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9" r:id="rId2"/>
    <p:sldId id="31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32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20" r:id="rId38"/>
    <p:sldId id="31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26" r:id="rId49"/>
    <p:sldId id="325" r:id="rId50"/>
    <p:sldId id="310" r:id="rId51"/>
    <p:sldId id="311" r:id="rId52"/>
    <p:sldId id="312" r:id="rId53"/>
    <p:sldId id="323" r:id="rId54"/>
    <p:sldId id="324" r:id="rId55"/>
    <p:sldId id="313" r:id="rId56"/>
    <p:sldId id="314" r:id="rId57"/>
    <p:sldId id="315" r:id="rId58"/>
    <p:sldId id="321" r:id="rId59"/>
    <p:sldId id="316" r:id="rId60"/>
    <p:sldId id="317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771F-FCE5-4C0E-AE48-9678DF1BCC36}" type="datetimeFigureOut">
              <a:rPr lang="el-GR" smtClean="0"/>
              <a:t>30/10/2021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6F36-A250-4DB9-805D-EAFBFB1C6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65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46BC2-574F-477F-A239-4C02DB8EE51D}" type="slidenum">
              <a:rPr lang="el-GR"/>
              <a:pPr/>
              <a:t>12</a:t>
            </a:fld>
            <a:endParaRPr lang="el-G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6D991D-F2E2-402B-B837-C8D83B807284}" type="slidenum">
              <a:rPr lang="el-GR" sz="1200"/>
              <a:pPr eaLnBrk="1" hangingPunct="1"/>
              <a:t>27</a:t>
            </a:fld>
            <a:endParaRPr lang="el-G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4E3407-80B0-450C-B0B5-B5EDE5E22F0A}" type="slidenum">
              <a:rPr lang="el-GR" sz="1200"/>
              <a:pPr eaLnBrk="1" hangingPunct="1"/>
              <a:t>28</a:t>
            </a:fld>
            <a:endParaRPr lang="el-GR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4E3407-80B0-450C-B0B5-B5EDE5E22F0A}" type="slidenum">
              <a:rPr lang="el-GR" sz="1200"/>
              <a:pPr eaLnBrk="1" hangingPunct="1"/>
              <a:t>29</a:t>
            </a:fld>
            <a:endParaRPr lang="el-GR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8364C1-57C3-4A8E-ABB4-32FEB246E572}" type="slidenum">
              <a:rPr lang="el-GR" sz="1200"/>
              <a:pPr eaLnBrk="1" hangingPunct="1"/>
              <a:t>31</a:t>
            </a:fld>
            <a:endParaRPr lang="el-GR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AAD305-6175-4C52-884C-41834D122B23}" type="slidenum">
              <a:rPr lang="el-GR" sz="1200"/>
              <a:pPr eaLnBrk="1" hangingPunct="1"/>
              <a:t>33</a:t>
            </a:fld>
            <a:endParaRPr lang="el-G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60B9D-51A0-40EE-B7AA-6C6190D43C57}" type="slidenum">
              <a:rPr lang="el-GR"/>
              <a:pPr/>
              <a:t>14</a:t>
            </a:fld>
            <a:endParaRPr lang="el-G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A5D237-5E42-45EF-A0C2-60AE39A06DB2}" type="slidenum">
              <a:rPr lang="el-GR" sz="1200"/>
              <a:pPr eaLnBrk="1" hangingPunct="1"/>
              <a:t>20</a:t>
            </a:fld>
            <a:endParaRPr lang="el-G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280E00-CECC-4594-9603-E7CBCCA0A9C6}" type="slidenum">
              <a:rPr lang="el-GR" sz="1200"/>
              <a:pPr eaLnBrk="1" hangingPunct="1"/>
              <a:t>21</a:t>
            </a:fld>
            <a:endParaRPr lang="el-G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F48F6C-5D84-40EF-A399-54BB76729748}" type="slidenum">
              <a:rPr lang="el-GR" sz="1200"/>
              <a:pPr eaLnBrk="1" hangingPunct="1"/>
              <a:t>22</a:t>
            </a:fld>
            <a:endParaRPr lang="el-GR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6FF4CA-73F8-4F93-AE5D-593F23CDDB3B}" type="slidenum">
              <a:rPr lang="el-GR" sz="1200"/>
              <a:pPr eaLnBrk="1" hangingPunct="1"/>
              <a:t>23</a:t>
            </a:fld>
            <a:endParaRPr lang="el-G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E7B1DA-5496-4D9C-8204-29B0296BA734}" type="slidenum">
              <a:rPr lang="el-GR" sz="1200"/>
              <a:pPr eaLnBrk="1" hangingPunct="1"/>
              <a:t>24</a:t>
            </a:fld>
            <a:endParaRPr lang="el-GR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E6B24E-59E0-4FF6-936E-B1299E76A735}" type="slidenum">
              <a:rPr lang="el-GR" sz="1200"/>
              <a:pPr eaLnBrk="1" hangingPunct="1"/>
              <a:t>25</a:t>
            </a:fld>
            <a:endParaRPr lang="el-G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86DAB4-748E-4438-A610-B186F17175FB}" type="slidenum">
              <a:rPr lang="el-GR" sz="1200"/>
              <a:pPr eaLnBrk="1" hangingPunct="1"/>
              <a:t>26</a:t>
            </a:fld>
            <a:endParaRPr lang="el-G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367-2DEA-4944-B4A3-8A995D1446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2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3-0C51-4034-8ADD-AA3F8D78337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1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8CF-BCCC-4662-B44D-ADFA8CB05D0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2563-4376-48EB-954D-B9B5A7AA45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4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DEBC-BF64-4D5A-9D37-4A7F92484579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2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78A9-20ED-43C7-98B5-88C3771F647C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9652-D2E6-4D65-BAC4-81E74D6FB0BE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30/10/2021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015C-1B4E-4C2C-8E07-FFA1F935F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50B-CA78-4223-99E3-57405459D1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FCA4-F0A3-4E61-B6D8-CA8AABB03A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53E7-60CC-48C3-96FE-95CA9C10EF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5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694-4BFD-456E-968D-6AE44BF4F07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596-748B-4D6D-952F-0ECEF118A9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48C-7919-4D47-A16E-CE03D056B41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45A-F871-4518-B158-4AB96C34873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3057-6BC1-4621-95B3-CB9873FAD62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8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projectile-motion/projectile-motion_en.html" TargetMode="External"/><Relationship Id="rId7" Type="http://schemas.openxmlformats.org/officeDocument/2006/relationships/hyperlink" Target="http://www.absorblearning.com/media/attachment.action?quick=ww&amp;att=2357" TargetMode="External"/><Relationship Id="rId2" Type="http://schemas.openxmlformats.org/officeDocument/2006/relationships/hyperlink" Target="http://users.sch.gr/kassetas/yPrincipioIndipendenza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qmVDhZfEZs" TargetMode="External"/><Relationship Id="rId5" Type="http://schemas.openxmlformats.org/officeDocument/2006/relationships/hyperlink" Target="https://www.youtube.com/watch?v=zMF4CD7i3hg" TargetMode="External"/><Relationship Id="rId4" Type="http://schemas.openxmlformats.org/officeDocument/2006/relationships/hyperlink" Target="http://www.seilias.gr/index.php?option=com_content&amp;task=view&amp;id=418&amp;Itemid=3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gr/2015/01/27.html" TargetMode="External"/><Relationship Id="rId2" Type="http://schemas.openxmlformats.org/officeDocument/2006/relationships/hyperlink" Target="http://ylikonet300.blogspot.gr/2012/10/11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rkopanas.blogspot.gr/2013/10/blog-post_24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cl3zyd9rdrw7bdp/%CE%9F%CF%81%CE%B9%CE%B6%CF%8C%CE%BD%CF%84%CE%B9%CE%B1%20%CE%92%CE%BF%CE%BB%CE%AE,%20%CE%95%CF%81%CF%89%CF%84.%20%CE%A0%CE%BF%CE%BB%CE%BB.%20%CE%B1%CF%80%CF%8C%20%CE%A4%CF%81%CE%AC%CF%80%CE%B5%CE%B6%CE%B1%20%CE%98%CE%B5%CE%BC%CE%AC%CF%84%CF%89%CE%BD.htm?dl=0" TargetMode="External"/><Relationship Id="rId2" Type="http://schemas.openxmlformats.org/officeDocument/2006/relationships/hyperlink" Target="https://www.dropbox.com/s/jhshcivas2lbp08/%CE%9F%CF%81%CE%B9%CE%B6%CF%8C%CE%BD%CF%84%CE%B9%CE%B1%20%CE%92%CE%BF%CE%BB%CE%AE%20-%20%CE%95%CF%81%CF%89%CF%84%CE%AE%CF%83%CE%B5%CE%B9%CF%82%20%CE%A0%CE%BF%CE%BB%CE%BB%CE%B1%CF%80%CE%BB%CE%AE%CF%82%20%CE%95%CF%80%CE%B9%CE%BB%CE%BF%CE%B3%CE%AE%CF%82.htm?dl=0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Μερκούρης Παναγιωτόπουλος – Φυσικός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80728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Καμπυλόγραμμες Κινήσεις</a:t>
            </a:r>
          </a:p>
          <a:p>
            <a:pPr algn="ctr"/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Οριζόντια Βολή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Ομαλή Κυκλική Κίνηση</a:t>
            </a:r>
          </a:p>
        </p:txBody>
      </p:sp>
    </p:spTree>
    <p:extLst>
      <p:ext uri="{BB962C8B-B14F-4D97-AF65-F5344CB8AC3E}">
        <p14:creationId xmlns:p14="http://schemas.microsoft.com/office/powerpoint/2010/main" val="16192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10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7115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Επεξήγηση με σύννεφο 7"/>
          <p:cNvSpPr/>
          <p:nvPr/>
        </p:nvSpPr>
        <p:spPr>
          <a:xfrm>
            <a:off x="3923928" y="260647"/>
            <a:ext cx="3096344" cy="1421007"/>
          </a:xfrm>
          <a:prstGeom prst="cloudCallout">
            <a:avLst>
              <a:gd name="adj1" fmla="val 75059"/>
              <a:gd name="adj2" fmla="val 109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omic Sans MS" pitchFamily="66" charset="0"/>
              </a:rPr>
              <a:t>Τι λέει η «αρχή της ανεξαρτησίας των κινήσεων»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;</a:t>
            </a:r>
            <a:endParaRPr lang="el-G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068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79712" y="2507546"/>
            <a:ext cx="5448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εξέλιξη της κίνησης ενός σώματος δεν αλλοιώνεται από την ύπαρξη μιας άλλης κίνησης του σώματος, που γίνεται ταυτόχρονα.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3582915" y="4892636"/>
            <a:ext cx="243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(ή λίγο διαφορετικά) </a:t>
            </a:r>
          </a:p>
        </p:txBody>
      </p:sp>
    </p:spTree>
    <p:extLst>
      <p:ext uri="{BB962C8B-B14F-4D97-AF65-F5344CB8AC3E}">
        <p14:creationId xmlns:p14="http://schemas.microsoft.com/office/powerpoint/2010/main" val="35444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75656" y="764704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Όταν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ένα κινητό εκτελεί ταυτόχρονα δύο </a:t>
            </a:r>
            <a:r>
              <a:rPr lang="el-GR" sz="2400" b="1" dirty="0">
                <a:latin typeface="Comic Sans MS" panose="030F0702030302020204" pitchFamily="66" charset="0"/>
              </a:rPr>
              <a:t>ή περισσότερες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κινήσεις, κάθε μία </a:t>
            </a:r>
            <a:r>
              <a:rPr lang="el-GR" sz="2400" b="1" dirty="0">
                <a:latin typeface="Comic Sans MS" panose="030F0702030302020204" pitchFamily="66" charset="0"/>
              </a:rPr>
              <a:t>από αυτές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εκτελείται εντελώς ανεξάρτητα από τις υπόλοιπες </a:t>
            </a:r>
            <a:r>
              <a:rPr lang="el-GR" sz="2400" b="1" dirty="0">
                <a:latin typeface="Comic Sans MS" panose="030F0702030302020204" pitchFamily="66" charset="0"/>
              </a:rPr>
              <a:t>και η θέση στην οποία φτάνει το κινητό μετά από χρόνο </a:t>
            </a:r>
            <a:r>
              <a:rPr lang="el-GR" sz="2400" b="1" i="1" dirty="0">
                <a:latin typeface="Comic Sans MS" panose="030F0702030302020204" pitchFamily="66" charset="0"/>
              </a:rPr>
              <a:t>t</a:t>
            </a:r>
            <a:r>
              <a:rPr lang="el-GR" sz="2400" b="1" dirty="0">
                <a:latin typeface="Comic Sans MS" panose="030F0702030302020204" pitchFamily="66" charset="0"/>
              </a:rPr>
              <a:t>, είναι η ίδια, είτε οι κινήσεις εκτελούνται ταυτόχρονα, είτε εκτελούνται διαδοχικά σε χρόνο </a:t>
            </a:r>
            <a:r>
              <a:rPr lang="el-GR" sz="2400" b="1" i="1" dirty="0">
                <a:latin typeface="Comic Sans MS" panose="030F0702030302020204" pitchFamily="66" charset="0"/>
              </a:rPr>
              <a:t>t</a:t>
            </a:r>
            <a:r>
              <a:rPr lang="el-GR" sz="2400" b="1" dirty="0">
                <a:latin typeface="Comic Sans MS" panose="030F0702030302020204" pitchFamily="66" charset="0"/>
              </a:rPr>
              <a:t> κάθε μία.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6" y="141277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EBCE-6C83-4029-9CE1-A3730964F018}" type="slidenum">
              <a:rPr lang="el-GR">
                <a:solidFill>
                  <a:schemeClr val="tx1"/>
                </a:solidFill>
              </a:rPr>
              <a:pPr/>
              <a:t>12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55762" y="53774"/>
            <a:ext cx="5832475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Πως δουλεύουμε για να μελετήσουμε μια σύνθετη κίνηση.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2965" y="1628800"/>
                <a:ext cx="7776793" cy="4070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800" dirty="0">
                    <a:latin typeface="Comic Sans MS" pitchFamily="66" charset="0"/>
                  </a:rPr>
                  <a:t>  </a:t>
                </a:r>
                <a:r>
                  <a:rPr lang="el-GR" sz="2800" b="1" dirty="0">
                    <a:latin typeface="Comic Sans MS" pitchFamily="66" charset="0"/>
                  </a:rPr>
                  <a:t>Για τον προσδιορισμό της </a:t>
                </a:r>
                <a:r>
                  <a:rPr 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θέσης.</a:t>
                </a:r>
              </a:p>
              <a:p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itchFamily="66" charset="0"/>
                  </a:rPr>
                  <a:t>Η</a:t>
                </a:r>
                <a:r>
                  <a:rPr lang="el-GR" sz="2400" b="1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l-GR" sz="2400" b="1" dirty="0">
                    <a:latin typeface="Comic Sans MS" pitchFamily="66" charset="0"/>
                  </a:rPr>
                  <a:t>θέση ενός κινητού μετά από χρόνο </a:t>
                </a:r>
                <a:r>
                  <a:rPr lang="en-US" sz="2400" b="1" i="1" dirty="0">
                    <a:latin typeface="Comic Sans MS" pitchFamily="66" charset="0"/>
                  </a:rPr>
                  <a:t>t</a:t>
                </a:r>
                <a:r>
                  <a:rPr lang="en-US" sz="2400" b="1" dirty="0">
                    <a:latin typeface="Comic Sans MS" pitchFamily="66" charset="0"/>
                  </a:rPr>
                  <a:t> </a:t>
                </a:r>
                <a:r>
                  <a:rPr lang="el-GR" sz="2400" b="1" dirty="0">
                    <a:latin typeface="Comic Sans MS" pitchFamily="66" charset="0"/>
                  </a:rPr>
                  <a:t>προσδιορίζεται αν φανταστούμε το κινητό να εκτελεί κάθε μία κίνηση ανεξάρτητα και διαδοχικά επί τον ίδιο χρόνο </a:t>
                </a:r>
                <a:r>
                  <a:rPr lang="en-US" sz="2400" b="1" i="1" dirty="0">
                    <a:latin typeface="Comic Sans MS" pitchFamily="66" charset="0"/>
                  </a:rPr>
                  <a:t>t</a:t>
                </a:r>
                <a:r>
                  <a:rPr lang="en-US" sz="2400" b="1" dirty="0">
                    <a:latin typeface="Comic Sans MS" pitchFamily="66" charset="0"/>
                  </a:rPr>
                  <a:t>. </a:t>
                </a:r>
              </a:p>
              <a:p>
                <a:pPr algn="just"/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  <a:p>
                <a:pPr algn="just"/>
                <a:r>
                  <a:rPr lang="el-GR" sz="2400" b="1" dirty="0">
                    <a:latin typeface="Comic Sans MS" pitchFamily="66" charset="0"/>
                  </a:rPr>
                  <a:t>Σε κάθε στιγμή</a:t>
                </a:r>
                <a:r>
                  <a:rPr lang="en-US" sz="2400" b="1" dirty="0">
                    <a:latin typeface="Comic Sans MS" pitchFamily="66" charset="0"/>
                  </a:rPr>
                  <a:t>   </a:t>
                </a:r>
                <a:r>
                  <a:rPr lang="el-GR" sz="2400" b="1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+</a:t>
                </a:r>
                <a:r>
                  <a:rPr lang="el-GR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endParaRPr lang="el-G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65" y="1628800"/>
                <a:ext cx="7776793" cy="4070538"/>
              </a:xfrm>
              <a:prstGeom prst="rect">
                <a:avLst/>
              </a:prstGeom>
              <a:blipFill>
                <a:blip r:embed="rId3"/>
                <a:stretch>
                  <a:fillRect l="-1332" t="-1647" r="-1254" b="-31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Ευθεία γραμμή σύνδεσης 8"/>
          <p:cNvCxnSpPr>
            <a:stCxn id="8" idx="1"/>
          </p:cNvCxnSpPr>
          <p:nvPr/>
        </p:nvCxnSpPr>
        <p:spPr>
          <a:xfrm>
            <a:off x="7283882" y="4564016"/>
            <a:ext cx="6195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>
            <a:stCxn id="7" idx="1"/>
          </p:cNvCxnSpPr>
          <p:nvPr/>
        </p:nvCxnSpPr>
        <p:spPr>
          <a:xfrm flipH="1" flipV="1">
            <a:off x="7964660" y="4564016"/>
            <a:ext cx="9762" cy="921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Ομάδα 14"/>
          <p:cNvGrpSpPr/>
          <p:nvPr/>
        </p:nvGrpSpPr>
        <p:grpSpPr>
          <a:xfrm>
            <a:off x="7307822" y="4359609"/>
            <a:ext cx="966182" cy="1122683"/>
            <a:chOff x="7307822" y="4359609"/>
            <a:chExt cx="966182" cy="1122683"/>
          </a:xfrm>
        </p:grpSpPr>
        <p:sp>
          <p:nvSpPr>
            <p:cNvPr id="11" name="Line 40"/>
            <p:cNvSpPr>
              <a:spLocks noChangeShapeType="1"/>
            </p:cNvSpPr>
            <p:nvPr/>
          </p:nvSpPr>
          <p:spPr bwMode="auto">
            <a:xfrm flipV="1">
              <a:off x="7307822" y="4564016"/>
              <a:ext cx="656838" cy="9182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Ορθογώνιο 11"/>
                <p:cNvSpPr/>
                <p:nvPr/>
              </p:nvSpPr>
              <p:spPr>
                <a:xfrm>
                  <a:off x="7903390" y="4359609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Ορθογώνιο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390" y="4359609"/>
                  <a:ext cx="37061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Ομάδα 2"/>
          <p:cNvGrpSpPr/>
          <p:nvPr/>
        </p:nvGrpSpPr>
        <p:grpSpPr>
          <a:xfrm>
            <a:off x="7304129" y="5482292"/>
            <a:ext cx="925179" cy="369332"/>
            <a:chOff x="7304129" y="5482292"/>
            <a:chExt cx="925179" cy="369332"/>
          </a:xfrm>
        </p:grpSpPr>
        <p:sp>
          <p:nvSpPr>
            <p:cNvPr id="7" name="Line 45"/>
            <p:cNvSpPr>
              <a:spLocks noChangeShapeType="1"/>
            </p:cNvSpPr>
            <p:nvPr/>
          </p:nvSpPr>
          <p:spPr bwMode="auto">
            <a:xfrm>
              <a:off x="7304129" y="5485218"/>
              <a:ext cx="670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Ορθογώνιο 12"/>
                <p:cNvSpPr/>
                <p:nvPr/>
              </p:nvSpPr>
              <p:spPr>
                <a:xfrm>
                  <a:off x="7760975" y="5482292"/>
                  <a:ext cx="4683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Ορθογώνιο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975" y="5482292"/>
                  <a:ext cx="46833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Ομάδα 5"/>
          <p:cNvGrpSpPr/>
          <p:nvPr/>
        </p:nvGrpSpPr>
        <p:grpSpPr>
          <a:xfrm>
            <a:off x="6839329" y="4338358"/>
            <a:ext cx="482761" cy="1146860"/>
            <a:chOff x="6839329" y="4338358"/>
            <a:chExt cx="482761" cy="1146860"/>
          </a:xfrm>
        </p:grpSpPr>
        <p:sp>
          <p:nvSpPr>
            <p:cNvPr id="8" name="Line 42"/>
            <p:cNvSpPr>
              <a:spLocks noChangeShapeType="1"/>
            </p:cNvSpPr>
            <p:nvPr/>
          </p:nvSpPr>
          <p:spPr bwMode="auto">
            <a:xfrm flipH="1" flipV="1">
              <a:off x="7283882" y="4564016"/>
              <a:ext cx="15119" cy="92120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6839329" y="4338358"/>
                  <a:ext cx="482761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𝛃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329" y="4338358"/>
                  <a:ext cx="482761" cy="3942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718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47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13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7" name="Ομάδα 66"/>
          <p:cNvGrpSpPr/>
          <p:nvPr/>
        </p:nvGrpSpPr>
        <p:grpSpPr>
          <a:xfrm>
            <a:off x="5292080" y="1611522"/>
            <a:ext cx="2951931" cy="2465550"/>
            <a:chOff x="2484438" y="1844675"/>
            <a:chExt cx="3455987" cy="3240088"/>
          </a:xfrm>
        </p:grpSpPr>
        <p:grpSp>
          <p:nvGrpSpPr>
            <p:cNvPr id="68" name="Ομάδα 67"/>
            <p:cNvGrpSpPr/>
            <p:nvPr/>
          </p:nvGrpSpPr>
          <p:grpSpPr>
            <a:xfrm>
              <a:off x="2484438" y="1844675"/>
              <a:ext cx="3455987" cy="3240088"/>
              <a:chOff x="2484438" y="1844675"/>
              <a:chExt cx="3455987" cy="3240088"/>
            </a:xfrm>
          </p:grpSpPr>
          <p:sp>
            <p:nvSpPr>
              <p:cNvPr id="94" name="Rectangle 4"/>
              <p:cNvSpPr>
                <a:spLocks noChangeArrowheads="1"/>
              </p:cNvSpPr>
              <p:nvPr/>
            </p:nvSpPr>
            <p:spPr bwMode="auto">
              <a:xfrm>
                <a:off x="2484438" y="1844675"/>
                <a:ext cx="3455987" cy="32400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2627313" y="29972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2627313" y="3500438"/>
                <a:ext cx="3214687" cy="255587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2627313" y="40767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2627313" y="458152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2627313" y="249237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2555875" y="2060575"/>
                <a:ext cx="3214688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9" name="Ομάδα 68"/>
            <p:cNvGrpSpPr/>
            <p:nvPr/>
          </p:nvGrpSpPr>
          <p:grpSpPr>
            <a:xfrm>
              <a:off x="2852738" y="2210745"/>
              <a:ext cx="2917825" cy="2719682"/>
              <a:chOff x="2852738" y="2210745"/>
              <a:chExt cx="2917825" cy="2719682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2916237" y="3716338"/>
                <a:ext cx="500967" cy="404464"/>
                <a:chOff x="2916237" y="3716338"/>
                <a:chExt cx="500967" cy="404464"/>
              </a:xfrm>
            </p:grpSpPr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7" y="3716338"/>
                  <a:ext cx="500967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1" name="Ομάδα 70"/>
              <p:cNvGrpSpPr/>
              <p:nvPr/>
            </p:nvGrpSpPr>
            <p:grpSpPr>
              <a:xfrm>
                <a:off x="2852738" y="2210745"/>
                <a:ext cx="495301" cy="403074"/>
                <a:chOff x="2916238" y="3673626"/>
                <a:chExt cx="495301" cy="403074"/>
              </a:xfrm>
            </p:grpSpPr>
            <p:sp>
              <p:nvSpPr>
                <p:cNvPr id="90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673626"/>
                  <a:ext cx="495301" cy="3640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200" b="1" i="1" dirty="0">
                      <a:latin typeface="Comic Sans MS" pitchFamily="66" charset="0"/>
                    </a:rPr>
                    <a:t>υ</a:t>
                  </a:r>
                  <a:r>
                    <a:rPr lang="el-GR" sz="1200" b="1" baseline="-25000" dirty="0">
                      <a:latin typeface="Comic Sans MS" pitchFamily="66" charset="0"/>
                    </a:rPr>
                    <a:t>ν</a:t>
                  </a:r>
                  <a:endParaRPr lang="el-GR" sz="12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2" name="Ομάδα 71"/>
              <p:cNvGrpSpPr/>
              <p:nvPr/>
            </p:nvGrpSpPr>
            <p:grpSpPr>
              <a:xfrm>
                <a:off x="5040443" y="2245163"/>
                <a:ext cx="549501" cy="404464"/>
                <a:chOff x="2916238" y="3716338"/>
                <a:chExt cx="549501" cy="404464"/>
              </a:xfrm>
            </p:grpSpPr>
            <p:sp>
              <p:nvSpPr>
                <p:cNvPr id="88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549501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3" name="Ομάδα 72"/>
              <p:cNvGrpSpPr/>
              <p:nvPr/>
            </p:nvGrpSpPr>
            <p:grpSpPr>
              <a:xfrm>
                <a:off x="4932040" y="4525963"/>
                <a:ext cx="538614" cy="404464"/>
                <a:chOff x="2916238" y="3716338"/>
                <a:chExt cx="538614" cy="404464"/>
              </a:xfrm>
            </p:grpSpPr>
            <p:sp>
              <p:nvSpPr>
                <p:cNvPr id="86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538614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4" name="Ομάδα 73"/>
              <p:cNvGrpSpPr/>
              <p:nvPr/>
            </p:nvGrpSpPr>
            <p:grpSpPr>
              <a:xfrm>
                <a:off x="3834149" y="2605525"/>
                <a:ext cx="589275" cy="404464"/>
                <a:chOff x="2916238" y="3716338"/>
                <a:chExt cx="589275" cy="404464"/>
              </a:xfrm>
            </p:grpSpPr>
            <p:sp>
              <p:nvSpPr>
                <p:cNvPr id="84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589275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5" name="Ομάδα 74"/>
              <p:cNvGrpSpPr/>
              <p:nvPr/>
            </p:nvGrpSpPr>
            <p:grpSpPr>
              <a:xfrm>
                <a:off x="5158145" y="3252788"/>
                <a:ext cx="612418" cy="404464"/>
                <a:chOff x="2916238" y="3716338"/>
                <a:chExt cx="612418" cy="404464"/>
              </a:xfrm>
            </p:grpSpPr>
            <p:sp>
              <p:nvSpPr>
                <p:cNvPr id="82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612418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6" name="Ομάδα 75"/>
              <p:cNvGrpSpPr/>
              <p:nvPr/>
            </p:nvGrpSpPr>
            <p:grpSpPr>
              <a:xfrm>
                <a:off x="4942244" y="3926888"/>
                <a:ext cx="528409" cy="404464"/>
                <a:chOff x="2916237" y="3716338"/>
                <a:chExt cx="528409" cy="404464"/>
              </a:xfrm>
            </p:grpSpPr>
            <p:sp>
              <p:nvSpPr>
                <p:cNvPr id="80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7" y="3716338"/>
                  <a:ext cx="528409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7" name="Ομάδα 76"/>
              <p:cNvGrpSpPr/>
              <p:nvPr/>
            </p:nvGrpSpPr>
            <p:grpSpPr>
              <a:xfrm>
                <a:off x="3166381" y="4481060"/>
                <a:ext cx="667768" cy="404464"/>
                <a:chOff x="2916238" y="3716338"/>
                <a:chExt cx="667768" cy="404464"/>
              </a:xfrm>
            </p:grpSpPr>
            <p:sp>
              <p:nvSpPr>
                <p:cNvPr id="78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667768" cy="404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 i="1" dirty="0">
                      <a:latin typeface="Comic Sans MS" pitchFamily="66" charset="0"/>
                    </a:rPr>
                    <a:t>υ</a:t>
                  </a:r>
                  <a:r>
                    <a:rPr lang="el-GR" sz="1400" b="1" baseline="-25000" dirty="0">
                      <a:latin typeface="Comic Sans MS" pitchFamily="66" charset="0"/>
                    </a:rPr>
                    <a:t>ν</a:t>
                  </a:r>
                  <a:endParaRPr lang="el-GR" sz="1400" b="1" i="1" dirty="0"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4" name="Ομάδα 103"/>
          <p:cNvGrpSpPr/>
          <p:nvPr/>
        </p:nvGrpSpPr>
        <p:grpSpPr>
          <a:xfrm>
            <a:off x="6072752" y="2805472"/>
            <a:ext cx="439212" cy="593178"/>
            <a:chOff x="3284603" y="3166173"/>
            <a:chExt cx="634459" cy="910527"/>
          </a:xfrm>
        </p:grpSpPr>
        <p:pic>
          <p:nvPicPr>
            <p:cNvPr id="105" name="Picture 3" descr="C:\Users\Merkouris\Desktop\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181" y="3750089"/>
              <a:ext cx="320881" cy="326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6" name="Ομάδα 105"/>
            <p:cNvGrpSpPr/>
            <p:nvPr/>
          </p:nvGrpSpPr>
          <p:grpSpPr>
            <a:xfrm>
              <a:off x="3284603" y="3166173"/>
              <a:ext cx="554345" cy="909941"/>
              <a:chOff x="3301134" y="3154060"/>
              <a:chExt cx="554345" cy="909941"/>
            </a:xfrm>
          </p:grpSpPr>
          <p:sp>
            <p:nvSpPr>
              <p:cNvPr id="107" name="Line 37"/>
              <p:cNvSpPr>
                <a:spLocks noChangeShapeType="1"/>
              </p:cNvSpPr>
              <p:nvPr/>
            </p:nvSpPr>
            <p:spPr bwMode="auto">
              <a:xfrm flipV="1">
                <a:off x="3758621" y="3416301"/>
                <a:ext cx="0" cy="6477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8" name="Text Box 43"/>
              <p:cNvSpPr txBox="1">
                <a:spLocks noChangeArrowheads="1"/>
              </p:cNvSpPr>
              <p:nvPr/>
            </p:nvSpPr>
            <p:spPr bwMode="auto">
              <a:xfrm>
                <a:off x="3301134" y="3154060"/>
                <a:ext cx="554345" cy="472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i="1" dirty="0">
                    <a:solidFill>
                      <a:srgbClr val="006600"/>
                    </a:solidFill>
                    <a:latin typeface="Comic Sans MS" pitchFamily="66" charset="0"/>
                  </a:rPr>
                  <a:t>υ</a:t>
                </a:r>
                <a:r>
                  <a:rPr lang="el-GR" sz="1400" b="1" baseline="-25000" dirty="0">
                    <a:solidFill>
                      <a:srgbClr val="006600"/>
                    </a:solidFill>
                    <a:latin typeface="Comic Sans MS" pitchFamily="66" charset="0"/>
                  </a:rPr>
                  <a:t>β</a:t>
                </a:r>
                <a:endParaRPr lang="el-GR" sz="1400" b="1" i="1" dirty="0">
                  <a:solidFill>
                    <a:srgbClr val="0066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11" name="Ομάδα 110"/>
          <p:cNvGrpSpPr/>
          <p:nvPr/>
        </p:nvGrpSpPr>
        <p:grpSpPr>
          <a:xfrm>
            <a:off x="6761129" y="1873056"/>
            <a:ext cx="383752" cy="592796"/>
            <a:chOff x="3301134" y="3154060"/>
            <a:chExt cx="554345" cy="909941"/>
          </a:xfrm>
        </p:grpSpPr>
        <p:sp>
          <p:nvSpPr>
            <p:cNvPr id="112" name="Line 37"/>
            <p:cNvSpPr>
              <a:spLocks noChangeShapeType="1"/>
            </p:cNvSpPr>
            <p:nvPr/>
          </p:nvSpPr>
          <p:spPr bwMode="auto">
            <a:xfrm flipV="1">
              <a:off x="3758621" y="3416301"/>
              <a:ext cx="0" cy="6477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3" name="Text Box 43"/>
            <p:cNvSpPr txBox="1">
              <a:spLocks noChangeArrowheads="1"/>
            </p:cNvSpPr>
            <p:nvPr/>
          </p:nvSpPr>
          <p:spPr bwMode="auto">
            <a:xfrm>
              <a:off x="3301134" y="3154060"/>
              <a:ext cx="554345" cy="472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l-GR" sz="1400" b="1" baseline="-25000" dirty="0">
                  <a:solidFill>
                    <a:srgbClr val="006600"/>
                  </a:solidFill>
                  <a:latin typeface="Comic Sans MS" pitchFamily="66" charset="0"/>
                </a:rPr>
                <a:t>β</a:t>
              </a:r>
              <a:endParaRPr lang="el-GR" sz="14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0" name="Ομάδα 119"/>
          <p:cNvGrpSpPr/>
          <p:nvPr/>
        </p:nvGrpSpPr>
        <p:grpSpPr>
          <a:xfrm>
            <a:off x="7089274" y="2353258"/>
            <a:ext cx="616173" cy="307777"/>
            <a:chOff x="3758622" y="3983052"/>
            <a:chExt cx="616173" cy="307777"/>
          </a:xfrm>
        </p:grpSpPr>
        <p:sp>
          <p:nvSpPr>
            <p:cNvPr id="121" name="Text Box 44"/>
            <p:cNvSpPr txBox="1">
              <a:spLocks noChangeArrowheads="1"/>
            </p:cNvSpPr>
            <p:nvPr/>
          </p:nvSpPr>
          <p:spPr bwMode="auto">
            <a:xfrm>
              <a:off x="3942996" y="3983052"/>
              <a:ext cx="4317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i="1" dirty="0">
                  <a:latin typeface="Comic Sans MS" pitchFamily="66" charset="0"/>
                </a:rPr>
                <a:t>υ</a:t>
              </a:r>
              <a:r>
                <a:rPr lang="el-GR" sz="1400" b="1" baseline="-25000" dirty="0">
                  <a:latin typeface="Comic Sans MS" pitchFamily="66" charset="0"/>
                </a:rPr>
                <a:t>ν</a:t>
              </a:r>
              <a:endParaRPr lang="el-GR" sz="1400" b="1" i="1" dirty="0">
                <a:latin typeface="Comic Sans MS" pitchFamily="66" charset="0"/>
              </a:endParaRPr>
            </a:p>
          </p:txBody>
        </p:sp>
        <p:sp>
          <p:nvSpPr>
            <p:cNvPr id="122" name="Line 36"/>
            <p:cNvSpPr>
              <a:spLocks noChangeShapeType="1"/>
            </p:cNvSpPr>
            <p:nvPr/>
          </p:nvSpPr>
          <p:spPr bwMode="auto">
            <a:xfrm>
              <a:off x="3758622" y="4069784"/>
              <a:ext cx="27283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9" name="Ομάδα 138"/>
          <p:cNvGrpSpPr/>
          <p:nvPr/>
        </p:nvGrpSpPr>
        <p:grpSpPr>
          <a:xfrm>
            <a:off x="6403862" y="3370100"/>
            <a:ext cx="897759" cy="323587"/>
            <a:chOff x="4909213" y="4064001"/>
            <a:chExt cx="897759" cy="323587"/>
          </a:xfrm>
        </p:grpSpPr>
        <p:sp>
          <p:nvSpPr>
            <p:cNvPr id="140" name="Line 45"/>
            <p:cNvSpPr>
              <a:spLocks noChangeShapeType="1"/>
            </p:cNvSpPr>
            <p:nvPr/>
          </p:nvSpPr>
          <p:spPr bwMode="auto">
            <a:xfrm>
              <a:off x="4909213" y="4064001"/>
              <a:ext cx="6702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1" name="Text Box 48"/>
            <p:cNvSpPr txBox="1">
              <a:spLocks noChangeArrowheads="1"/>
            </p:cNvSpPr>
            <p:nvPr/>
          </p:nvSpPr>
          <p:spPr bwMode="auto">
            <a:xfrm>
              <a:off x="5382277" y="4079811"/>
              <a:ext cx="42469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latin typeface="Comic Sans MS" pitchFamily="66" charset="0"/>
                </a:rPr>
                <a:t>Ν</a:t>
              </a:r>
              <a:r>
                <a:rPr lang="en-US" sz="1400" b="1" dirty="0">
                  <a:latin typeface="Comic Sans MS" pitchFamily="66" charset="0"/>
                </a:rPr>
                <a:t>’</a:t>
              </a:r>
              <a:endParaRPr lang="el-GR" sz="1400" b="1" dirty="0">
                <a:latin typeface="Comic Sans MS" pitchFamily="66" charset="0"/>
              </a:endParaRPr>
            </a:p>
          </p:txBody>
        </p:sp>
      </p:grpSp>
      <p:grpSp>
        <p:nvGrpSpPr>
          <p:cNvPr id="166" name="Ομάδα 165"/>
          <p:cNvGrpSpPr/>
          <p:nvPr/>
        </p:nvGrpSpPr>
        <p:grpSpPr>
          <a:xfrm>
            <a:off x="6377253" y="3246330"/>
            <a:ext cx="2150419" cy="355660"/>
            <a:chOff x="6389698" y="3244379"/>
            <a:chExt cx="2150419" cy="355660"/>
          </a:xfrm>
        </p:grpSpPr>
        <p:grpSp>
          <p:nvGrpSpPr>
            <p:cNvPr id="114" name="Ομάδα 113"/>
            <p:cNvGrpSpPr/>
            <p:nvPr/>
          </p:nvGrpSpPr>
          <p:grpSpPr>
            <a:xfrm>
              <a:off x="6389698" y="3292262"/>
              <a:ext cx="616173" cy="307777"/>
              <a:chOff x="3758622" y="3983052"/>
              <a:chExt cx="616173" cy="307777"/>
            </a:xfrm>
          </p:grpSpPr>
          <p:sp>
            <p:nvSpPr>
              <p:cNvPr id="115" name="Text Box 44"/>
              <p:cNvSpPr txBox="1">
                <a:spLocks noChangeArrowheads="1"/>
              </p:cNvSpPr>
              <p:nvPr/>
            </p:nvSpPr>
            <p:spPr bwMode="auto">
              <a:xfrm>
                <a:off x="3942996" y="3983052"/>
                <a:ext cx="43179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i="1" dirty="0">
                    <a:latin typeface="Comic Sans MS" pitchFamily="66" charset="0"/>
                  </a:rPr>
                  <a:t>υ</a:t>
                </a:r>
                <a:r>
                  <a:rPr lang="el-GR" sz="1400" b="1" baseline="-25000" dirty="0">
                    <a:latin typeface="Comic Sans MS" pitchFamily="66" charset="0"/>
                  </a:rPr>
                  <a:t>ν</a:t>
                </a:r>
                <a:endParaRPr lang="el-GR" sz="1400" b="1" i="1" dirty="0">
                  <a:latin typeface="Comic Sans MS" pitchFamily="66" charset="0"/>
                </a:endParaRPr>
              </a:p>
            </p:txBody>
          </p:sp>
          <p:sp>
            <p:nvSpPr>
              <p:cNvPr id="116" name="Line 36"/>
              <p:cNvSpPr>
                <a:spLocks noChangeShapeType="1"/>
              </p:cNvSpPr>
              <p:nvPr/>
            </p:nvSpPr>
            <p:spPr bwMode="auto">
              <a:xfrm>
                <a:off x="3758622" y="4069784"/>
                <a:ext cx="27283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23" name="Ομάδα 122"/>
            <p:cNvGrpSpPr/>
            <p:nvPr/>
          </p:nvGrpSpPr>
          <p:grpSpPr>
            <a:xfrm>
              <a:off x="6665294" y="3244379"/>
              <a:ext cx="1874823" cy="307777"/>
              <a:chOff x="4284662" y="3936139"/>
              <a:chExt cx="1874823" cy="307777"/>
            </a:xfrm>
          </p:grpSpPr>
          <p:sp>
            <p:nvSpPr>
              <p:cNvPr id="124" name="Line 45"/>
              <p:cNvSpPr>
                <a:spLocks noChangeShapeType="1"/>
              </p:cNvSpPr>
              <p:nvPr/>
            </p:nvSpPr>
            <p:spPr bwMode="auto">
              <a:xfrm>
                <a:off x="4284662" y="4064001"/>
                <a:ext cx="15827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5" name="Text Box 48"/>
              <p:cNvSpPr txBox="1">
                <a:spLocks noChangeArrowheads="1"/>
              </p:cNvSpPr>
              <p:nvPr/>
            </p:nvSpPr>
            <p:spPr bwMode="auto">
              <a:xfrm>
                <a:off x="5799121" y="3936139"/>
                <a:ext cx="36036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dirty="0">
                    <a:latin typeface="Comic Sans MS" pitchFamily="66" charset="0"/>
                  </a:rPr>
                  <a:t>Ν</a:t>
                </a:r>
              </a:p>
            </p:txBody>
          </p:sp>
        </p:grpSp>
      </p:grpSp>
      <p:grpSp>
        <p:nvGrpSpPr>
          <p:cNvPr id="117" name="Ομάδα 116"/>
          <p:cNvGrpSpPr/>
          <p:nvPr/>
        </p:nvGrpSpPr>
        <p:grpSpPr>
          <a:xfrm>
            <a:off x="6249778" y="1339048"/>
            <a:ext cx="320881" cy="1635101"/>
            <a:chOff x="3627491" y="1895479"/>
            <a:chExt cx="360362" cy="1561792"/>
          </a:xfrm>
        </p:grpSpPr>
        <p:sp>
          <p:nvSpPr>
            <p:cNvPr id="118" name="Line 42"/>
            <p:cNvSpPr>
              <a:spLocks noChangeShapeType="1"/>
            </p:cNvSpPr>
            <p:nvPr/>
          </p:nvSpPr>
          <p:spPr bwMode="auto">
            <a:xfrm flipV="1">
              <a:off x="3781118" y="2125687"/>
              <a:ext cx="12251" cy="133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9" name="Text Box 47"/>
            <p:cNvSpPr txBox="1">
              <a:spLocks noChangeArrowheads="1"/>
            </p:cNvSpPr>
            <p:nvPr/>
          </p:nvSpPr>
          <p:spPr bwMode="auto">
            <a:xfrm>
              <a:off x="3627491" y="1895479"/>
              <a:ext cx="360362" cy="293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latin typeface="Comic Sans MS" pitchFamily="66" charset="0"/>
                </a:rPr>
                <a:t>Β</a:t>
              </a:r>
            </a:p>
          </p:txBody>
        </p:sp>
      </p:grpSp>
      <p:grpSp>
        <p:nvGrpSpPr>
          <p:cNvPr id="136" name="Ομάδα 135"/>
          <p:cNvGrpSpPr/>
          <p:nvPr/>
        </p:nvGrpSpPr>
        <p:grpSpPr>
          <a:xfrm>
            <a:off x="6089209" y="2199369"/>
            <a:ext cx="397834" cy="1098150"/>
            <a:chOff x="3677650" y="3506965"/>
            <a:chExt cx="446783" cy="1048914"/>
          </a:xfrm>
        </p:grpSpPr>
        <p:sp>
          <p:nvSpPr>
            <p:cNvPr id="137" name="Line 42"/>
            <p:cNvSpPr>
              <a:spLocks noChangeShapeType="1"/>
            </p:cNvSpPr>
            <p:nvPr/>
          </p:nvSpPr>
          <p:spPr bwMode="auto">
            <a:xfrm flipH="1" flipV="1">
              <a:off x="4015139" y="3675979"/>
              <a:ext cx="16979" cy="879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8" name="Text Box 47"/>
            <p:cNvSpPr txBox="1">
              <a:spLocks noChangeArrowheads="1"/>
            </p:cNvSpPr>
            <p:nvPr/>
          </p:nvSpPr>
          <p:spPr bwMode="auto">
            <a:xfrm>
              <a:off x="3677650" y="3506965"/>
              <a:ext cx="446783" cy="2939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latin typeface="Comic Sans MS" pitchFamily="66" charset="0"/>
                </a:rPr>
                <a:t>Β</a:t>
              </a:r>
              <a:r>
                <a:rPr lang="en-US" sz="1400" b="1" dirty="0">
                  <a:latin typeface="Comic Sans MS" pitchFamily="66" charset="0"/>
                </a:rPr>
                <a:t>’</a:t>
              </a:r>
              <a:endParaRPr lang="el-GR" sz="1400" b="1" dirty="0">
                <a:latin typeface="Comic Sans MS" pitchFamily="66" charset="0"/>
              </a:endParaRP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6208827" y="334987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omic Sans MS" pitchFamily="66" charset="0"/>
              </a:rPr>
              <a:t>Ο</a:t>
            </a:r>
          </a:p>
        </p:txBody>
      </p:sp>
      <p:grpSp>
        <p:nvGrpSpPr>
          <p:cNvPr id="170" name="Ομάδα 169"/>
          <p:cNvGrpSpPr/>
          <p:nvPr/>
        </p:nvGrpSpPr>
        <p:grpSpPr>
          <a:xfrm>
            <a:off x="6410219" y="1350285"/>
            <a:ext cx="1501648" cy="2015194"/>
            <a:chOff x="6410219" y="1350285"/>
            <a:chExt cx="1501648" cy="2015194"/>
          </a:xfrm>
        </p:grpSpPr>
        <p:grpSp>
          <p:nvGrpSpPr>
            <p:cNvPr id="127" name="Ομάδα 126"/>
            <p:cNvGrpSpPr/>
            <p:nvPr/>
          </p:nvGrpSpPr>
          <p:grpSpPr>
            <a:xfrm>
              <a:off x="6410219" y="2830216"/>
              <a:ext cx="724432" cy="535263"/>
              <a:chOff x="3779840" y="3502047"/>
              <a:chExt cx="724432" cy="535263"/>
            </a:xfrm>
          </p:grpSpPr>
          <p:sp>
            <p:nvSpPr>
              <p:cNvPr id="129" name="Line 40"/>
              <p:cNvSpPr>
                <a:spLocks noChangeShapeType="1"/>
              </p:cNvSpPr>
              <p:nvPr/>
            </p:nvSpPr>
            <p:spPr bwMode="auto">
              <a:xfrm flipV="1">
                <a:off x="3779840" y="3658780"/>
                <a:ext cx="276446" cy="37853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8" name="Text Box 46"/>
              <p:cNvSpPr txBox="1">
                <a:spLocks noChangeArrowheads="1"/>
              </p:cNvSpPr>
              <p:nvPr/>
            </p:nvSpPr>
            <p:spPr bwMode="auto">
              <a:xfrm>
                <a:off x="4072472" y="3502047"/>
                <a:ext cx="4318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i="1" dirty="0">
                    <a:solidFill>
                      <a:srgbClr val="FF0000"/>
                    </a:solidFill>
                    <a:latin typeface="Comic Sans MS" pitchFamily="66" charset="0"/>
                  </a:rPr>
                  <a:t>υ</a:t>
                </a:r>
              </a:p>
            </p:txBody>
          </p:sp>
        </p:grpSp>
        <p:sp>
          <p:nvSpPr>
            <p:cNvPr id="134" name="Line 41"/>
            <p:cNvSpPr>
              <a:spLocks noChangeShapeType="1"/>
            </p:cNvSpPr>
            <p:nvPr/>
          </p:nvSpPr>
          <p:spPr bwMode="auto">
            <a:xfrm flipV="1">
              <a:off x="6693070" y="1598916"/>
              <a:ext cx="1038616" cy="1379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5" name="Text Box 49"/>
            <p:cNvSpPr txBox="1">
              <a:spLocks noChangeArrowheads="1"/>
            </p:cNvSpPr>
            <p:nvPr/>
          </p:nvSpPr>
          <p:spPr bwMode="auto">
            <a:xfrm>
              <a:off x="7551504" y="1350285"/>
              <a:ext cx="36036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latin typeface="Comic Sans MS" pitchFamily="66" charset="0"/>
                </a:rPr>
                <a:t>Π</a:t>
              </a:r>
            </a:p>
          </p:txBody>
        </p:sp>
      </p:grpSp>
      <p:grpSp>
        <p:nvGrpSpPr>
          <p:cNvPr id="171" name="Ομάδα 170"/>
          <p:cNvGrpSpPr/>
          <p:nvPr/>
        </p:nvGrpSpPr>
        <p:grpSpPr>
          <a:xfrm>
            <a:off x="6924889" y="1952284"/>
            <a:ext cx="822360" cy="828137"/>
            <a:chOff x="6325169" y="877081"/>
            <a:chExt cx="822360" cy="828137"/>
          </a:xfrm>
        </p:grpSpPr>
        <p:grpSp>
          <p:nvGrpSpPr>
            <p:cNvPr id="130" name="Ομάδα 129"/>
            <p:cNvGrpSpPr/>
            <p:nvPr/>
          </p:nvGrpSpPr>
          <p:grpSpPr>
            <a:xfrm>
              <a:off x="6475174" y="877081"/>
              <a:ext cx="672355" cy="524055"/>
              <a:chOff x="3779840" y="3513255"/>
              <a:chExt cx="672355" cy="524055"/>
            </a:xfrm>
          </p:grpSpPr>
          <p:sp>
            <p:nvSpPr>
              <p:cNvPr id="131" name="Text Box 46"/>
              <p:cNvSpPr txBox="1">
                <a:spLocks noChangeArrowheads="1"/>
              </p:cNvSpPr>
              <p:nvPr/>
            </p:nvSpPr>
            <p:spPr bwMode="auto">
              <a:xfrm>
                <a:off x="4020395" y="3513255"/>
                <a:ext cx="4318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 i="1" dirty="0">
                    <a:solidFill>
                      <a:srgbClr val="FF0000"/>
                    </a:solidFill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132" name="Line 40"/>
              <p:cNvSpPr>
                <a:spLocks noChangeShapeType="1"/>
              </p:cNvSpPr>
              <p:nvPr/>
            </p:nvSpPr>
            <p:spPr bwMode="auto">
              <a:xfrm flipV="1">
                <a:off x="3779840" y="3658780"/>
                <a:ext cx="276446" cy="37853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8" name="Ομάδα 167"/>
            <p:cNvGrpSpPr/>
            <p:nvPr/>
          </p:nvGrpSpPr>
          <p:grpSpPr>
            <a:xfrm>
              <a:off x="6325169" y="1228503"/>
              <a:ext cx="443205" cy="476715"/>
              <a:chOff x="6924150" y="2253458"/>
              <a:chExt cx="443205" cy="476715"/>
            </a:xfrm>
          </p:grpSpPr>
          <p:pic>
            <p:nvPicPr>
              <p:cNvPr id="110" name="Picture 3" descr="C:\Users\Merkouris\Desktop\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8207" y="2253458"/>
                <a:ext cx="222134" cy="212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6924150" y="2422396"/>
                <a:ext cx="443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latin typeface="Comic Sans MS" pitchFamily="66" charset="0"/>
                  </a:rPr>
                  <a:t>Ο</a:t>
                </a:r>
                <a:r>
                  <a:rPr lang="en-US" sz="1400" b="1" dirty="0">
                    <a:latin typeface="Comic Sans MS" pitchFamily="66" charset="0"/>
                  </a:rPr>
                  <a:t>’</a:t>
                </a:r>
                <a:endParaRPr lang="el-GR" sz="1400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72" name="Ομάδα 171"/>
          <p:cNvGrpSpPr/>
          <p:nvPr/>
        </p:nvGrpSpPr>
        <p:grpSpPr>
          <a:xfrm>
            <a:off x="6432235" y="4077072"/>
            <a:ext cx="645595" cy="387796"/>
            <a:chOff x="6432235" y="4077072"/>
            <a:chExt cx="645595" cy="387796"/>
          </a:xfrm>
        </p:grpSpPr>
        <p:sp>
          <p:nvSpPr>
            <p:cNvPr id="144" name="Αριστερό άγκιστρο 143"/>
            <p:cNvSpPr/>
            <p:nvPr/>
          </p:nvSpPr>
          <p:spPr>
            <a:xfrm rot="16200000">
              <a:off x="6684881" y="3824426"/>
              <a:ext cx="140304" cy="645595"/>
            </a:xfrm>
            <a:prstGeom prst="leftBrace">
              <a:avLst>
                <a:gd name="adj1" fmla="val 8333"/>
                <a:gd name="adj2" fmla="val 4999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00430" y="4126314"/>
              <a:ext cx="431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r>
                <a:rPr lang="el-GR" sz="1600" b="1" baseline="-25000" dirty="0">
                  <a:solidFill>
                    <a:srgbClr val="FF0000"/>
                  </a:solidFill>
                  <a:latin typeface="Comic Sans MS" pitchFamily="66" charset="0"/>
                </a:rPr>
                <a:t>ν</a:t>
              </a:r>
              <a:endParaRPr lang="el-GR" sz="1600" b="1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73" name="Ομάδα 172"/>
          <p:cNvGrpSpPr/>
          <p:nvPr/>
        </p:nvGrpSpPr>
        <p:grpSpPr>
          <a:xfrm>
            <a:off x="4788023" y="2449590"/>
            <a:ext cx="504057" cy="936320"/>
            <a:chOff x="4788023" y="2449590"/>
            <a:chExt cx="504057" cy="936320"/>
          </a:xfrm>
        </p:grpSpPr>
        <p:sp>
          <p:nvSpPr>
            <p:cNvPr id="145" name="Αριστερό άγκιστρο 144"/>
            <p:cNvSpPr/>
            <p:nvPr/>
          </p:nvSpPr>
          <p:spPr>
            <a:xfrm>
              <a:off x="5136975" y="2449590"/>
              <a:ext cx="155105" cy="936320"/>
            </a:xfrm>
            <a:prstGeom prst="leftBrace">
              <a:avLst>
                <a:gd name="adj1" fmla="val 8333"/>
                <a:gd name="adj2" fmla="val 4999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788023" y="2716731"/>
              <a:ext cx="50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r>
                <a:rPr lang="el-GR" sz="1600" b="1" baseline="-25000" dirty="0">
                  <a:solidFill>
                    <a:srgbClr val="FF0000"/>
                  </a:solidFill>
                  <a:latin typeface="Comic Sans MS" pitchFamily="66" charset="0"/>
                </a:rPr>
                <a:t>β</a:t>
              </a:r>
              <a:endParaRPr lang="el-GR" sz="1600" b="1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107504" y="1173140"/>
                <a:ext cx="5029471" cy="3505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>
                    <a:latin typeface="Comic Sans MS" pitchFamily="66" charset="0"/>
                  </a:rPr>
                  <a:t>Η βάρκα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στον ίδιο χρόνο </a:t>
                </a:r>
                <a:r>
                  <a:rPr lang="en-US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t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  <a:p>
                <a:pPr algn="just"/>
                <a:endParaRPr lang="el-GR" sz="2000" b="1" dirty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l-GR" sz="2000" b="1" dirty="0">
                    <a:latin typeface="Comic Sans MS" pitchFamily="66" charset="0"/>
                  </a:rPr>
                  <a:t>θα κάνει την (πραγματική) διαδρομή ΟΟ’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n-US" sz="2000" b="1" dirty="0">
                    <a:latin typeface="Comic Sans MS" pitchFamily="66" charset="0"/>
                  </a:rPr>
                  <a:t> 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/>
                <a:endParaRPr lang="el-GR" sz="2000" b="1" dirty="0">
                  <a:latin typeface="Comic Sans MS" pitchFamily="66" charset="0"/>
                </a:endParaRPr>
              </a:p>
              <a:p>
                <a:pPr algn="ctr"/>
                <a:r>
                  <a:rPr lang="el-GR" sz="2000" b="1" dirty="0">
                    <a:latin typeface="Comic Sans MS" pitchFamily="66" charset="0"/>
                  </a:rPr>
                  <a:t>ή θα μπορούσε να κάνει </a:t>
                </a:r>
              </a:p>
              <a:p>
                <a:pPr algn="ctr"/>
                <a:endParaRPr lang="el-GR" sz="2000" b="1" dirty="0">
                  <a:latin typeface="Comic Sans MS" pitchFamily="66" charset="0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l-GR" sz="2000" b="1" dirty="0">
                    <a:latin typeface="Comic Sans MS" pitchFamily="66" charset="0"/>
                  </a:rPr>
                  <a:t>τη διαδρομή ΟΝ’ (</a:t>
                </a:r>
                <a:r>
                  <a:rPr lang="en-US" sz="2000" b="1" i="1" dirty="0">
                    <a:latin typeface="Comic Sans MS" pitchFamily="66" charset="0"/>
                  </a:rPr>
                  <a:t>x</a:t>
                </a:r>
                <a:r>
                  <a:rPr lang="el-GR" sz="2000" b="1" baseline="-25000" dirty="0">
                    <a:latin typeface="Comic Sans MS" pitchFamily="66" charset="0"/>
                  </a:rPr>
                  <a:t>ν</a:t>
                </a:r>
                <a:r>
                  <a:rPr lang="el-GR" sz="2000" b="1" dirty="0">
                    <a:latin typeface="Comic Sans MS" pitchFamily="66" charset="0"/>
                  </a:rPr>
                  <a:t>)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,</a:t>
                </a:r>
              </a:p>
              <a:p>
                <a:pPr algn="ctr"/>
                <a:endParaRPr lang="el-GR" sz="2000" b="1" dirty="0">
                  <a:latin typeface="Comic Sans MS" pitchFamily="66" charset="0"/>
                </a:endParaRP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l-GR" sz="2000" b="1" dirty="0">
                    <a:latin typeface="Comic Sans MS" pitchFamily="66" charset="0"/>
                  </a:rPr>
                  <a:t>τη διαδρομή ΟΒ’ (</a:t>
                </a:r>
                <a:r>
                  <a:rPr lang="en-US" sz="2000" b="1" i="1" dirty="0">
                    <a:latin typeface="Comic Sans MS" pitchFamily="66" charset="0"/>
                  </a:rPr>
                  <a:t>x</a:t>
                </a:r>
                <a:r>
                  <a:rPr lang="el-GR" sz="2000" b="1" baseline="-25000" dirty="0">
                    <a:latin typeface="Comic Sans MS" pitchFamily="66" charset="0"/>
                  </a:rPr>
                  <a:t>β</a:t>
                </a:r>
                <a:r>
                  <a:rPr lang="el-GR" sz="2000" b="1" dirty="0">
                    <a:latin typeface="Comic Sans MS" pitchFamily="66" charset="0"/>
                  </a:rPr>
                  <a:t>)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solidFill>
                              <a:srgbClr val="006600"/>
                            </a:solidFill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73140"/>
                <a:ext cx="5029471" cy="3505383"/>
              </a:xfrm>
              <a:prstGeom prst="rect">
                <a:avLst/>
              </a:prstGeom>
              <a:blipFill>
                <a:blip r:embed="rId3"/>
                <a:stretch>
                  <a:fillRect l="-1091" t="-1043" r="-1212" b="-13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4A4B-FF4A-4EAC-B020-7D3F02994653}" type="slidenum">
              <a:rPr lang="el-GR">
                <a:solidFill>
                  <a:schemeClr val="tx1"/>
                </a:solidFill>
              </a:rPr>
              <a:pPr/>
              <a:t>14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21124" y="-62654"/>
            <a:ext cx="7558875" cy="4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Για τον υπολογισμό της                 </a:t>
            </a:r>
            <a:r>
              <a:rPr lang="el-G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ταχύτητας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της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επιτάχυνσης.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l-GR" sz="2400" b="1" dirty="0">
                <a:latin typeface="Comic Sans MS" pitchFamily="66" charset="0"/>
              </a:rPr>
              <a:t>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ταχύτητα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και 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επιτάχυνση </a:t>
            </a:r>
            <a:r>
              <a:rPr lang="el-GR" sz="2400" b="1" dirty="0">
                <a:latin typeface="Comic Sans MS" pitchFamily="66" charset="0"/>
              </a:rPr>
              <a:t>που θα έχει το κινητό μετά από χρόνο </a:t>
            </a:r>
            <a:r>
              <a:rPr lang="el-GR" sz="2400" b="1" i="1" dirty="0">
                <a:latin typeface="Comic Sans MS" pitchFamily="66" charset="0"/>
              </a:rPr>
              <a:t>t</a:t>
            </a:r>
            <a:r>
              <a:rPr lang="el-GR" sz="2400" b="1" dirty="0">
                <a:latin typeface="Comic Sans MS" pitchFamily="66" charset="0"/>
              </a:rPr>
              <a:t>, υπολογίζονται από το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διανυσματικό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άθροισμα</a:t>
            </a:r>
            <a:r>
              <a:rPr lang="el-G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των ταχυτήτων και των επιταχύνσεων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l-GR" sz="2400" b="1" dirty="0">
                <a:latin typeface="Comic Sans MS" pitchFamily="66" charset="0"/>
              </a:rPr>
              <a:t>αντίστοιχα, που θα είχε το κινητό, αν εκτελούσε κάθε μία κίνηση ανεξάρτητα και επί χρόνο </a:t>
            </a:r>
            <a:r>
              <a:rPr lang="el-GR" sz="2400" b="1" i="1" dirty="0">
                <a:latin typeface="Comic Sans MS" pitchFamily="66" charset="0"/>
              </a:rPr>
              <a:t>t</a:t>
            </a:r>
            <a:r>
              <a:rPr lang="el-GR" sz="2400" b="1" dirty="0">
                <a:latin typeface="Comic Sans MS" pitchFamily="66" charset="0"/>
              </a:rPr>
              <a:t>.</a:t>
            </a:r>
          </a:p>
          <a:p>
            <a:pPr algn="just"/>
            <a:r>
              <a:rPr lang="el-GR" sz="2800" dirty="0">
                <a:latin typeface="Comic Sans MS" pitchFamily="66" charset="0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3312430" y="4581128"/>
                <a:ext cx="2376265" cy="56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n-US" sz="2800" b="1" i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800" b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+</a:t>
                </a:r>
                <a:r>
                  <a: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800" b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endParaRPr lang="el-GR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30" y="4581128"/>
                <a:ext cx="2376265" cy="561885"/>
              </a:xfrm>
              <a:prstGeom prst="rect">
                <a:avLst/>
              </a:prstGeom>
              <a:blipFill rotWithShape="1">
                <a:blip r:embed="rId3"/>
                <a:stretch>
                  <a:fillRect t="-10753" b="-279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345899" y="5370289"/>
                <a:ext cx="2376265" cy="56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n-US" sz="2800" b="1" i="1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e>
                      <m:sub>
                        <m:r>
                          <a:rPr lang="el-GR" sz="2800" b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+</a:t>
                </a:r>
                <a:r>
                  <a:rPr lang="el-GR" sz="28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e>
                      <m:sub>
                        <m:r>
                          <a:rPr lang="el-GR" sz="2800" b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endParaRPr lang="el-GR" sz="2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899" y="5370289"/>
                <a:ext cx="2376265" cy="561885"/>
              </a:xfrm>
              <a:prstGeom prst="rect">
                <a:avLst/>
              </a:prstGeom>
              <a:blipFill rotWithShape="1">
                <a:blip r:embed="rId4"/>
                <a:stretch>
                  <a:fillRect t="-11957" b="-29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Ευθεία γραμμή σύνδεσης 9"/>
          <p:cNvCxnSpPr>
            <a:stCxn id="19" idx="1"/>
          </p:cNvCxnSpPr>
          <p:nvPr/>
        </p:nvCxnSpPr>
        <p:spPr>
          <a:xfrm>
            <a:off x="1671433" y="4924329"/>
            <a:ext cx="6195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>
            <a:stCxn id="16" idx="1"/>
          </p:cNvCxnSpPr>
          <p:nvPr/>
        </p:nvCxnSpPr>
        <p:spPr>
          <a:xfrm flipH="1" flipV="1">
            <a:off x="2352211" y="4924329"/>
            <a:ext cx="9762" cy="921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Ομάδα 11"/>
          <p:cNvGrpSpPr/>
          <p:nvPr/>
        </p:nvGrpSpPr>
        <p:grpSpPr>
          <a:xfrm>
            <a:off x="1695373" y="4719922"/>
            <a:ext cx="966182" cy="1122683"/>
            <a:chOff x="7307822" y="4359609"/>
            <a:chExt cx="966182" cy="1122683"/>
          </a:xfrm>
        </p:grpSpPr>
        <p:sp>
          <p:nvSpPr>
            <p:cNvPr id="13" name="Line 40"/>
            <p:cNvSpPr>
              <a:spLocks noChangeShapeType="1"/>
            </p:cNvSpPr>
            <p:nvPr/>
          </p:nvSpPr>
          <p:spPr bwMode="auto">
            <a:xfrm flipV="1">
              <a:off x="7307822" y="4564016"/>
              <a:ext cx="656838" cy="918276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7903390" y="4359609"/>
                  <a:ext cx="370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390" y="4359609"/>
                  <a:ext cx="3706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Ομάδα 14"/>
          <p:cNvGrpSpPr/>
          <p:nvPr/>
        </p:nvGrpSpPr>
        <p:grpSpPr>
          <a:xfrm>
            <a:off x="1691680" y="5842605"/>
            <a:ext cx="925179" cy="369332"/>
            <a:chOff x="7304129" y="5482292"/>
            <a:chExt cx="925179" cy="369332"/>
          </a:xfrm>
        </p:grpSpPr>
        <p:sp>
          <p:nvSpPr>
            <p:cNvPr id="16" name="Line 45"/>
            <p:cNvSpPr>
              <a:spLocks noChangeShapeType="1"/>
            </p:cNvSpPr>
            <p:nvPr/>
          </p:nvSpPr>
          <p:spPr bwMode="auto">
            <a:xfrm>
              <a:off x="7304129" y="5485218"/>
              <a:ext cx="670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Ορθογώνιο 16"/>
                <p:cNvSpPr/>
                <p:nvPr/>
              </p:nvSpPr>
              <p:spPr>
                <a:xfrm>
                  <a:off x="7760975" y="5482292"/>
                  <a:ext cx="4683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Ορθογώνιο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975" y="5482292"/>
                  <a:ext cx="46833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1226880" y="4698671"/>
            <a:ext cx="482761" cy="1146860"/>
            <a:chOff x="6839329" y="4338358"/>
            <a:chExt cx="482761" cy="1146860"/>
          </a:xfrm>
        </p:grpSpPr>
        <p:sp>
          <p:nvSpPr>
            <p:cNvPr id="19" name="Line 42"/>
            <p:cNvSpPr>
              <a:spLocks noChangeShapeType="1"/>
            </p:cNvSpPr>
            <p:nvPr/>
          </p:nvSpPr>
          <p:spPr bwMode="auto">
            <a:xfrm flipH="1" flipV="1">
              <a:off x="7283882" y="4564016"/>
              <a:ext cx="15119" cy="921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Ορθογώνιο 19"/>
                <p:cNvSpPr/>
                <p:nvPr/>
              </p:nvSpPr>
              <p:spPr>
                <a:xfrm>
                  <a:off x="6839329" y="4338358"/>
                  <a:ext cx="482761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𝛃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0" name="Ορθογώνιο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329" y="4338358"/>
                  <a:ext cx="482761" cy="3942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18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Ευθεία γραμμή σύνδεσης 20"/>
          <p:cNvCxnSpPr>
            <a:stCxn id="30" idx="1"/>
          </p:cNvCxnSpPr>
          <p:nvPr/>
        </p:nvCxnSpPr>
        <p:spPr>
          <a:xfrm>
            <a:off x="7042501" y="4732956"/>
            <a:ext cx="6195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>
            <a:stCxn id="27" idx="1"/>
          </p:cNvCxnSpPr>
          <p:nvPr/>
        </p:nvCxnSpPr>
        <p:spPr>
          <a:xfrm flipH="1" flipV="1">
            <a:off x="7723279" y="4732956"/>
            <a:ext cx="9762" cy="921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Ομάδα 22"/>
          <p:cNvGrpSpPr/>
          <p:nvPr/>
        </p:nvGrpSpPr>
        <p:grpSpPr>
          <a:xfrm>
            <a:off x="7066441" y="4528549"/>
            <a:ext cx="988624" cy="1122683"/>
            <a:chOff x="7307822" y="4359609"/>
            <a:chExt cx="988624" cy="1122683"/>
          </a:xfrm>
        </p:grpSpPr>
        <p:sp>
          <p:nvSpPr>
            <p:cNvPr id="24" name="Line 40"/>
            <p:cNvSpPr>
              <a:spLocks noChangeShapeType="1"/>
            </p:cNvSpPr>
            <p:nvPr/>
          </p:nvSpPr>
          <p:spPr bwMode="auto">
            <a:xfrm flipV="1">
              <a:off x="7307822" y="4564016"/>
              <a:ext cx="656838" cy="91827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7903390" y="4359609"/>
                  <a:ext cx="3930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390" y="4359609"/>
                  <a:ext cx="39305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Ομάδα 25"/>
          <p:cNvGrpSpPr/>
          <p:nvPr/>
        </p:nvGrpSpPr>
        <p:grpSpPr>
          <a:xfrm>
            <a:off x="7062748" y="5651232"/>
            <a:ext cx="947621" cy="369332"/>
            <a:chOff x="7304129" y="5482292"/>
            <a:chExt cx="947621" cy="369332"/>
          </a:xfrm>
        </p:grpSpPr>
        <p:sp>
          <p:nvSpPr>
            <p:cNvPr id="27" name="Line 45"/>
            <p:cNvSpPr>
              <a:spLocks noChangeShapeType="1"/>
            </p:cNvSpPr>
            <p:nvPr/>
          </p:nvSpPr>
          <p:spPr bwMode="auto">
            <a:xfrm>
              <a:off x="7304129" y="5485218"/>
              <a:ext cx="6702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7760975" y="5482292"/>
                  <a:ext cx="4907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𝜶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975" y="5482292"/>
                  <a:ext cx="49077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Ομάδα 28"/>
          <p:cNvGrpSpPr/>
          <p:nvPr/>
        </p:nvGrpSpPr>
        <p:grpSpPr>
          <a:xfrm>
            <a:off x="6597948" y="4507298"/>
            <a:ext cx="505202" cy="1146860"/>
            <a:chOff x="6839329" y="4338358"/>
            <a:chExt cx="505202" cy="1146860"/>
          </a:xfrm>
        </p:grpSpPr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H="1" flipV="1">
              <a:off x="7283882" y="4564016"/>
              <a:ext cx="15119" cy="921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Ορθογώνιο 30"/>
                <p:cNvSpPr/>
                <p:nvPr/>
              </p:nvSpPr>
              <p:spPr>
                <a:xfrm>
                  <a:off x="6839329" y="4338358"/>
                  <a:ext cx="505202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𝜶</m:t>
                                </m:r>
                              </m:e>
                            </m:acc>
                          </m:e>
                          <m:sub>
                            <m:r>
                              <a:rPr lang="el-GR" b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𝛃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1" name="Ορθογώνιο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9329" y="4338358"/>
                  <a:ext cx="505202" cy="3942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25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2609538" y="404664"/>
            <a:ext cx="5274830" cy="2160240"/>
          </a:xfrm>
          <a:prstGeom prst="wedgeRoundRectCallout">
            <a:avLst>
              <a:gd name="adj1" fmla="val -58750"/>
              <a:gd name="adj2" fmla="val 7398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chemeClr val="tx1"/>
                </a:solidFill>
                <a:latin typeface="Comic Sans MS" pitchFamily="66" charset="0"/>
              </a:rPr>
              <a:t>Μια άλλη κίνηση που μπορούμε να μελετήσουμε ως σύνθετη κίνηση στηριζόμενοι στην αρχή της ανεξαρτησίας των κινήσεων είναι η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Κουμπί ενέργειας: Εμπρός ή Επόμενο 4">
            <a:hlinkClick r:id="" action="ppaction://hlinkshowjump?jump=nextslide" highlightClick="1"/>
          </p:cNvPr>
          <p:cNvSpPr/>
          <p:nvPr/>
        </p:nvSpPr>
        <p:spPr>
          <a:xfrm>
            <a:off x="5580112" y="2060848"/>
            <a:ext cx="648072" cy="288032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7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979712" y="657472"/>
            <a:ext cx="4896544" cy="803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Οριζόντια βολή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64705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4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17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5679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ύννεφο 4"/>
          <p:cNvSpPr/>
          <p:nvPr/>
        </p:nvSpPr>
        <p:spPr>
          <a:xfrm>
            <a:off x="4283968" y="82744"/>
            <a:ext cx="3096344" cy="1421007"/>
          </a:xfrm>
          <a:prstGeom prst="cloudCallout">
            <a:avLst>
              <a:gd name="adj1" fmla="val 67400"/>
              <a:gd name="adj2" fmla="val 5993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omic Sans MS" pitchFamily="66" charset="0"/>
              </a:rPr>
              <a:t>Τι είναι η οριζόντια βολή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;</a:t>
            </a:r>
            <a:endParaRPr lang="el-G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204" name="Picture 12" descr="C:\Users\Merkouris\Desktop\plane-dr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7" y="4187400"/>
            <a:ext cx="3504513" cy="199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304764" y="1693047"/>
                <a:ext cx="5958408" cy="2349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Οριζόντια βολή </a:t>
                </a:r>
                <a:r>
                  <a:rPr lang="el-GR" sz="2000" b="1" dirty="0">
                    <a:latin typeface="Comic Sans MS" pitchFamily="66" charset="0"/>
                  </a:rPr>
                  <a:t>έχουμε όταν ένα σώμα, που βρίσκεται σε κάποιο ύψος, εκτοξεύεται οριζόντια με ταχύτητα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 και κινείται με την επίδραση μόνο του βάρους του.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itchFamily="66" charset="0"/>
                  </a:rPr>
                  <a:t>(η επίδραση του αέρα παραλείπεται)</a:t>
                </a: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64" y="1693047"/>
                <a:ext cx="5958408" cy="2349618"/>
              </a:xfrm>
              <a:prstGeom prst="rect">
                <a:avLst/>
              </a:prstGeom>
              <a:blipFill>
                <a:blip r:embed="rId5"/>
                <a:stretch>
                  <a:fillRect l="-1126" r="-1126" b="-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6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2185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Μελέτη της οριζόντιας βολής</a:t>
            </a:r>
          </a:p>
        </p:txBody>
      </p:sp>
    </p:spTree>
    <p:extLst>
      <p:ext uri="{BB962C8B-B14F-4D97-AF65-F5344CB8AC3E}">
        <p14:creationId xmlns:p14="http://schemas.microsoft.com/office/powerpoint/2010/main" val="3542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102F51-DDB9-4CAC-9876-7E6C414B5D5C}" type="slidenum">
              <a:rPr lang="el-GR" sz="1200">
                <a:latin typeface="+mn-lt"/>
              </a:rPr>
              <a:pPr eaLnBrk="1" hangingPunct="1"/>
              <a:t>19</a:t>
            </a:fld>
            <a:endParaRPr lang="el-GR" sz="1200" dirty="0">
              <a:latin typeface="+mn-lt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81359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400" b="1" dirty="0">
                <a:latin typeface="Comic Sans MS" pitchFamily="66" charset="0"/>
              </a:rPr>
              <a:t>Μελετάμε την «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οριζόντια βολή </a:t>
            </a:r>
            <a:r>
              <a:rPr lang="el-GR" sz="2400" b="1" dirty="0">
                <a:latin typeface="Comic Sans MS" pitchFamily="66" charset="0"/>
              </a:rPr>
              <a:t>» θεωρώντας την ως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σύνθετη κίνηση</a:t>
            </a:r>
            <a:r>
              <a:rPr lang="el-GR" sz="2400" b="1" dirty="0">
                <a:latin typeface="Comic Sans MS" pitchFamily="66" charset="0"/>
              </a:rPr>
              <a:t>, η οποία αποτελείται από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sz="2400" b="1" dirty="0">
                <a:latin typeface="Comic Sans MS" pitchFamily="66" charset="0"/>
              </a:rPr>
              <a:t>   μία οριζόντια,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ευθύγραμμη ομαλή κίνηση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400" b="1" dirty="0">
                <a:latin typeface="Comic Sans MS" pitchFamily="66" charset="0"/>
              </a:rPr>
              <a:t>                         και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sz="2400" b="1" dirty="0">
                <a:latin typeface="Comic Sans MS" pitchFamily="66" charset="0"/>
              </a:rPr>
              <a:t>   μία κατακόρυφη κίνηση, που είναι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ελεύθερη πτώση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88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Μερκούρης Παναγιωτόπουλος – Φυσικός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1" y="149727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924404" y="332656"/>
            <a:ext cx="2558888" cy="774086"/>
          </a:xfrm>
          <a:prstGeom prst="wedgeRoundRectCallout">
            <a:avLst>
              <a:gd name="adj1" fmla="val -50257"/>
              <a:gd name="adj2" fmla="val 1397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48169" y="1247303"/>
            <a:ext cx="57921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latin typeface="Comic Sans MS" pitchFamily="66" charset="0"/>
              </a:rPr>
              <a:t>Από την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ευθύγραμμη ομαλή κίνηση »</a:t>
            </a:r>
          </a:p>
          <a:p>
            <a:pPr algn="ctr">
              <a:spcBef>
                <a:spcPct val="50000"/>
              </a:spcBef>
            </a:pPr>
            <a:r>
              <a:rPr lang="el-GR" sz="1600" b="1" dirty="0">
                <a:latin typeface="Comic Sans MS" pitchFamily="66" charset="0"/>
              </a:rPr>
              <a:t>(χωρίς αρχική ταχύτητα)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64760" y="2140212"/>
            <a:ext cx="215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48066" y="3501008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419872" y="4435399"/>
            <a:ext cx="3135313" cy="950913"/>
            <a:chOff x="2027" y="3339"/>
            <a:chExt cx="1975" cy="599"/>
          </a:xfrm>
        </p:grpSpPr>
        <p:graphicFrame>
          <p:nvGraphicFramePr>
            <p:cNvPr id="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295347"/>
                </p:ext>
              </p:extLst>
            </p:nvPr>
          </p:nvGraphicFramePr>
          <p:xfrm>
            <a:off x="2843" y="3339"/>
            <a:ext cx="1159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6" name="Εξίσωση" r:id="rId4" imgW="761760" imgH="393480" progId="Equation.3">
                    <p:embed/>
                  </p:oleObj>
                </mc:Choice>
                <mc:Fallback>
                  <p:oleObj name="Εξίσωση" r:id="rId4" imgW="761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" y="3339"/>
                          <a:ext cx="1159" cy="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027" y="3520"/>
              <a:ext cx="725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  </a:t>
              </a:r>
              <a:endPara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28942" y="2852936"/>
            <a:ext cx="4607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latin typeface="Comic Sans MS" pitchFamily="66" charset="0"/>
              </a:rPr>
              <a:t>Από την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 ελεύθερη πτώση »</a:t>
            </a:r>
          </a:p>
        </p:txBody>
      </p:sp>
    </p:spTree>
    <p:extLst>
      <p:ext uri="{BB962C8B-B14F-4D97-AF65-F5344CB8AC3E}">
        <p14:creationId xmlns:p14="http://schemas.microsoft.com/office/powerpoint/2010/main" val="19035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40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8B9DC2-125C-417A-922B-FAAC11AAF90A}" type="slidenum">
              <a:rPr lang="el-GR" sz="1200">
                <a:latin typeface="+mn-lt"/>
              </a:rPr>
              <a:pPr eaLnBrk="1" hangingPunct="1"/>
              <a:t>20</a:t>
            </a:fld>
            <a:endParaRPr lang="el-GR" sz="1200" dirty="0">
              <a:latin typeface="+mn-lt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1557338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555875" y="141287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6156325" y="141287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3924300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700338" y="1484313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3392" name="Group 80"/>
          <p:cNvGrpSpPr>
            <a:grpSpLocks/>
          </p:cNvGrpSpPr>
          <p:nvPr/>
        </p:nvGrpSpPr>
        <p:grpSpPr bwMode="auto">
          <a:xfrm>
            <a:off x="3851275" y="1700213"/>
            <a:ext cx="647700" cy="142875"/>
            <a:chOff x="2426" y="1071"/>
            <a:chExt cx="408" cy="90"/>
          </a:xfrm>
        </p:grpSpPr>
        <p:sp>
          <p:nvSpPr>
            <p:cNvPr id="4171" name="Oval 22"/>
            <p:cNvSpPr>
              <a:spLocks noChangeArrowheads="1"/>
            </p:cNvSpPr>
            <p:nvPr/>
          </p:nvSpPr>
          <p:spPr bwMode="auto">
            <a:xfrm>
              <a:off x="2426" y="107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72" name="Line 30"/>
            <p:cNvSpPr>
              <a:spLocks noChangeShapeType="1"/>
            </p:cNvSpPr>
            <p:nvPr/>
          </p:nvSpPr>
          <p:spPr bwMode="auto">
            <a:xfrm>
              <a:off x="2517" y="1117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3924300" y="1844675"/>
            <a:ext cx="0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3397" name="Group 85"/>
          <p:cNvGrpSpPr>
            <a:grpSpLocks/>
          </p:cNvGrpSpPr>
          <p:nvPr/>
        </p:nvGrpSpPr>
        <p:grpSpPr bwMode="auto">
          <a:xfrm>
            <a:off x="5435600" y="1484313"/>
            <a:ext cx="0" cy="1368425"/>
            <a:chOff x="3424" y="935"/>
            <a:chExt cx="0" cy="862"/>
          </a:xfrm>
        </p:grpSpPr>
        <p:sp>
          <p:nvSpPr>
            <p:cNvPr id="4169" name="Line 25"/>
            <p:cNvSpPr>
              <a:spLocks noChangeShapeType="1"/>
            </p:cNvSpPr>
            <p:nvPr/>
          </p:nvSpPr>
          <p:spPr bwMode="auto">
            <a:xfrm flipV="1">
              <a:off x="3424" y="935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70" name="Line 38"/>
            <p:cNvSpPr>
              <a:spLocks noChangeShapeType="1"/>
            </p:cNvSpPr>
            <p:nvPr/>
          </p:nvSpPr>
          <p:spPr bwMode="auto">
            <a:xfrm>
              <a:off x="3424" y="1525"/>
              <a:ext cx="0" cy="27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08" name="Group 96"/>
          <p:cNvGrpSpPr>
            <a:grpSpLocks/>
          </p:cNvGrpSpPr>
          <p:nvPr/>
        </p:nvGrpSpPr>
        <p:grpSpPr bwMode="auto">
          <a:xfrm>
            <a:off x="6227763" y="1557338"/>
            <a:ext cx="0" cy="2016125"/>
            <a:chOff x="3923" y="981"/>
            <a:chExt cx="0" cy="1270"/>
          </a:xfrm>
        </p:grpSpPr>
        <p:sp>
          <p:nvSpPr>
            <p:cNvPr id="4167" name="Line 24"/>
            <p:cNvSpPr>
              <a:spLocks noChangeShapeType="1"/>
            </p:cNvSpPr>
            <p:nvPr/>
          </p:nvSpPr>
          <p:spPr bwMode="auto">
            <a:xfrm flipV="1">
              <a:off x="3923" y="981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68" name="Line 39"/>
            <p:cNvSpPr>
              <a:spLocks noChangeShapeType="1"/>
            </p:cNvSpPr>
            <p:nvPr/>
          </p:nvSpPr>
          <p:spPr bwMode="auto">
            <a:xfrm>
              <a:off x="3923" y="1842"/>
              <a:ext cx="0" cy="4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01" name="Group 89"/>
          <p:cNvGrpSpPr>
            <a:grpSpLocks/>
          </p:cNvGrpSpPr>
          <p:nvPr/>
        </p:nvGrpSpPr>
        <p:grpSpPr bwMode="auto">
          <a:xfrm>
            <a:off x="2555875" y="2781300"/>
            <a:ext cx="4248150" cy="142875"/>
            <a:chOff x="1610" y="1752"/>
            <a:chExt cx="2676" cy="90"/>
          </a:xfrm>
        </p:grpSpPr>
        <p:sp>
          <p:nvSpPr>
            <p:cNvPr id="4164" name="Oval 18"/>
            <p:cNvSpPr>
              <a:spLocks noChangeArrowheads="1"/>
            </p:cNvSpPr>
            <p:nvPr/>
          </p:nvSpPr>
          <p:spPr bwMode="auto">
            <a:xfrm>
              <a:off x="3878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5" name="Line 33"/>
            <p:cNvSpPr>
              <a:spLocks noChangeShapeType="1"/>
            </p:cNvSpPr>
            <p:nvPr/>
          </p:nvSpPr>
          <p:spPr bwMode="auto">
            <a:xfrm>
              <a:off x="3969" y="1797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66" name="Line 50"/>
            <p:cNvSpPr>
              <a:spLocks noChangeShapeType="1"/>
            </p:cNvSpPr>
            <p:nvPr/>
          </p:nvSpPr>
          <p:spPr bwMode="auto">
            <a:xfrm flipH="1">
              <a:off x="1610" y="1797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396" name="Group 84"/>
          <p:cNvGrpSpPr>
            <a:grpSpLocks/>
          </p:cNvGrpSpPr>
          <p:nvPr/>
        </p:nvGrpSpPr>
        <p:grpSpPr bwMode="auto">
          <a:xfrm>
            <a:off x="2627313" y="2276475"/>
            <a:ext cx="3384550" cy="142875"/>
            <a:chOff x="1655" y="1434"/>
            <a:chExt cx="2132" cy="90"/>
          </a:xfrm>
        </p:grpSpPr>
        <p:sp>
          <p:nvSpPr>
            <p:cNvPr id="4161" name="Oval 16"/>
            <p:cNvSpPr>
              <a:spLocks noChangeArrowheads="1"/>
            </p:cNvSpPr>
            <p:nvPr/>
          </p:nvSpPr>
          <p:spPr bwMode="auto">
            <a:xfrm>
              <a:off x="3379" y="1434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2" name="Line 32"/>
            <p:cNvSpPr>
              <a:spLocks noChangeShapeType="1"/>
            </p:cNvSpPr>
            <p:nvPr/>
          </p:nvSpPr>
          <p:spPr bwMode="auto">
            <a:xfrm>
              <a:off x="3470" y="1480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63" name="Line 53"/>
            <p:cNvSpPr>
              <a:spLocks noChangeShapeType="1"/>
            </p:cNvSpPr>
            <p:nvPr/>
          </p:nvSpPr>
          <p:spPr bwMode="auto">
            <a:xfrm>
              <a:off x="1655" y="1480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67" name="Line 55"/>
          <p:cNvSpPr>
            <a:spLocks noChangeShapeType="1"/>
          </p:cNvSpPr>
          <p:nvPr/>
        </p:nvSpPr>
        <p:spPr bwMode="auto">
          <a:xfrm>
            <a:off x="2627313" y="177323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3410" name="Group 98"/>
          <p:cNvGrpSpPr>
            <a:grpSpLocks/>
          </p:cNvGrpSpPr>
          <p:nvPr/>
        </p:nvGrpSpPr>
        <p:grpSpPr bwMode="auto">
          <a:xfrm>
            <a:off x="5364163" y="1052513"/>
            <a:ext cx="865187" cy="503237"/>
            <a:chOff x="3379" y="663"/>
            <a:chExt cx="545" cy="317"/>
          </a:xfrm>
        </p:grpSpPr>
        <p:grpSp>
          <p:nvGrpSpPr>
            <p:cNvPr id="4157" name="Group 86"/>
            <p:cNvGrpSpPr>
              <a:grpSpLocks/>
            </p:cNvGrpSpPr>
            <p:nvPr/>
          </p:nvGrpSpPr>
          <p:grpSpPr bwMode="auto">
            <a:xfrm>
              <a:off x="3379" y="890"/>
              <a:ext cx="408" cy="90"/>
              <a:chOff x="3379" y="890"/>
              <a:chExt cx="408" cy="90"/>
            </a:xfrm>
          </p:grpSpPr>
          <p:sp>
            <p:nvSpPr>
              <p:cNvPr id="4159" name="Oval 12"/>
              <p:cNvSpPr>
                <a:spLocks noChangeArrowheads="1"/>
              </p:cNvSpPr>
              <p:nvPr/>
            </p:nvSpPr>
            <p:spPr bwMode="auto">
              <a:xfrm>
                <a:off x="3379" y="89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60" name="Line 43"/>
              <p:cNvSpPr>
                <a:spLocks noChangeShapeType="1"/>
              </p:cNvSpPr>
              <p:nvPr/>
            </p:nvSpPr>
            <p:spPr bwMode="auto">
              <a:xfrm>
                <a:off x="3470" y="935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371" name="Text Box 59"/>
            <p:cNvSpPr txBox="1">
              <a:spLocks noChangeArrowheads="1"/>
            </p:cNvSpPr>
            <p:nvPr/>
          </p:nvSpPr>
          <p:spPr bwMode="auto">
            <a:xfrm>
              <a:off x="3606" y="663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407" name="Group 95"/>
          <p:cNvGrpSpPr>
            <a:grpSpLocks/>
          </p:cNvGrpSpPr>
          <p:nvPr/>
        </p:nvGrpSpPr>
        <p:grpSpPr bwMode="auto">
          <a:xfrm>
            <a:off x="6948488" y="1125538"/>
            <a:ext cx="1008062" cy="430212"/>
            <a:chOff x="4377" y="709"/>
            <a:chExt cx="635" cy="271"/>
          </a:xfrm>
        </p:grpSpPr>
        <p:grpSp>
          <p:nvGrpSpPr>
            <p:cNvPr id="4153" name="Group 92"/>
            <p:cNvGrpSpPr>
              <a:grpSpLocks/>
            </p:cNvGrpSpPr>
            <p:nvPr/>
          </p:nvGrpSpPr>
          <p:grpSpPr bwMode="auto">
            <a:xfrm>
              <a:off x="4377" y="890"/>
              <a:ext cx="408" cy="90"/>
              <a:chOff x="4377" y="890"/>
              <a:chExt cx="408" cy="90"/>
            </a:xfrm>
          </p:grpSpPr>
          <p:sp>
            <p:nvSpPr>
              <p:cNvPr id="4155" name="Oval 19"/>
              <p:cNvSpPr>
                <a:spLocks noChangeArrowheads="1"/>
              </p:cNvSpPr>
              <p:nvPr/>
            </p:nvSpPr>
            <p:spPr bwMode="auto">
              <a:xfrm>
                <a:off x="4377" y="890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56" name="Line 44"/>
              <p:cNvSpPr>
                <a:spLocks noChangeShapeType="1"/>
              </p:cNvSpPr>
              <p:nvPr/>
            </p:nvSpPr>
            <p:spPr bwMode="auto">
              <a:xfrm>
                <a:off x="4468" y="935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373" name="Text Box 61"/>
            <p:cNvSpPr txBox="1">
              <a:spLocks noChangeArrowheads="1"/>
            </p:cNvSpPr>
            <p:nvPr/>
          </p:nvSpPr>
          <p:spPr bwMode="auto">
            <a:xfrm>
              <a:off x="4694" y="709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3391" name="Group 79"/>
          <p:cNvGrpSpPr>
            <a:grpSpLocks/>
          </p:cNvGrpSpPr>
          <p:nvPr/>
        </p:nvGrpSpPr>
        <p:grpSpPr bwMode="auto">
          <a:xfrm>
            <a:off x="2555875" y="1700213"/>
            <a:ext cx="144463" cy="433387"/>
            <a:chOff x="1610" y="1071"/>
            <a:chExt cx="91" cy="273"/>
          </a:xfrm>
        </p:grpSpPr>
        <p:sp>
          <p:nvSpPr>
            <p:cNvPr id="4151" name="Oval 45"/>
            <p:cNvSpPr>
              <a:spLocks noChangeArrowheads="1"/>
            </p:cNvSpPr>
            <p:nvPr/>
          </p:nvSpPr>
          <p:spPr bwMode="auto">
            <a:xfrm>
              <a:off x="1610" y="107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52" name="Line 62"/>
            <p:cNvSpPr>
              <a:spLocks noChangeShapeType="1"/>
            </p:cNvSpPr>
            <p:nvPr/>
          </p:nvSpPr>
          <p:spPr bwMode="auto">
            <a:xfrm>
              <a:off x="1655" y="1162"/>
              <a:ext cx="0" cy="18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02" name="Group 90"/>
          <p:cNvGrpSpPr>
            <a:grpSpLocks/>
          </p:cNvGrpSpPr>
          <p:nvPr/>
        </p:nvGrpSpPr>
        <p:grpSpPr bwMode="auto">
          <a:xfrm>
            <a:off x="2555875" y="3500438"/>
            <a:ext cx="647700" cy="1189037"/>
            <a:chOff x="1610" y="2205"/>
            <a:chExt cx="408" cy="749"/>
          </a:xfrm>
        </p:grpSpPr>
        <p:sp>
          <p:nvSpPr>
            <p:cNvPr id="4148" name="Oval 49"/>
            <p:cNvSpPr>
              <a:spLocks noChangeArrowheads="1"/>
            </p:cNvSpPr>
            <p:nvPr/>
          </p:nvSpPr>
          <p:spPr bwMode="auto">
            <a:xfrm>
              <a:off x="1610" y="220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49" name="Line 56"/>
            <p:cNvSpPr>
              <a:spLocks noChangeShapeType="1"/>
            </p:cNvSpPr>
            <p:nvPr/>
          </p:nvSpPr>
          <p:spPr bwMode="auto">
            <a:xfrm>
              <a:off x="1655" y="2296"/>
              <a:ext cx="0" cy="5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75" name="Text Box 63"/>
            <p:cNvSpPr txBox="1">
              <a:spLocks noChangeArrowheads="1"/>
            </p:cNvSpPr>
            <p:nvPr/>
          </p:nvSpPr>
          <p:spPr bwMode="auto">
            <a:xfrm>
              <a:off x="1655" y="2704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n-US" sz="2000" b="1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y</a:t>
              </a:r>
              <a:endParaRPr lang="el-GR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3409" name="Group 97"/>
          <p:cNvGrpSpPr>
            <a:grpSpLocks/>
          </p:cNvGrpSpPr>
          <p:nvPr/>
        </p:nvGrpSpPr>
        <p:grpSpPr bwMode="auto">
          <a:xfrm>
            <a:off x="2700338" y="3068638"/>
            <a:ext cx="5113337" cy="574675"/>
            <a:chOff x="1701" y="1933"/>
            <a:chExt cx="3221" cy="362"/>
          </a:xfrm>
        </p:grpSpPr>
        <p:sp>
          <p:nvSpPr>
            <p:cNvPr id="4143" name="Oval 20"/>
            <p:cNvSpPr>
              <a:spLocks noChangeArrowheads="1"/>
            </p:cNvSpPr>
            <p:nvPr/>
          </p:nvSpPr>
          <p:spPr bwMode="auto">
            <a:xfrm>
              <a:off x="4377" y="220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144" name="Group 91"/>
            <p:cNvGrpSpPr>
              <a:grpSpLocks/>
            </p:cNvGrpSpPr>
            <p:nvPr/>
          </p:nvGrpSpPr>
          <p:grpSpPr bwMode="auto">
            <a:xfrm>
              <a:off x="1701" y="1933"/>
              <a:ext cx="3221" cy="318"/>
              <a:chOff x="1701" y="1933"/>
              <a:chExt cx="3221" cy="318"/>
            </a:xfrm>
          </p:grpSpPr>
          <p:sp>
            <p:nvSpPr>
              <p:cNvPr id="4145" name="Line 34"/>
              <p:cNvSpPr>
                <a:spLocks noChangeShapeType="1"/>
              </p:cNvSpPr>
              <p:nvPr/>
            </p:nvSpPr>
            <p:spPr bwMode="auto">
              <a:xfrm>
                <a:off x="4468" y="2251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78" name="Text Box 66"/>
              <p:cNvSpPr txBox="1">
                <a:spLocks noChangeArrowheads="1"/>
              </p:cNvSpPr>
              <p:nvPr/>
            </p:nvSpPr>
            <p:spPr bwMode="auto">
              <a:xfrm>
                <a:off x="4604" y="1933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r>
                  <a:rPr lang="el-GR" sz="2000" b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0</a:t>
                </a:r>
                <a:endPara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147" name="Line 67"/>
              <p:cNvSpPr>
                <a:spLocks noChangeShapeType="1"/>
              </p:cNvSpPr>
              <p:nvPr/>
            </p:nvSpPr>
            <p:spPr bwMode="auto">
              <a:xfrm>
                <a:off x="1701" y="2251"/>
                <a:ext cx="26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3405" name="Group 93"/>
          <p:cNvGrpSpPr>
            <a:grpSpLocks/>
          </p:cNvGrpSpPr>
          <p:nvPr/>
        </p:nvGrpSpPr>
        <p:grpSpPr bwMode="auto">
          <a:xfrm>
            <a:off x="6516688" y="1557338"/>
            <a:ext cx="576262" cy="3060700"/>
            <a:chOff x="4105" y="981"/>
            <a:chExt cx="363" cy="1928"/>
          </a:xfrm>
        </p:grpSpPr>
        <p:sp>
          <p:nvSpPr>
            <p:cNvPr id="4140" name="Line 40"/>
            <p:cNvSpPr>
              <a:spLocks noChangeShapeType="1"/>
            </p:cNvSpPr>
            <p:nvPr/>
          </p:nvSpPr>
          <p:spPr bwMode="auto">
            <a:xfrm>
              <a:off x="4422" y="2296"/>
              <a:ext cx="0" cy="5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76" name="Text Box 64"/>
            <p:cNvSpPr txBox="1">
              <a:spLocks noChangeArrowheads="1"/>
            </p:cNvSpPr>
            <p:nvPr/>
          </p:nvSpPr>
          <p:spPr bwMode="auto">
            <a:xfrm>
              <a:off x="4105" y="2659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n-US" sz="2000" b="1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y</a:t>
              </a:r>
              <a:endParaRPr lang="el-GR" sz="20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4142" name="Line 68"/>
            <p:cNvSpPr>
              <a:spLocks noChangeShapeType="1"/>
            </p:cNvSpPr>
            <p:nvPr/>
          </p:nvSpPr>
          <p:spPr bwMode="auto">
            <a:xfrm>
              <a:off x="4422" y="981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25" name="Arc 13"/>
          <p:cNvSpPr>
            <a:spLocks/>
          </p:cNvSpPr>
          <p:nvPr/>
        </p:nvSpPr>
        <p:spPr bwMode="auto">
          <a:xfrm>
            <a:off x="1692275" y="1557338"/>
            <a:ext cx="5354638" cy="417671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3413" name="Group 101"/>
          <p:cNvGrpSpPr>
            <a:grpSpLocks/>
          </p:cNvGrpSpPr>
          <p:nvPr/>
        </p:nvGrpSpPr>
        <p:grpSpPr bwMode="auto">
          <a:xfrm>
            <a:off x="6985000" y="3573463"/>
            <a:ext cx="1008063" cy="1044575"/>
            <a:chOff x="4400" y="2251"/>
            <a:chExt cx="635" cy="658"/>
          </a:xfrm>
        </p:grpSpPr>
        <p:sp>
          <p:nvSpPr>
            <p:cNvPr id="4136" name="Line 69"/>
            <p:cNvSpPr>
              <a:spLocks noChangeShapeType="1"/>
            </p:cNvSpPr>
            <p:nvPr/>
          </p:nvSpPr>
          <p:spPr bwMode="auto">
            <a:xfrm>
              <a:off x="4422" y="2840"/>
              <a:ext cx="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37" name="Line 70"/>
            <p:cNvSpPr>
              <a:spLocks noChangeShapeType="1"/>
            </p:cNvSpPr>
            <p:nvPr/>
          </p:nvSpPr>
          <p:spPr bwMode="auto">
            <a:xfrm>
              <a:off x="4763" y="2251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38" name="Line 71"/>
            <p:cNvSpPr>
              <a:spLocks noChangeShapeType="1"/>
            </p:cNvSpPr>
            <p:nvPr/>
          </p:nvSpPr>
          <p:spPr bwMode="auto">
            <a:xfrm>
              <a:off x="4400" y="2251"/>
              <a:ext cx="363" cy="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84" name="Text Box 72"/>
            <p:cNvSpPr txBox="1">
              <a:spLocks noChangeArrowheads="1"/>
            </p:cNvSpPr>
            <p:nvPr/>
          </p:nvSpPr>
          <p:spPr bwMode="auto">
            <a:xfrm>
              <a:off x="4763" y="2659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υ</a:t>
              </a:r>
            </a:p>
          </p:txBody>
        </p:sp>
      </p:grpSp>
      <p:grpSp>
        <p:nvGrpSpPr>
          <p:cNvPr id="13393" name="Group 81"/>
          <p:cNvGrpSpPr>
            <a:grpSpLocks/>
          </p:cNvGrpSpPr>
          <p:nvPr/>
        </p:nvGrpSpPr>
        <p:grpSpPr bwMode="auto">
          <a:xfrm>
            <a:off x="3851275" y="1052513"/>
            <a:ext cx="793750" cy="503237"/>
            <a:chOff x="2426" y="663"/>
            <a:chExt cx="500" cy="317"/>
          </a:xfrm>
        </p:grpSpPr>
        <p:sp>
          <p:nvSpPr>
            <p:cNvPr id="4133" name="Oval 9"/>
            <p:cNvSpPr>
              <a:spLocks noChangeArrowheads="1"/>
            </p:cNvSpPr>
            <p:nvPr/>
          </p:nvSpPr>
          <p:spPr bwMode="auto">
            <a:xfrm>
              <a:off x="2426" y="89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34" name="Line 75"/>
            <p:cNvSpPr>
              <a:spLocks noChangeShapeType="1"/>
            </p:cNvSpPr>
            <p:nvPr/>
          </p:nvSpPr>
          <p:spPr bwMode="auto">
            <a:xfrm>
              <a:off x="2517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88" name="Text Box 76"/>
            <p:cNvSpPr txBox="1">
              <a:spLocks noChangeArrowheads="1"/>
            </p:cNvSpPr>
            <p:nvPr/>
          </p:nvSpPr>
          <p:spPr bwMode="auto">
            <a:xfrm>
              <a:off x="2608" y="663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3389" name="Line 77"/>
          <p:cNvSpPr>
            <a:spLocks noChangeShapeType="1"/>
          </p:cNvSpPr>
          <p:nvPr/>
        </p:nvSpPr>
        <p:spPr bwMode="auto">
          <a:xfrm>
            <a:off x="6300788" y="1484313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90" name="Text Box 78"/>
          <p:cNvSpPr txBox="1">
            <a:spLocks noChangeArrowheads="1"/>
          </p:cNvSpPr>
          <p:nvPr/>
        </p:nvSpPr>
        <p:spPr bwMode="auto">
          <a:xfrm>
            <a:off x="6372225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3395" name="Group 83"/>
          <p:cNvGrpSpPr>
            <a:grpSpLocks/>
          </p:cNvGrpSpPr>
          <p:nvPr/>
        </p:nvGrpSpPr>
        <p:grpSpPr bwMode="auto">
          <a:xfrm>
            <a:off x="2555875" y="2276475"/>
            <a:ext cx="144463" cy="576263"/>
            <a:chOff x="1610" y="1434"/>
            <a:chExt cx="91" cy="363"/>
          </a:xfrm>
        </p:grpSpPr>
        <p:sp>
          <p:nvSpPr>
            <p:cNvPr id="4131" name="Oval 47"/>
            <p:cNvSpPr>
              <a:spLocks noChangeArrowheads="1"/>
            </p:cNvSpPr>
            <p:nvPr/>
          </p:nvSpPr>
          <p:spPr bwMode="auto">
            <a:xfrm>
              <a:off x="1610" y="1434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32" name="Line 82"/>
            <p:cNvSpPr>
              <a:spLocks noChangeShapeType="1"/>
            </p:cNvSpPr>
            <p:nvPr/>
          </p:nvSpPr>
          <p:spPr bwMode="auto">
            <a:xfrm>
              <a:off x="1655" y="1525"/>
              <a:ext cx="0" cy="27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400" name="Group 88"/>
          <p:cNvGrpSpPr>
            <a:grpSpLocks/>
          </p:cNvGrpSpPr>
          <p:nvPr/>
        </p:nvGrpSpPr>
        <p:grpSpPr bwMode="auto">
          <a:xfrm>
            <a:off x="2555875" y="2781300"/>
            <a:ext cx="144463" cy="792163"/>
            <a:chOff x="1610" y="1752"/>
            <a:chExt cx="91" cy="499"/>
          </a:xfrm>
        </p:grpSpPr>
        <p:sp>
          <p:nvSpPr>
            <p:cNvPr id="4129" name="Oval 48"/>
            <p:cNvSpPr>
              <a:spLocks noChangeArrowheads="1"/>
            </p:cNvSpPr>
            <p:nvPr/>
          </p:nvSpPr>
          <p:spPr bwMode="auto">
            <a:xfrm>
              <a:off x="1610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30" name="Line 87"/>
            <p:cNvSpPr>
              <a:spLocks noChangeShapeType="1"/>
            </p:cNvSpPr>
            <p:nvPr/>
          </p:nvSpPr>
          <p:spPr bwMode="auto">
            <a:xfrm>
              <a:off x="1655" y="1842"/>
              <a:ext cx="0" cy="4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339975" y="332656"/>
            <a:ext cx="460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itchFamily="66" charset="0"/>
              </a:rPr>
              <a:t>(Η επίδραση του αέρα παραλείπεται)</a:t>
            </a:r>
          </a:p>
        </p:txBody>
      </p:sp>
    </p:spTree>
    <p:extLst>
      <p:ext uri="{BB962C8B-B14F-4D97-AF65-F5344CB8AC3E}">
        <p14:creationId xmlns:p14="http://schemas.microsoft.com/office/powerpoint/2010/main" val="14253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9" grpId="0" animBg="1"/>
      <p:bldP spid="13339" grpId="0" animBg="1"/>
      <p:bldP spid="13340" grpId="0" animBg="1"/>
      <p:bldP spid="13348" grpId="0" animBg="1"/>
      <p:bldP spid="13367" grpId="0" animBg="1"/>
      <p:bldP spid="13372" grpId="0"/>
      <p:bldP spid="13325" grpId="0" animBg="1"/>
      <p:bldP spid="13389" grpId="0" animBg="1"/>
      <p:bldP spid="13390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288FCA-1AEC-485C-A5B3-995B09AE8783}" type="slidenum">
              <a:rPr lang="el-GR" sz="1200">
                <a:latin typeface="+mn-lt"/>
              </a:rPr>
              <a:pPr eaLnBrk="1" hangingPunct="1"/>
              <a:t>21</a:t>
            </a:fld>
            <a:endParaRPr lang="el-GR" sz="1200" dirty="0">
              <a:latin typeface="+mn-lt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11188" y="1557338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555875" y="141287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60" name="Arc 8"/>
          <p:cNvSpPr>
            <a:spLocks/>
          </p:cNvSpPr>
          <p:nvPr/>
        </p:nvSpPr>
        <p:spPr bwMode="auto">
          <a:xfrm>
            <a:off x="1727200" y="1557338"/>
            <a:ext cx="5354638" cy="417671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2700338" y="1484313"/>
            <a:ext cx="503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1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975" y="332656"/>
            <a:ext cx="4608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itchFamily="66" charset="0"/>
              </a:rPr>
              <a:t>(Η επίδραση του αέρα παραλείπεται)</a:t>
            </a:r>
          </a:p>
        </p:txBody>
      </p:sp>
    </p:spTree>
    <p:extLst>
      <p:ext uri="{BB962C8B-B14F-4D97-AF65-F5344CB8AC3E}">
        <p14:creationId xmlns:p14="http://schemas.microsoft.com/office/powerpoint/2010/main" val="252756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/>
      <p:bldP spid="49156" grpId="0" animBg="1"/>
      <p:bldP spid="49157" grpId="0" animBg="1"/>
      <p:bldP spid="49160" grpId="0" animBg="1"/>
      <p:bldP spid="49170" grpId="0" animBg="1"/>
      <p:bldP spid="4919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6E2DB0-8858-4DF8-956B-AF51A169D124}" type="slidenum">
              <a:rPr lang="el-GR" sz="1200">
                <a:latin typeface="+mn-lt"/>
              </a:rPr>
              <a:pPr eaLnBrk="1" hangingPunct="1"/>
              <a:t>22</a:t>
            </a:fld>
            <a:endParaRPr lang="el-GR" sz="1200" dirty="0">
              <a:latin typeface="+mn-lt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11188" y="1557338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12" name="Arc 8"/>
          <p:cNvSpPr>
            <a:spLocks/>
          </p:cNvSpPr>
          <p:nvPr/>
        </p:nvSpPr>
        <p:spPr bwMode="auto">
          <a:xfrm>
            <a:off x="1727200" y="1557338"/>
            <a:ext cx="1787525" cy="4176712"/>
          </a:xfrm>
          <a:custGeom>
            <a:avLst/>
            <a:gdLst>
              <a:gd name="T0" fmla="*/ 925290 w 6265"/>
              <a:gd name="T1" fmla="*/ 0 h 21355"/>
              <a:gd name="T2" fmla="*/ 1787525 w 6265"/>
              <a:gd name="T3" fmla="*/ 133780 h 21355"/>
              <a:gd name="T4" fmla="*/ 0 w 62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65" h="21355" fill="none" extrusionOk="0">
                <a:moveTo>
                  <a:pt x="3243" y="-1"/>
                </a:moveTo>
                <a:cubicBezTo>
                  <a:pt x="4265" y="155"/>
                  <a:pt x="5275" y="383"/>
                  <a:pt x="6265" y="683"/>
                </a:cubicBezTo>
              </a:path>
              <a:path w="6265" h="21355" stroke="0" extrusionOk="0">
                <a:moveTo>
                  <a:pt x="3243" y="-1"/>
                </a:moveTo>
                <a:cubicBezTo>
                  <a:pt x="4265" y="155"/>
                  <a:pt x="5275" y="383"/>
                  <a:pt x="6265" y="683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7135" name="Oval 31"/>
          <p:cNvSpPr>
            <a:spLocks noChangeArrowheads="1"/>
          </p:cNvSpPr>
          <p:nvPr/>
        </p:nvSpPr>
        <p:spPr bwMode="auto">
          <a:xfrm>
            <a:off x="2555875" y="1412875"/>
            <a:ext cx="144463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7161" name="Group 57"/>
          <p:cNvGrpSpPr>
            <a:grpSpLocks/>
          </p:cNvGrpSpPr>
          <p:nvPr/>
        </p:nvGrpSpPr>
        <p:grpSpPr bwMode="auto">
          <a:xfrm>
            <a:off x="3419475" y="1412875"/>
            <a:ext cx="647700" cy="288925"/>
            <a:chOff x="2154" y="890"/>
            <a:chExt cx="408" cy="182"/>
          </a:xfrm>
        </p:grpSpPr>
        <p:sp>
          <p:nvSpPr>
            <p:cNvPr id="6164" name="Oval 6"/>
            <p:cNvSpPr>
              <a:spLocks noChangeArrowheads="1"/>
            </p:cNvSpPr>
            <p:nvPr/>
          </p:nvSpPr>
          <p:spPr bwMode="auto">
            <a:xfrm>
              <a:off x="2154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65" name="Line 17"/>
            <p:cNvSpPr>
              <a:spLocks noChangeShapeType="1"/>
            </p:cNvSpPr>
            <p:nvPr/>
          </p:nvSpPr>
          <p:spPr bwMode="auto">
            <a:xfrm flipV="1">
              <a:off x="2200" y="89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6" name="Line 27"/>
            <p:cNvSpPr>
              <a:spLocks noChangeShapeType="1"/>
            </p:cNvSpPr>
            <p:nvPr/>
          </p:nvSpPr>
          <p:spPr bwMode="auto">
            <a:xfrm>
              <a:off x="2245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3492500" y="1773238"/>
            <a:ext cx="0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47157" name="Group 53"/>
          <p:cNvGrpSpPr>
            <a:grpSpLocks/>
          </p:cNvGrpSpPr>
          <p:nvPr/>
        </p:nvGrpSpPr>
        <p:grpSpPr bwMode="auto">
          <a:xfrm>
            <a:off x="3419475" y="1412875"/>
            <a:ext cx="1081088" cy="358775"/>
            <a:chOff x="2154" y="890"/>
            <a:chExt cx="681" cy="226"/>
          </a:xfrm>
        </p:grpSpPr>
        <p:sp>
          <p:nvSpPr>
            <p:cNvPr id="6161" name="Oval 14"/>
            <p:cNvSpPr>
              <a:spLocks noChangeArrowheads="1"/>
            </p:cNvSpPr>
            <p:nvPr/>
          </p:nvSpPr>
          <p:spPr bwMode="auto">
            <a:xfrm>
              <a:off x="2154" y="1026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62" name="Line 19"/>
            <p:cNvSpPr>
              <a:spLocks noChangeShapeType="1"/>
            </p:cNvSpPr>
            <p:nvPr/>
          </p:nvSpPr>
          <p:spPr bwMode="auto">
            <a:xfrm>
              <a:off x="2245" y="1072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142" name="Text Box 38"/>
            <p:cNvSpPr txBox="1">
              <a:spLocks noChangeArrowheads="1"/>
            </p:cNvSpPr>
            <p:nvPr/>
          </p:nvSpPr>
          <p:spPr bwMode="auto">
            <a:xfrm>
              <a:off x="2517" y="890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2555875" y="1628775"/>
            <a:ext cx="936625" cy="433388"/>
            <a:chOff x="1610" y="1026"/>
            <a:chExt cx="590" cy="273"/>
          </a:xfrm>
        </p:grpSpPr>
        <p:sp>
          <p:nvSpPr>
            <p:cNvPr id="6157" name="Line 35"/>
            <p:cNvSpPr>
              <a:spLocks noChangeShapeType="1"/>
            </p:cNvSpPr>
            <p:nvPr/>
          </p:nvSpPr>
          <p:spPr bwMode="auto">
            <a:xfrm>
              <a:off x="1655" y="107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6158" name="Group 55"/>
            <p:cNvGrpSpPr>
              <a:grpSpLocks/>
            </p:cNvGrpSpPr>
            <p:nvPr/>
          </p:nvGrpSpPr>
          <p:grpSpPr bwMode="auto">
            <a:xfrm>
              <a:off x="1610" y="1026"/>
              <a:ext cx="91" cy="273"/>
              <a:chOff x="1610" y="1026"/>
              <a:chExt cx="91" cy="273"/>
            </a:xfrm>
          </p:grpSpPr>
          <p:sp>
            <p:nvSpPr>
              <p:cNvPr id="6159" name="Oval 29"/>
              <p:cNvSpPr>
                <a:spLocks noChangeArrowheads="1"/>
              </p:cNvSpPr>
              <p:nvPr/>
            </p:nvSpPr>
            <p:spPr bwMode="auto">
              <a:xfrm>
                <a:off x="1610" y="1026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160" name="Line 40"/>
              <p:cNvSpPr>
                <a:spLocks noChangeShapeType="1"/>
              </p:cNvSpPr>
              <p:nvPr/>
            </p:nvSpPr>
            <p:spPr bwMode="auto">
              <a:xfrm>
                <a:off x="1655" y="1117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prstDash val="sysDot"/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cxnSp>
        <p:nvCxnSpPr>
          <p:cNvPr id="23" name="Ευθεία γραμμή σύνδεσης 22"/>
          <p:cNvCxnSpPr>
            <a:stCxn id="47135" idx="6"/>
            <a:endCxn id="6164" idx="2"/>
          </p:cNvCxnSpPr>
          <p:nvPr/>
        </p:nvCxnSpPr>
        <p:spPr>
          <a:xfrm>
            <a:off x="2700338" y="1484313"/>
            <a:ext cx="719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>
            <a:endCxn id="6159" idx="0"/>
          </p:cNvCxnSpPr>
          <p:nvPr/>
        </p:nvCxnSpPr>
        <p:spPr>
          <a:xfrm>
            <a:off x="2628107" y="1555750"/>
            <a:ext cx="0" cy="730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72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12" grpId="0" animBg="1"/>
      <p:bldP spid="47135" grpId="0" animBg="1"/>
      <p:bldP spid="47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EBD1A3-0951-435D-94C1-19D52E77E728}" type="slidenum">
              <a:rPr lang="el-GR" sz="1200">
                <a:latin typeface="+mn-lt"/>
              </a:rPr>
              <a:pPr eaLnBrk="1" hangingPunct="1"/>
              <a:t>23</a:t>
            </a:fld>
            <a:endParaRPr lang="el-GR" sz="1200" dirty="0">
              <a:latin typeface="+mn-lt"/>
            </a:endParaRPr>
          </a:p>
        </p:txBody>
      </p:sp>
      <p:grpSp>
        <p:nvGrpSpPr>
          <p:cNvPr id="51236" name="Group 36"/>
          <p:cNvGrpSpPr>
            <a:grpSpLocks/>
          </p:cNvGrpSpPr>
          <p:nvPr/>
        </p:nvGrpSpPr>
        <p:grpSpPr bwMode="auto">
          <a:xfrm>
            <a:off x="611188" y="1557338"/>
            <a:ext cx="2016125" cy="2159000"/>
            <a:chOff x="385" y="981"/>
            <a:chExt cx="1270" cy="1360"/>
          </a:xfrm>
        </p:grpSpPr>
        <p:sp>
          <p:nvSpPr>
            <p:cNvPr id="7196" name="Rectangle 2"/>
            <p:cNvSpPr>
              <a:spLocks noChangeArrowheads="1"/>
            </p:cNvSpPr>
            <p:nvPr/>
          </p:nvSpPr>
          <p:spPr bwMode="auto">
            <a:xfrm>
              <a:off x="385" y="981"/>
              <a:ext cx="127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7" name="Rectangle 3"/>
            <p:cNvSpPr>
              <a:spLocks noChangeArrowheads="1"/>
            </p:cNvSpPr>
            <p:nvPr/>
          </p:nvSpPr>
          <p:spPr bwMode="auto">
            <a:xfrm>
              <a:off x="1429" y="1026"/>
              <a:ext cx="45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2555875" y="1412875"/>
            <a:ext cx="1008063" cy="358775"/>
            <a:chOff x="1610" y="890"/>
            <a:chExt cx="635" cy="226"/>
          </a:xfrm>
        </p:grpSpPr>
        <p:sp>
          <p:nvSpPr>
            <p:cNvPr id="7190" name="Oval 5"/>
            <p:cNvSpPr>
              <a:spLocks noChangeArrowheads="1"/>
            </p:cNvSpPr>
            <p:nvPr/>
          </p:nvSpPr>
          <p:spPr bwMode="auto">
            <a:xfrm>
              <a:off x="2154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1" name="Oval 7"/>
            <p:cNvSpPr>
              <a:spLocks noChangeArrowheads="1"/>
            </p:cNvSpPr>
            <p:nvPr/>
          </p:nvSpPr>
          <p:spPr bwMode="auto">
            <a:xfrm>
              <a:off x="2154" y="102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2" name="Line 8"/>
            <p:cNvSpPr>
              <a:spLocks noChangeShapeType="1"/>
            </p:cNvSpPr>
            <p:nvPr/>
          </p:nvSpPr>
          <p:spPr bwMode="auto">
            <a:xfrm flipV="1">
              <a:off x="2200" y="89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1610" y="102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1610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95" name="Line 14"/>
            <p:cNvSpPr>
              <a:spLocks noChangeShapeType="1"/>
            </p:cNvSpPr>
            <p:nvPr/>
          </p:nvSpPr>
          <p:spPr bwMode="auto">
            <a:xfrm>
              <a:off x="1655" y="107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4140200" y="1412875"/>
            <a:ext cx="647700" cy="504825"/>
            <a:chOff x="2608" y="890"/>
            <a:chExt cx="408" cy="318"/>
          </a:xfrm>
        </p:grpSpPr>
        <p:sp>
          <p:nvSpPr>
            <p:cNvPr id="7187" name="Oval 20"/>
            <p:cNvSpPr>
              <a:spLocks noChangeArrowheads="1"/>
            </p:cNvSpPr>
            <p:nvPr/>
          </p:nvSpPr>
          <p:spPr bwMode="auto">
            <a:xfrm>
              <a:off x="2608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8" name="Line 22"/>
            <p:cNvSpPr>
              <a:spLocks noChangeShapeType="1"/>
            </p:cNvSpPr>
            <p:nvPr/>
          </p:nvSpPr>
          <p:spPr bwMode="auto">
            <a:xfrm flipV="1">
              <a:off x="2653" y="93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89" name="Line 24"/>
            <p:cNvSpPr>
              <a:spLocks noChangeShapeType="1"/>
            </p:cNvSpPr>
            <p:nvPr/>
          </p:nvSpPr>
          <p:spPr bwMode="auto">
            <a:xfrm>
              <a:off x="2699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>
            <a:off x="2555875" y="1773238"/>
            <a:ext cx="1585913" cy="431800"/>
            <a:chOff x="1610" y="1117"/>
            <a:chExt cx="999" cy="272"/>
          </a:xfrm>
        </p:grpSpPr>
        <p:sp>
          <p:nvSpPr>
            <p:cNvPr id="7184" name="Oval 27"/>
            <p:cNvSpPr>
              <a:spLocks noChangeArrowheads="1"/>
            </p:cNvSpPr>
            <p:nvPr/>
          </p:nvSpPr>
          <p:spPr bwMode="auto">
            <a:xfrm>
              <a:off x="1610" y="1117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85" name="Line 29"/>
            <p:cNvSpPr>
              <a:spLocks noChangeShapeType="1"/>
            </p:cNvSpPr>
            <p:nvPr/>
          </p:nvSpPr>
          <p:spPr bwMode="auto">
            <a:xfrm>
              <a:off x="1655" y="1162"/>
              <a:ext cx="9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86" name="Line 32"/>
            <p:cNvSpPr>
              <a:spLocks noChangeShapeType="1"/>
            </p:cNvSpPr>
            <p:nvPr/>
          </p:nvSpPr>
          <p:spPr bwMode="auto">
            <a:xfrm>
              <a:off x="1655" y="1207"/>
              <a:ext cx="0" cy="18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239" name="Group 39"/>
          <p:cNvGrpSpPr>
            <a:grpSpLocks/>
          </p:cNvGrpSpPr>
          <p:nvPr/>
        </p:nvGrpSpPr>
        <p:grpSpPr bwMode="auto">
          <a:xfrm>
            <a:off x="1727200" y="1484313"/>
            <a:ext cx="3278188" cy="4249737"/>
            <a:chOff x="1088" y="935"/>
            <a:chExt cx="2065" cy="2677"/>
          </a:xfrm>
        </p:grpSpPr>
        <p:sp>
          <p:nvSpPr>
            <p:cNvPr id="7179" name="Arc 6"/>
            <p:cNvSpPr>
              <a:spLocks/>
            </p:cNvSpPr>
            <p:nvPr/>
          </p:nvSpPr>
          <p:spPr bwMode="auto">
            <a:xfrm>
              <a:off x="1088" y="981"/>
              <a:ext cx="1584" cy="2631"/>
            </a:xfrm>
            <a:custGeom>
              <a:avLst/>
              <a:gdLst>
                <a:gd name="T0" fmla="*/ 583 w 8810"/>
                <a:gd name="T1" fmla="*/ 0 h 21355"/>
                <a:gd name="T2" fmla="*/ 1584 w 8810"/>
                <a:gd name="T3" fmla="*/ 201 h 21355"/>
                <a:gd name="T4" fmla="*/ 0 w 8810"/>
                <a:gd name="T5" fmla="*/ 2631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10" h="21355" fill="none" extrusionOk="0">
                  <a:moveTo>
                    <a:pt x="3243" y="-1"/>
                  </a:moveTo>
                  <a:cubicBezTo>
                    <a:pt x="5163" y="291"/>
                    <a:pt x="7036" y="841"/>
                    <a:pt x="8810" y="1633"/>
                  </a:cubicBezTo>
                </a:path>
                <a:path w="8810" h="21355" stroke="0" extrusionOk="0">
                  <a:moveTo>
                    <a:pt x="3243" y="-1"/>
                  </a:moveTo>
                  <a:cubicBezTo>
                    <a:pt x="5163" y="291"/>
                    <a:pt x="7036" y="841"/>
                    <a:pt x="8810" y="1633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180" name="Group 38"/>
            <p:cNvGrpSpPr>
              <a:grpSpLocks/>
            </p:cNvGrpSpPr>
            <p:nvPr/>
          </p:nvGrpSpPr>
          <p:grpSpPr bwMode="auto">
            <a:xfrm>
              <a:off x="2608" y="935"/>
              <a:ext cx="545" cy="272"/>
              <a:chOff x="2608" y="935"/>
              <a:chExt cx="545" cy="272"/>
            </a:xfrm>
          </p:grpSpPr>
          <p:sp>
            <p:nvSpPr>
              <p:cNvPr id="7181" name="Oval 21"/>
              <p:cNvSpPr>
                <a:spLocks noChangeArrowheads="1"/>
              </p:cNvSpPr>
              <p:nvPr/>
            </p:nvSpPr>
            <p:spPr bwMode="auto">
              <a:xfrm>
                <a:off x="2608" y="1117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2" name="Line 30"/>
              <p:cNvSpPr>
                <a:spLocks noChangeShapeType="1"/>
              </p:cNvSpPr>
              <p:nvPr/>
            </p:nvSpPr>
            <p:spPr bwMode="auto">
              <a:xfrm>
                <a:off x="2699" y="1162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231" name="Text Box 31"/>
              <p:cNvSpPr txBox="1">
                <a:spLocks noChangeArrowheads="1"/>
              </p:cNvSpPr>
              <p:nvPr/>
            </p:nvSpPr>
            <p:spPr bwMode="auto">
              <a:xfrm>
                <a:off x="2835" y="935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16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r>
                  <a:rPr lang="el-GR" sz="1600" b="1" baseline="-250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0</a:t>
                </a:r>
                <a:endPara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4211638" y="1916113"/>
            <a:ext cx="0" cy="288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cxnSp>
        <p:nvCxnSpPr>
          <p:cNvPr id="30" name="Ευθεία γραμμή σύνδεσης 29"/>
          <p:cNvCxnSpPr>
            <a:stCxn id="7194" idx="6"/>
            <a:endCxn id="7187" idx="2"/>
          </p:cNvCxnSpPr>
          <p:nvPr/>
        </p:nvCxnSpPr>
        <p:spPr>
          <a:xfrm>
            <a:off x="2700338" y="1484313"/>
            <a:ext cx="1439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>
            <a:endCxn id="7185" idx="0"/>
          </p:cNvCxnSpPr>
          <p:nvPr/>
        </p:nvCxnSpPr>
        <p:spPr>
          <a:xfrm flipH="1">
            <a:off x="2627313" y="1555750"/>
            <a:ext cx="794" cy="28892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7DABB9-0F6A-4E16-B476-436BC0F940CE}" type="slidenum">
              <a:rPr lang="el-GR" sz="1200">
                <a:latin typeface="+mn-lt"/>
              </a:rPr>
              <a:pPr eaLnBrk="1" hangingPunct="1"/>
              <a:t>24</a:t>
            </a:fld>
            <a:endParaRPr lang="el-GR" sz="1200" dirty="0">
              <a:latin typeface="+mn-lt"/>
            </a:endParaRPr>
          </a:p>
        </p:txBody>
      </p:sp>
      <p:grpSp>
        <p:nvGrpSpPr>
          <p:cNvPr id="53291" name="Group 43"/>
          <p:cNvGrpSpPr>
            <a:grpSpLocks/>
          </p:cNvGrpSpPr>
          <p:nvPr/>
        </p:nvGrpSpPr>
        <p:grpSpPr bwMode="auto">
          <a:xfrm>
            <a:off x="611188" y="1557338"/>
            <a:ext cx="2016125" cy="2159000"/>
            <a:chOff x="385" y="981"/>
            <a:chExt cx="1270" cy="1360"/>
          </a:xfrm>
        </p:grpSpPr>
        <p:sp>
          <p:nvSpPr>
            <p:cNvPr id="8226" name="Rectangle 2"/>
            <p:cNvSpPr>
              <a:spLocks noChangeArrowheads="1"/>
            </p:cNvSpPr>
            <p:nvPr/>
          </p:nvSpPr>
          <p:spPr bwMode="auto">
            <a:xfrm>
              <a:off x="385" y="981"/>
              <a:ext cx="127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27" name="Rectangle 3"/>
            <p:cNvSpPr>
              <a:spLocks noChangeArrowheads="1"/>
            </p:cNvSpPr>
            <p:nvPr/>
          </p:nvSpPr>
          <p:spPr bwMode="auto">
            <a:xfrm>
              <a:off x="1429" y="1026"/>
              <a:ext cx="45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3297" name="Group 49"/>
          <p:cNvGrpSpPr>
            <a:grpSpLocks/>
          </p:cNvGrpSpPr>
          <p:nvPr/>
        </p:nvGrpSpPr>
        <p:grpSpPr bwMode="auto">
          <a:xfrm>
            <a:off x="2555875" y="1412875"/>
            <a:ext cx="1728788" cy="504825"/>
            <a:chOff x="1610" y="890"/>
            <a:chExt cx="1089" cy="318"/>
          </a:xfrm>
        </p:grpSpPr>
        <p:sp>
          <p:nvSpPr>
            <p:cNvPr id="8213" name="Oval 7"/>
            <p:cNvSpPr>
              <a:spLocks noChangeArrowheads="1"/>
            </p:cNvSpPr>
            <p:nvPr/>
          </p:nvSpPr>
          <p:spPr bwMode="auto">
            <a:xfrm>
              <a:off x="2154" y="102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8214" name="Group 45"/>
            <p:cNvGrpSpPr>
              <a:grpSpLocks/>
            </p:cNvGrpSpPr>
            <p:nvPr/>
          </p:nvGrpSpPr>
          <p:grpSpPr bwMode="auto">
            <a:xfrm>
              <a:off x="1610" y="890"/>
              <a:ext cx="1089" cy="318"/>
              <a:chOff x="1610" y="890"/>
              <a:chExt cx="1089" cy="318"/>
            </a:xfrm>
          </p:grpSpPr>
          <p:sp>
            <p:nvSpPr>
              <p:cNvPr id="8215" name="Line 8"/>
              <p:cNvSpPr>
                <a:spLocks noChangeShapeType="1"/>
              </p:cNvSpPr>
              <p:nvPr/>
            </p:nvSpPr>
            <p:spPr bwMode="auto">
              <a:xfrm flipV="1">
                <a:off x="2200" y="98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8216" name="Group 44"/>
              <p:cNvGrpSpPr>
                <a:grpSpLocks/>
              </p:cNvGrpSpPr>
              <p:nvPr/>
            </p:nvGrpSpPr>
            <p:grpSpPr bwMode="auto">
              <a:xfrm>
                <a:off x="1610" y="890"/>
                <a:ext cx="1089" cy="318"/>
                <a:chOff x="1610" y="890"/>
                <a:chExt cx="1089" cy="318"/>
              </a:xfrm>
            </p:grpSpPr>
            <p:sp>
              <p:nvSpPr>
                <p:cNvPr id="8217" name="Oval 5"/>
                <p:cNvSpPr>
                  <a:spLocks noChangeArrowheads="1"/>
                </p:cNvSpPr>
                <p:nvPr/>
              </p:nvSpPr>
              <p:spPr bwMode="auto">
                <a:xfrm>
                  <a:off x="2154" y="890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8" name="Oval 12"/>
                <p:cNvSpPr>
                  <a:spLocks noChangeArrowheads="1"/>
                </p:cNvSpPr>
                <p:nvPr/>
              </p:nvSpPr>
              <p:spPr bwMode="auto">
                <a:xfrm>
                  <a:off x="1610" y="1026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19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890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20" name="Line 14"/>
                <p:cNvSpPr>
                  <a:spLocks noChangeShapeType="1"/>
                </p:cNvSpPr>
                <p:nvPr/>
              </p:nvSpPr>
              <p:spPr bwMode="auto">
                <a:xfrm>
                  <a:off x="1655" y="1071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21" name="Oval 20"/>
                <p:cNvSpPr>
                  <a:spLocks noChangeArrowheads="1"/>
                </p:cNvSpPr>
                <p:nvPr/>
              </p:nvSpPr>
              <p:spPr bwMode="auto">
                <a:xfrm>
                  <a:off x="2608" y="890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22" name="Oval 21"/>
                <p:cNvSpPr>
                  <a:spLocks noChangeArrowheads="1"/>
                </p:cNvSpPr>
                <p:nvPr/>
              </p:nvSpPr>
              <p:spPr bwMode="auto">
                <a:xfrm>
                  <a:off x="2608" y="1117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2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53" y="935"/>
                  <a:ext cx="0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24" name="Oval 25"/>
                <p:cNvSpPr>
                  <a:spLocks noChangeArrowheads="1"/>
                </p:cNvSpPr>
                <p:nvPr/>
              </p:nvSpPr>
              <p:spPr bwMode="auto">
                <a:xfrm>
                  <a:off x="1610" y="1117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25" name="Line 26"/>
                <p:cNvSpPr>
                  <a:spLocks noChangeShapeType="1"/>
                </p:cNvSpPr>
                <p:nvPr/>
              </p:nvSpPr>
              <p:spPr bwMode="auto">
                <a:xfrm>
                  <a:off x="1655" y="1162"/>
                  <a:ext cx="9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53294" name="Group 46"/>
          <p:cNvGrpSpPr>
            <a:grpSpLocks/>
          </p:cNvGrpSpPr>
          <p:nvPr/>
        </p:nvGrpSpPr>
        <p:grpSpPr bwMode="auto">
          <a:xfrm>
            <a:off x="1727200" y="1557338"/>
            <a:ext cx="4070350" cy="4176712"/>
            <a:chOff x="1088" y="981"/>
            <a:chExt cx="2564" cy="2631"/>
          </a:xfrm>
        </p:grpSpPr>
        <p:sp>
          <p:nvSpPr>
            <p:cNvPr id="8209" name="Arc 6"/>
            <p:cNvSpPr>
              <a:spLocks/>
            </p:cNvSpPr>
            <p:nvPr/>
          </p:nvSpPr>
          <p:spPr bwMode="auto">
            <a:xfrm>
              <a:off x="1088" y="981"/>
              <a:ext cx="2118" cy="2631"/>
            </a:xfrm>
            <a:custGeom>
              <a:avLst/>
              <a:gdLst>
                <a:gd name="T0" fmla="*/ 583 w 11782"/>
                <a:gd name="T1" fmla="*/ 0 h 21355"/>
                <a:gd name="T2" fmla="*/ 2118 w 11782"/>
                <a:gd name="T3" fmla="*/ 401 h 21355"/>
                <a:gd name="T4" fmla="*/ 0 w 11782"/>
                <a:gd name="T5" fmla="*/ 2631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82" h="21355" fill="none" extrusionOk="0">
                  <a:moveTo>
                    <a:pt x="3243" y="-1"/>
                  </a:moveTo>
                  <a:cubicBezTo>
                    <a:pt x="6288" y="462"/>
                    <a:pt x="9199" y="1570"/>
                    <a:pt x="11781" y="3251"/>
                  </a:cubicBezTo>
                </a:path>
                <a:path w="11782" h="21355" stroke="0" extrusionOk="0">
                  <a:moveTo>
                    <a:pt x="3243" y="-1"/>
                  </a:moveTo>
                  <a:cubicBezTo>
                    <a:pt x="6288" y="462"/>
                    <a:pt x="9199" y="1570"/>
                    <a:pt x="11781" y="3251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0" name="Oval 34"/>
            <p:cNvSpPr>
              <a:spLocks noChangeArrowheads="1"/>
            </p:cNvSpPr>
            <p:nvPr/>
          </p:nvSpPr>
          <p:spPr bwMode="auto">
            <a:xfrm>
              <a:off x="3152" y="1344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11" name="Line 35"/>
            <p:cNvSpPr>
              <a:spLocks noChangeShapeType="1"/>
            </p:cNvSpPr>
            <p:nvPr/>
          </p:nvSpPr>
          <p:spPr bwMode="auto">
            <a:xfrm>
              <a:off x="3243" y="1389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3334" y="1162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3296" name="Group 48"/>
          <p:cNvGrpSpPr>
            <a:grpSpLocks/>
          </p:cNvGrpSpPr>
          <p:nvPr/>
        </p:nvGrpSpPr>
        <p:grpSpPr bwMode="auto">
          <a:xfrm>
            <a:off x="2555875" y="2133600"/>
            <a:ext cx="2447925" cy="503238"/>
            <a:chOff x="1610" y="1344"/>
            <a:chExt cx="1542" cy="317"/>
          </a:xfrm>
        </p:grpSpPr>
        <p:sp>
          <p:nvSpPr>
            <p:cNvPr id="8206" name="Oval 32"/>
            <p:cNvSpPr>
              <a:spLocks noChangeArrowheads="1"/>
            </p:cNvSpPr>
            <p:nvPr/>
          </p:nvSpPr>
          <p:spPr bwMode="auto">
            <a:xfrm>
              <a:off x="1610" y="1344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7" name="Line 33"/>
            <p:cNvSpPr>
              <a:spLocks noChangeShapeType="1"/>
            </p:cNvSpPr>
            <p:nvPr/>
          </p:nvSpPr>
          <p:spPr bwMode="auto">
            <a:xfrm>
              <a:off x="1701" y="1389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08" name="Line 37"/>
            <p:cNvSpPr>
              <a:spLocks noChangeShapeType="1"/>
            </p:cNvSpPr>
            <p:nvPr/>
          </p:nvSpPr>
          <p:spPr bwMode="auto">
            <a:xfrm>
              <a:off x="1655" y="1389"/>
              <a:ext cx="0" cy="27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3287" name="Line 39"/>
          <p:cNvSpPr>
            <a:spLocks noChangeShapeType="1"/>
          </p:cNvSpPr>
          <p:nvPr/>
        </p:nvSpPr>
        <p:spPr bwMode="auto">
          <a:xfrm>
            <a:off x="5076825" y="2205038"/>
            <a:ext cx="0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3295" name="Group 47"/>
          <p:cNvGrpSpPr>
            <a:grpSpLocks/>
          </p:cNvGrpSpPr>
          <p:nvPr/>
        </p:nvGrpSpPr>
        <p:grpSpPr bwMode="auto">
          <a:xfrm>
            <a:off x="5003800" y="1412875"/>
            <a:ext cx="647700" cy="720725"/>
            <a:chOff x="3152" y="890"/>
            <a:chExt cx="408" cy="454"/>
          </a:xfrm>
        </p:grpSpPr>
        <p:sp>
          <p:nvSpPr>
            <p:cNvPr id="8203" name="Line 40"/>
            <p:cNvSpPr>
              <a:spLocks noChangeShapeType="1"/>
            </p:cNvSpPr>
            <p:nvPr/>
          </p:nvSpPr>
          <p:spPr bwMode="auto">
            <a:xfrm flipV="1">
              <a:off x="3198" y="93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04" name="Oval 41"/>
            <p:cNvSpPr>
              <a:spLocks noChangeArrowheads="1"/>
            </p:cNvSpPr>
            <p:nvPr/>
          </p:nvSpPr>
          <p:spPr bwMode="auto">
            <a:xfrm>
              <a:off x="3152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05" name="Line 42"/>
            <p:cNvSpPr>
              <a:spLocks noChangeShapeType="1"/>
            </p:cNvSpPr>
            <p:nvPr/>
          </p:nvSpPr>
          <p:spPr bwMode="auto">
            <a:xfrm>
              <a:off x="3243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36" name="Ευθεία γραμμή σύνδεσης 35"/>
          <p:cNvCxnSpPr>
            <a:stCxn id="8219" idx="6"/>
            <a:endCxn id="8204" idx="2"/>
          </p:cNvCxnSpPr>
          <p:nvPr/>
        </p:nvCxnSpPr>
        <p:spPr>
          <a:xfrm>
            <a:off x="2700338" y="1484313"/>
            <a:ext cx="2303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>
            <a:endCxn id="8206" idx="0"/>
          </p:cNvCxnSpPr>
          <p:nvPr/>
        </p:nvCxnSpPr>
        <p:spPr>
          <a:xfrm>
            <a:off x="2628107" y="1555750"/>
            <a:ext cx="0" cy="57785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DD1A75-BBAA-4022-AA8E-8A3E577BD42C}" type="slidenum">
              <a:rPr lang="el-GR" sz="1200">
                <a:latin typeface="+mn-lt"/>
              </a:rPr>
              <a:pPr eaLnBrk="1" hangingPunct="1"/>
              <a:t>25</a:t>
            </a:fld>
            <a:endParaRPr lang="el-GR" sz="1200" dirty="0">
              <a:latin typeface="+mn-lt"/>
            </a:endParaRPr>
          </a:p>
        </p:txBody>
      </p:sp>
      <p:grpSp>
        <p:nvGrpSpPr>
          <p:cNvPr id="55348" name="Group 52"/>
          <p:cNvGrpSpPr>
            <a:grpSpLocks/>
          </p:cNvGrpSpPr>
          <p:nvPr/>
        </p:nvGrpSpPr>
        <p:grpSpPr bwMode="auto">
          <a:xfrm>
            <a:off x="611188" y="1557338"/>
            <a:ext cx="2016125" cy="2159000"/>
            <a:chOff x="385" y="981"/>
            <a:chExt cx="1270" cy="1360"/>
          </a:xfrm>
        </p:grpSpPr>
        <p:sp>
          <p:nvSpPr>
            <p:cNvPr id="9256" name="Rectangle 2"/>
            <p:cNvSpPr>
              <a:spLocks noChangeArrowheads="1"/>
            </p:cNvSpPr>
            <p:nvPr/>
          </p:nvSpPr>
          <p:spPr bwMode="auto">
            <a:xfrm>
              <a:off x="385" y="981"/>
              <a:ext cx="127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7" name="Rectangle 3"/>
            <p:cNvSpPr>
              <a:spLocks noChangeArrowheads="1"/>
            </p:cNvSpPr>
            <p:nvPr/>
          </p:nvSpPr>
          <p:spPr bwMode="auto">
            <a:xfrm>
              <a:off x="1429" y="1026"/>
              <a:ext cx="45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5353" name="Group 57"/>
          <p:cNvGrpSpPr>
            <a:grpSpLocks/>
          </p:cNvGrpSpPr>
          <p:nvPr/>
        </p:nvGrpSpPr>
        <p:grpSpPr bwMode="auto">
          <a:xfrm>
            <a:off x="1727200" y="1557338"/>
            <a:ext cx="5005388" cy="4176712"/>
            <a:chOff x="1088" y="981"/>
            <a:chExt cx="3153" cy="2631"/>
          </a:xfrm>
        </p:grpSpPr>
        <p:sp>
          <p:nvSpPr>
            <p:cNvPr id="9252" name="Arc 6"/>
            <p:cNvSpPr>
              <a:spLocks/>
            </p:cNvSpPr>
            <p:nvPr/>
          </p:nvSpPr>
          <p:spPr bwMode="auto">
            <a:xfrm>
              <a:off x="1088" y="981"/>
              <a:ext cx="2695" cy="2631"/>
            </a:xfrm>
            <a:custGeom>
              <a:avLst/>
              <a:gdLst>
                <a:gd name="T0" fmla="*/ 583 w 14994"/>
                <a:gd name="T1" fmla="*/ 0 h 21355"/>
                <a:gd name="T2" fmla="*/ 2695 w 14994"/>
                <a:gd name="T3" fmla="*/ 715 h 21355"/>
                <a:gd name="T4" fmla="*/ 0 w 14994"/>
                <a:gd name="T5" fmla="*/ 2631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94" h="21355" fill="none" extrusionOk="0">
                  <a:moveTo>
                    <a:pt x="3243" y="-1"/>
                  </a:moveTo>
                  <a:cubicBezTo>
                    <a:pt x="7666" y="671"/>
                    <a:pt x="11773" y="2700"/>
                    <a:pt x="14993" y="5807"/>
                  </a:cubicBezTo>
                </a:path>
                <a:path w="14994" h="21355" stroke="0" extrusionOk="0">
                  <a:moveTo>
                    <a:pt x="3243" y="-1"/>
                  </a:moveTo>
                  <a:cubicBezTo>
                    <a:pt x="7666" y="671"/>
                    <a:pt x="11773" y="2700"/>
                    <a:pt x="14993" y="5807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3" name="Oval 43"/>
            <p:cNvSpPr>
              <a:spLocks noChangeArrowheads="1"/>
            </p:cNvSpPr>
            <p:nvPr/>
          </p:nvSpPr>
          <p:spPr bwMode="auto">
            <a:xfrm>
              <a:off x="3742" y="166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4" name="Line 45"/>
            <p:cNvSpPr>
              <a:spLocks noChangeShapeType="1"/>
            </p:cNvSpPr>
            <p:nvPr/>
          </p:nvSpPr>
          <p:spPr bwMode="auto">
            <a:xfrm>
              <a:off x="3832" y="1707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42" name="Text Box 46"/>
            <p:cNvSpPr txBox="1">
              <a:spLocks noChangeArrowheads="1"/>
            </p:cNvSpPr>
            <p:nvPr/>
          </p:nvSpPr>
          <p:spPr bwMode="auto">
            <a:xfrm>
              <a:off x="3923" y="1480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55343" name="Line 47"/>
          <p:cNvSpPr>
            <a:spLocks noChangeShapeType="1"/>
          </p:cNvSpPr>
          <p:nvPr/>
        </p:nvSpPr>
        <p:spPr bwMode="auto">
          <a:xfrm>
            <a:off x="6011863" y="2709863"/>
            <a:ext cx="0" cy="5746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5356" name="Group 60"/>
          <p:cNvGrpSpPr>
            <a:grpSpLocks/>
          </p:cNvGrpSpPr>
          <p:nvPr/>
        </p:nvGrpSpPr>
        <p:grpSpPr bwMode="auto">
          <a:xfrm>
            <a:off x="2555875" y="2636838"/>
            <a:ext cx="3384550" cy="719137"/>
            <a:chOff x="1610" y="1661"/>
            <a:chExt cx="2132" cy="453"/>
          </a:xfrm>
        </p:grpSpPr>
        <p:sp>
          <p:nvSpPr>
            <p:cNvPr id="9249" name="Oval 42"/>
            <p:cNvSpPr>
              <a:spLocks noChangeArrowheads="1"/>
            </p:cNvSpPr>
            <p:nvPr/>
          </p:nvSpPr>
          <p:spPr bwMode="auto">
            <a:xfrm>
              <a:off x="1610" y="1661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0" name="Line 48"/>
            <p:cNvSpPr>
              <a:spLocks noChangeShapeType="1"/>
            </p:cNvSpPr>
            <p:nvPr/>
          </p:nvSpPr>
          <p:spPr bwMode="auto">
            <a:xfrm>
              <a:off x="1655" y="1752"/>
              <a:ext cx="0" cy="36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51" name="Line 44"/>
            <p:cNvSpPr>
              <a:spLocks noChangeShapeType="1"/>
            </p:cNvSpPr>
            <p:nvPr/>
          </p:nvSpPr>
          <p:spPr bwMode="auto">
            <a:xfrm>
              <a:off x="1701" y="1706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5351" name="Group 55"/>
          <p:cNvGrpSpPr>
            <a:grpSpLocks/>
          </p:cNvGrpSpPr>
          <p:nvPr/>
        </p:nvGrpSpPr>
        <p:grpSpPr bwMode="auto">
          <a:xfrm>
            <a:off x="2555875" y="1412875"/>
            <a:ext cx="2592388" cy="863600"/>
            <a:chOff x="1610" y="890"/>
            <a:chExt cx="1633" cy="544"/>
          </a:xfrm>
        </p:grpSpPr>
        <p:sp>
          <p:nvSpPr>
            <p:cNvPr id="9238" name="Oval 5"/>
            <p:cNvSpPr>
              <a:spLocks noChangeArrowheads="1"/>
            </p:cNvSpPr>
            <p:nvPr/>
          </p:nvSpPr>
          <p:spPr bwMode="auto">
            <a:xfrm>
              <a:off x="2154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9" name="Oval 7"/>
            <p:cNvSpPr>
              <a:spLocks noChangeArrowheads="1"/>
            </p:cNvSpPr>
            <p:nvPr/>
          </p:nvSpPr>
          <p:spPr bwMode="auto">
            <a:xfrm>
              <a:off x="2154" y="102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608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1" name="Oval 21"/>
            <p:cNvSpPr>
              <a:spLocks noChangeArrowheads="1"/>
            </p:cNvSpPr>
            <p:nvPr/>
          </p:nvSpPr>
          <p:spPr bwMode="auto">
            <a:xfrm>
              <a:off x="2608" y="1117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242" name="Group 53"/>
            <p:cNvGrpSpPr>
              <a:grpSpLocks/>
            </p:cNvGrpSpPr>
            <p:nvPr/>
          </p:nvGrpSpPr>
          <p:grpSpPr bwMode="auto">
            <a:xfrm>
              <a:off x="1610" y="890"/>
              <a:ext cx="91" cy="544"/>
              <a:chOff x="1610" y="890"/>
              <a:chExt cx="91" cy="544"/>
            </a:xfrm>
          </p:grpSpPr>
          <p:sp>
            <p:nvSpPr>
              <p:cNvPr id="9245" name="Oval 12"/>
              <p:cNvSpPr>
                <a:spLocks noChangeArrowheads="1"/>
              </p:cNvSpPr>
              <p:nvPr/>
            </p:nvSpPr>
            <p:spPr bwMode="auto">
              <a:xfrm>
                <a:off x="1610" y="1026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6" name="Oval 13"/>
              <p:cNvSpPr>
                <a:spLocks noChangeArrowheads="1"/>
              </p:cNvSpPr>
              <p:nvPr/>
            </p:nvSpPr>
            <p:spPr bwMode="auto">
              <a:xfrm>
                <a:off x="1610" y="890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7" name="Oval 25"/>
              <p:cNvSpPr>
                <a:spLocks noChangeArrowheads="1"/>
              </p:cNvSpPr>
              <p:nvPr/>
            </p:nvSpPr>
            <p:spPr bwMode="auto">
              <a:xfrm>
                <a:off x="1610" y="1117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48" name="Oval 32"/>
              <p:cNvSpPr>
                <a:spLocks noChangeArrowheads="1"/>
              </p:cNvSpPr>
              <p:nvPr/>
            </p:nvSpPr>
            <p:spPr bwMode="auto">
              <a:xfrm>
                <a:off x="1610" y="1344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243" name="Oval 34"/>
            <p:cNvSpPr>
              <a:spLocks noChangeArrowheads="1"/>
            </p:cNvSpPr>
            <p:nvPr/>
          </p:nvSpPr>
          <p:spPr bwMode="auto">
            <a:xfrm>
              <a:off x="3152" y="1344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4" name="Oval 40"/>
            <p:cNvSpPr>
              <a:spLocks noChangeArrowheads="1"/>
            </p:cNvSpPr>
            <p:nvPr/>
          </p:nvSpPr>
          <p:spPr bwMode="auto">
            <a:xfrm>
              <a:off x="3152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5366" name="Group 70"/>
          <p:cNvGrpSpPr>
            <a:grpSpLocks/>
          </p:cNvGrpSpPr>
          <p:nvPr/>
        </p:nvGrpSpPr>
        <p:grpSpPr bwMode="auto">
          <a:xfrm>
            <a:off x="5940425" y="1412875"/>
            <a:ext cx="647700" cy="1225550"/>
            <a:chOff x="3742" y="890"/>
            <a:chExt cx="408" cy="772"/>
          </a:xfrm>
        </p:grpSpPr>
        <p:sp>
          <p:nvSpPr>
            <p:cNvPr id="9235" name="Line 49"/>
            <p:cNvSpPr>
              <a:spLocks noChangeShapeType="1"/>
            </p:cNvSpPr>
            <p:nvPr/>
          </p:nvSpPr>
          <p:spPr bwMode="auto">
            <a:xfrm flipV="1">
              <a:off x="3787" y="935"/>
              <a:ext cx="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36" name="Oval 50"/>
            <p:cNvSpPr>
              <a:spLocks noChangeArrowheads="1"/>
            </p:cNvSpPr>
            <p:nvPr/>
          </p:nvSpPr>
          <p:spPr bwMode="auto">
            <a:xfrm>
              <a:off x="3742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7" name="Line 51"/>
            <p:cNvSpPr>
              <a:spLocks noChangeShapeType="1"/>
            </p:cNvSpPr>
            <p:nvPr/>
          </p:nvSpPr>
          <p:spPr bwMode="auto">
            <a:xfrm>
              <a:off x="3833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5365" name="Group 69"/>
          <p:cNvGrpSpPr>
            <a:grpSpLocks/>
          </p:cNvGrpSpPr>
          <p:nvPr/>
        </p:nvGrpSpPr>
        <p:grpSpPr bwMode="auto">
          <a:xfrm>
            <a:off x="2627313" y="1412875"/>
            <a:ext cx="2449512" cy="792163"/>
            <a:chOff x="1655" y="890"/>
            <a:chExt cx="1543" cy="499"/>
          </a:xfrm>
        </p:grpSpPr>
        <p:grpSp>
          <p:nvGrpSpPr>
            <p:cNvPr id="9228" name="Group 67"/>
            <p:cNvGrpSpPr>
              <a:grpSpLocks/>
            </p:cNvGrpSpPr>
            <p:nvPr/>
          </p:nvGrpSpPr>
          <p:grpSpPr bwMode="auto">
            <a:xfrm>
              <a:off x="1655" y="890"/>
              <a:ext cx="1543" cy="499"/>
              <a:chOff x="1655" y="890"/>
              <a:chExt cx="1543" cy="499"/>
            </a:xfrm>
          </p:grpSpPr>
          <p:sp>
            <p:nvSpPr>
              <p:cNvPr id="9230" name="Line 8"/>
              <p:cNvSpPr>
                <a:spLocks noChangeShapeType="1"/>
              </p:cNvSpPr>
              <p:nvPr/>
            </p:nvSpPr>
            <p:spPr bwMode="auto">
              <a:xfrm flipV="1">
                <a:off x="2200" y="89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31" name="Line 22"/>
              <p:cNvSpPr>
                <a:spLocks noChangeShapeType="1"/>
              </p:cNvSpPr>
              <p:nvPr/>
            </p:nvSpPr>
            <p:spPr bwMode="auto">
              <a:xfrm flipV="1">
                <a:off x="2653" y="935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32" name="Line 26"/>
              <p:cNvSpPr>
                <a:spLocks noChangeShapeType="1"/>
              </p:cNvSpPr>
              <p:nvPr/>
            </p:nvSpPr>
            <p:spPr bwMode="auto">
              <a:xfrm>
                <a:off x="1655" y="1162"/>
                <a:ext cx="9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33" name="Line 33"/>
              <p:cNvSpPr>
                <a:spLocks noChangeShapeType="1"/>
              </p:cNvSpPr>
              <p:nvPr/>
            </p:nvSpPr>
            <p:spPr bwMode="auto">
              <a:xfrm>
                <a:off x="1701" y="1389"/>
                <a:ext cx="14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34" name="Line 39"/>
              <p:cNvSpPr>
                <a:spLocks noChangeShapeType="1"/>
              </p:cNvSpPr>
              <p:nvPr/>
            </p:nvSpPr>
            <p:spPr bwMode="auto">
              <a:xfrm flipV="1">
                <a:off x="3198" y="935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29" name="Line 68"/>
            <p:cNvSpPr>
              <a:spLocks noChangeShapeType="1"/>
            </p:cNvSpPr>
            <p:nvPr/>
          </p:nvSpPr>
          <p:spPr bwMode="auto">
            <a:xfrm>
              <a:off x="1701" y="107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42" name="Ευθεία γραμμή σύνδεσης 41"/>
          <p:cNvCxnSpPr>
            <a:stCxn id="9246" idx="6"/>
            <a:endCxn id="9236" idx="2"/>
          </p:cNvCxnSpPr>
          <p:nvPr/>
        </p:nvCxnSpPr>
        <p:spPr>
          <a:xfrm>
            <a:off x="2700338" y="1484313"/>
            <a:ext cx="32400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>
            <a:endCxn id="9249" idx="0"/>
          </p:cNvCxnSpPr>
          <p:nvPr/>
        </p:nvCxnSpPr>
        <p:spPr>
          <a:xfrm>
            <a:off x="2628107" y="1555750"/>
            <a:ext cx="0" cy="10810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02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EE170-A379-42E1-8360-762C5BBAA7A1}" type="slidenum">
              <a:rPr lang="el-GR" sz="1200">
                <a:latin typeface="+mn-lt"/>
              </a:rPr>
              <a:pPr eaLnBrk="1" hangingPunct="1"/>
              <a:t>26</a:t>
            </a:fld>
            <a:endParaRPr lang="el-GR" sz="1200" dirty="0">
              <a:latin typeface="+mn-lt"/>
            </a:endParaRPr>
          </a:p>
        </p:txBody>
      </p:sp>
      <p:grpSp>
        <p:nvGrpSpPr>
          <p:cNvPr id="57407" name="Group 63"/>
          <p:cNvGrpSpPr>
            <a:grpSpLocks/>
          </p:cNvGrpSpPr>
          <p:nvPr/>
        </p:nvGrpSpPr>
        <p:grpSpPr bwMode="auto">
          <a:xfrm>
            <a:off x="611188" y="1557338"/>
            <a:ext cx="2016125" cy="2159000"/>
            <a:chOff x="385" y="981"/>
            <a:chExt cx="1270" cy="1360"/>
          </a:xfrm>
        </p:grpSpPr>
        <p:sp>
          <p:nvSpPr>
            <p:cNvPr id="10288" name="Rectangle 2"/>
            <p:cNvSpPr>
              <a:spLocks noChangeArrowheads="1"/>
            </p:cNvSpPr>
            <p:nvPr/>
          </p:nvSpPr>
          <p:spPr bwMode="auto">
            <a:xfrm>
              <a:off x="385" y="981"/>
              <a:ext cx="1270" cy="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89" name="Rectangle 3"/>
            <p:cNvSpPr>
              <a:spLocks noChangeArrowheads="1"/>
            </p:cNvSpPr>
            <p:nvPr/>
          </p:nvSpPr>
          <p:spPr bwMode="auto">
            <a:xfrm>
              <a:off x="1429" y="1026"/>
              <a:ext cx="45" cy="1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7414" name="Group 70"/>
          <p:cNvGrpSpPr>
            <a:grpSpLocks/>
          </p:cNvGrpSpPr>
          <p:nvPr/>
        </p:nvGrpSpPr>
        <p:grpSpPr bwMode="auto">
          <a:xfrm>
            <a:off x="2555875" y="1412875"/>
            <a:ext cx="3529013" cy="1366838"/>
            <a:chOff x="1610" y="890"/>
            <a:chExt cx="2223" cy="861"/>
          </a:xfrm>
        </p:grpSpPr>
        <p:grpSp>
          <p:nvGrpSpPr>
            <p:cNvPr id="10261" name="Group 69"/>
            <p:cNvGrpSpPr>
              <a:grpSpLocks/>
            </p:cNvGrpSpPr>
            <p:nvPr/>
          </p:nvGrpSpPr>
          <p:grpSpPr bwMode="auto">
            <a:xfrm>
              <a:off x="2154" y="1026"/>
              <a:ext cx="1679" cy="725"/>
              <a:chOff x="2154" y="1026"/>
              <a:chExt cx="1679" cy="725"/>
            </a:xfrm>
          </p:grpSpPr>
          <p:sp>
            <p:nvSpPr>
              <p:cNvPr id="10284" name="Oval 7"/>
              <p:cNvSpPr>
                <a:spLocks noChangeArrowheads="1"/>
              </p:cNvSpPr>
              <p:nvPr/>
            </p:nvSpPr>
            <p:spPr bwMode="auto">
              <a:xfrm>
                <a:off x="2154" y="1026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85" name="Oval 21"/>
              <p:cNvSpPr>
                <a:spLocks noChangeArrowheads="1"/>
              </p:cNvSpPr>
              <p:nvPr/>
            </p:nvSpPr>
            <p:spPr bwMode="auto">
              <a:xfrm>
                <a:off x="2608" y="1117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86" name="Oval 34"/>
              <p:cNvSpPr>
                <a:spLocks noChangeArrowheads="1"/>
              </p:cNvSpPr>
              <p:nvPr/>
            </p:nvSpPr>
            <p:spPr bwMode="auto">
              <a:xfrm>
                <a:off x="3152" y="1344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87" name="Oval 43"/>
              <p:cNvSpPr>
                <a:spLocks noChangeArrowheads="1"/>
              </p:cNvSpPr>
              <p:nvPr/>
            </p:nvSpPr>
            <p:spPr bwMode="auto">
              <a:xfrm>
                <a:off x="3742" y="1661"/>
                <a:ext cx="91" cy="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262" name="Group 68"/>
            <p:cNvGrpSpPr>
              <a:grpSpLocks/>
            </p:cNvGrpSpPr>
            <p:nvPr/>
          </p:nvGrpSpPr>
          <p:grpSpPr bwMode="auto">
            <a:xfrm>
              <a:off x="1610" y="890"/>
              <a:ext cx="2223" cy="861"/>
              <a:chOff x="1610" y="890"/>
              <a:chExt cx="2223" cy="861"/>
            </a:xfrm>
          </p:grpSpPr>
          <p:grpSp>
            <p:nvGrpSpPr>
              <p:cNvPr id="10263" name="Group 67"/>
              <p:cNvGrpSpPr>
                <a:grpSpLocks/>
              </p:cNvGrpSpPr>
              <p:nvPr/>
            </p:nvGrpSpPr>
            <p:grpSpPr bwMode="auto">
              <a:xfrm>
                <a:off x="1610" y="1026"/>
                <a:ext cx="2132" cy="725"/>
                <a:chOff x="1610" y="1026"/>
                <a:chExt cx="2132" cy="725"/>
              </a:xfrm>
            </p:grpSpPr>
            <p:sp>
              <p:nvSpPr>
                <p:cNvPr id="10276" name="Oval 12"/>
                <p:cNvSpPr>
                  <a:spLocks noChangeArrowheads="1"/>
                </p:cNvSpPr>
                <p:nvPr/>
              </p:nvSpPr>
              <p:spPr bwMode="auto">
                <a:xfrm>
                  <a:off x="1610" y="1026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77" name="Line 14"/>
                <p:cNvSpPr>
                  <a:spLocks noChangeShapeType="1"/>
                </p:cNvSpPr>
                <p:nvPr/>
              </p:nvSpPr>
              <p:spPr bwMode="auto">
                <a:xfrm>
                  <a:off x="1655" y="1071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78" name="Oval 25"/>
                <p:cNvSpPr>
                  <a:spLocks noChangeArrowheads="1"/>
                </p:cNvSpPr>
                <p:nvPr/>
              </p:nvSpPr>
              <p:spPr bwMode="auto">
                <a:xfrm>
                  <a:off x="1610" y="1117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79" name="Line 26"/>
                <p:cNvSpPr>
                  <a:spLocks noChangeShapeType="1"/>
                </p:cNvSpPr>
                <p:nvPr/>
              </p:nvSpPr>
              <p:spPr bwMode="auto">
                <a:xfrm>
                  <a:off x="1655" y="1162"/>
                  <a:ext cx="9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80" name="Oval 32"/>
                <p:cNvSpPr>
                  <a:spLocks noChangeArrowheads="1"/>
                </p:cNvSpPr>
                <p:nvPr/>
              </p:nvSpPr>
              <p:spPr bwMode="auto">
                <a:xfrm>
                  <a:off x="1610" y="1344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1" name="Line 33"/>
                <p:cNvSpPr>
                  <a:spLocks noChangeShapeType="1"/>
                </p:cNvSpPr>
                <p:nvPr/>
              </p:nvSpPr>
              <p:spPr bwMode="auto">
                <a:xfrm>
                  <a:off x="1701" y="1389"/>
                  <a:ext cx="14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0282" name="Oval 42"/>
                <p:cNvSpPr>
                  <a:spLocks noChangeArrowheads="1"/>
                </p:cNvSpPr>
                <p:nvPr/>
              </p:nvSpPr>
              <p:spPr bwMode="auto">
                <a:xfrm>
                  <a:off x="1610" y="1661"/>
                  <a:ext cx="91" cy="9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3" name="Line 44"/>
                <p:cNvSpPr>
                  <a:spLocks noChangeShapeType="1"/>
                </p:cNvSpPr>
                <p:nvPr/>
              </p:nvSpPr>
              <p:spPr bwMode="auto">
                <a:xfrm>
                  <a:off x="1701" y="1706"/>
                  <a:ext cx="20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0264" name="Group 66"/>
              <p:cNvGrpSpPr>
                <a:grpSpLocks/>
              </p:cNvGrpSpPr>
              <p:nvPr/>
            </p:nvGrpSpPr>
            <p:grpSpPr bwMode="auto">
              <a:xfrm>
                <a:off x="1610" y="890"/>
                <a:ext cx="2223" cy="772"/>
                <a:chOff x="1610" y="890"/>
                <a:chExt cx="2223" cy="772"/>
              </a:xfrm>
            </p:grpSpPr>
            <p:grpSp>
              <p:nvGrpSpPr>
                <p:cNvPr id="10265" name="Group 65"/>
                <p:cNvGrpSpPr>
                  <a:grpSpLocks/>
                </p:cNvGrpSpPr>
                <p:nvPr/>
              </p:nvGrpSpPr>
              <p:grpSpPr bwMode="auto">
                <a:xfrm>
                  <a:off x="2200" y="890"/>
                  <a:ext cx="1587" cy="772"/>
                  <a:chOff x="2200" y="890"/>
                  <a:chExt cx="1587" cy="772"/>
                </a:xfrm>
              </p:grpSpPr>
              <p:sp>
                <p:nvSpPr>
                  <p:cNvPr id="10272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0" y="890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273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935"/>
                    <a:ext cx="0" cy="27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274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98" y="935"/>
                    <a:ext cx="0" cy="40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0275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7" y="935"/>
                    <a:ext cx="0" cy="7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266" name="Group 64"/>
                <p:cNvGrpSpPr>
                  <a:grpSpLocks/>
                </p:cNvGrpSpPr>
                <p:nvPr/>
              </p:nvGrpSpPr>
              <p:grpSpPr bwMode="auto">
                <a:xfrm>
                  <a:off x="1610" y="890"/>
                  <a:ext cx="2223" cy="90"/>
                  <a:chOff x="1610" y="890"/>
                  <a:chExt cx="2223" cy="90"/>
                </a:xfrm>
              </p:grpSpPr>
              <p:sp>
                <p:nvSpPr>
                  <p:cNvPr id="10267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6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6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7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271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890"/>
                    <a:ext cx="91" cy="9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grpSp>
        <p:nvGrpSpPr>
          <p:cNvPr id="57416" name="Group 72"/>
          <p:cNvGrpSpPr>
            <a:grpSpLocks/>
          </p:cNvGrpSpPr>
          <p:nvPr/>
        </p:nvGrpSpPr>
        <p:grpSpPr bwMode="auto">
          <a:xfrm>
            <a:off x="2555875" y="3500438"/>
            <a:ext cx="4392613" cy="865187"/>
            <a:chOff x="1610" y="2205"/>
            <a:chExt cx="2767" cy="545"/>
          </a:xfrm>
        </p:grpSpPr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701" y="2251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9" name="Oval 52"/>
            <p:cNvSpPr>
              <a:spLocks noChangeArrowheads="1"/>
            </p:cNvSpPr>
            <p:nvPr/>
          </p:nvSpPr>
          <p:spPr bwMode="auto">
            <a:xfrm>
              <a:off x="1610" y="2205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0" name="Line 53"/>
            <p:cNvSpPr>
              <a:spLocks noChangeShapeType="1"/>
            </p:cNvSpPr>
            <p:nvPr/>
          </p:nvSpPr>
          <p:spPr bwMode="auto">
            <a:xfrm>
              <a:off x="1655" y="2251"/>
              <a:ext cx="0" cy="49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sysDot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7399" name="Line 55"/>
          <p:cNvSpPr>
            <a:spLocks noChangeShapeType="1"/>
          </p:cNvSpPr>
          <p:nvPr/>
        </p:nvSpPr>
        <p:spPr bwMode="auto">
          <a:xfrm>
            <a:off x="7019925" y="3573463"/>
            <a:ext cx="0" cy="7921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7415" name="Group 71"/>
          <p:cNvGrpSpPr>
            <a:grpSpLocks/>
          </p:cNvGrpSpPr>
          <p:nvPr/>
        </p:nvGrpSpPr>
        <p:grpSpPr bwMode="auto">
          <a:xfrm>
            <a:off x="1727200" y="1557338"/>
            <a:ext cx="6013450" cy="4176712"/>
            <a:chOff x="1088" y="981"/>
            <a:chExt cx="3788" cy="2631"/>
          </a:xfrm>
        </p:grpSpPr>
        <p:sp>
          <p:nvSpPr>
            <p:cNvPr id="10254" name="Arc 6"/>
            <p:cNvSpPr>
              <a:spLocks/>
            </p:cNvSpPr>
            <p:nvPr/>
          </p:nvSpPr>
          <p:spPr bwMode="auto">
            <a:xfrm>
              <a:off x="1088" y="981"/>
              <a:ext cx="3373" cy="2631"/>
            </a:xfrm>
            <a:custGeom>
              <a:avLst/>
              <a:gdLst>
                <a:gd name="T0" fmla="*/ 583 w 18765"/>
                <a:gd name="T1" fmla="*/ 0 h 21355"/>
                <a:gd name="T2" fmla="*/ 3373 w 18765"/>
                <a:gd name="T3" fmla="*/ 1313 h 21355"/>
                <a:gd name="T4" fmla="*/ 0 w 18765"/>
                <a:gd name="T5" fmla="*/ 2631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65" h="21355" fill="none" extrusionOk="0">
                  <a:moveTo>
                    <a:pt x="3243" y="-1"/>
                  </a:moveTo>
                  <a:cubicBezTo>
                    <a:pt x="9774" y="991"/>
                    <a:pt x="15493" y="4918"/>
                    <a:pt x="18765" y="10657"/>
                  </a:cubicBezTo>
                </a:path>
                <a:path w="18765" h="21355" stroke="0" extrusionOk="0">
                  <a:moveTo>
                    <a:pt x="3243" y="-1"/>
                  </a:moveTo>
                  <a:cubicBezTo>
                    <a:pt x="9774" y="991"/>
                    <a:pt x="15493" y="4918"/>
                    <a:pt x="18765" y="10657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5" name="Oval 54"/>
            <p:cNvSpPr>
              <a:spLocks noChangeArrowheads="1"/>
            </p:cNvSpPr>
            <p:nvPr/>
          </p:nvSpPr>
          <p:spPr bwMode="auto">
            <a:xfrm>
              <a:off x="4377" y="220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6" name="Line 56"/>
            <p:cNvSpPr>
              <a:spLocks noChangeShapeType="1"/>
            </p:cNvSpPr>
            <p:nvPr/>
          </p:nvSpPr>
          <p:spPr bwMode="auto">
            <a:xfrm>
              <a:off x="4468" y="2251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401" name="Text Box 57"/>
            <p:cNvSpPr txBox="1">
              <a:spLocks noChangeArrowheads="1"/>
            </p:cNvSpPr>
            <p:nvPr/>
          </p:nvSpPr>
          <p:spPr bwMode="auto">
            <a:xfrm>
              <a:off x="4604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7417" name="Group 73"/>
          <p:cNvGrpSpPr>
            <a:grpSpLocks/>
          </p:cNvGrpSpPr>
          <p:nvPr/>
        </p:nvGrpSpPr>
        <p:grpSpPr bwMode="auto">
          <a:xfrm>
            <a:off x="6948488" y="1412875"/>
            <a:ext cx="647700" cy="2090738"/>
            <a:chOff x="4377" y="890"/>
            <a:chExt cx="408" cy="1317"/>
          </a:xfrm>
        </p:grpSpPr>
        <p:sp>
          <p:nvSpPr>
            <p:cNvPr id="10251" name="Line 58"/>
            <p:cNvSpPr>
              <a:spLocks noChangeShapeType="1"/>
            </p:cNvSpPr>
            <p:nvPr/>
          </p:nvSpPr>
          <p:spPr bwMode="auto">
            <a:xfrm flipV="1">
              <a:off x="4422" y="935"/>
              <a:ext cx="0" cy="1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2" name="Oval 59"/>
            <p:cNvSpPr>
              <a:spLocks noChangeArrowheads="1"/>
            </p:cNvSpPr>
            <p:nvPr/>
          </p:nvSpPr>
          <p:spPr bwMode="auto">
            <a:xfrm>
              <a:off x="4377" y="890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3" name="Line 62"/>
            <p:cNvSpPr>
              <a:spLocks noChangeShapeType="1"/>
            </p:cNvSpPr>
            <p:nvPr/>
          </p:nvSpPr>
          <p:spPr bwMode="auto">
            <a:xfrm>
              <a:off x="4468" y="93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cxnSp>
        <p:nvCxnSpPr>
          <p:cNvPr id="3" name="Ευθεία γραμμή σύνδεσης 2"/>
          <p:cNvCxnSpPr>
            <a:stCxn id="10268" idx="6"/>
            <a:endCxn id="10252" idx="2"/>
          </p:cNvCxnSpPr>
          <p:nvPr/>
        </p:nvCxnSpPr>
        <p:spPr>
          <a:xfrm>
            <a:off x="2700338" y="1484313"/>
            <a:ext cx="4248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>
            <a:stCxn id="10268" idx="4"/>
            <a:endCxn id="10259" idx="0"/>
          </p:cNvCxnSpPr>
          <p:nvPr/>
        </p:nvCxnSpPr>
        <p:spPr>
          <a:xfrm>
            <a:off x="2628107" y="1555750"/>
            <a:ext cx="0" cy="19446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F44AA5-9227-409A-AD6F-E24722C5282E}" type="slidenum">
              <a:rPr lang="el-GR" sz="1200">
                <a:latin typeface="+mn-lt"/>
              </a:rPr>
              <a:pPr eaLnBrk="1" hangingPunct="1"/>
              <a:t>27</a:t>
            </a:fld>
            <a:endParaRPr lang="el-GR" sz="1200" dirty="0">
              <a:latin typeface="+mn-lt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11188" y="1198563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68538" y="1270000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323850" y="3357563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555875" y="693738"/>
            <a:ext cx="792163" cy="503237"/>
            <a:chOff x="2555875" y="693738"/>
            <a:chExt cx="792163" cy="503237"/>
          </a:xfrm>
        </p:grpSpPr>
        <p:sp>
          <p:nvSpPr>
            <p:cNvPr id="64517" name="Oval 5"/>
            <p:cNvSpPr>
              <a:spLocks noChangeArrowheads="1"/>
            </p:cNvSpPr>
            <p:nvPr/>
          </p:nvSpPr>
          <p:spPr bwMode="auto">
            <a:xfrm>
              <a:off x="2555875" y="1054100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700338" y="1125538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2843213" y="693738"/>
              <a:ext cx="5048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1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1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484437" y="188913"/>
            <a:ext cx="47878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(Η επίδραση του αέρα παραλείπεται)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339975" y="6937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Α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727200" y="1198563"/>
            <a:ext cx="5651500" cy="4176712"/>
            <a:chOff x="1727200" y="1198563"/>
            <a:chExt cx="5651500" cy="4176712"/>
          </a:xfrm>
        </p:grpSpPr>
        <p:sp>
          <p:nvSpPr>
            <p:cNvPr id="64518" name="Arc 6"/>
            <p:cNvSpPr>
              <a:spLocks/>
            </p:cNvSpPr>
            <p:nvPr/>
          </p:nvSpPr>
          <p:spPr bwMode="auto">
            <a:xfrm>
              <a:off x="1727200" y="1198563"/>
              <a:ext cx="5354638" cy="4176712"/>
            </a:xfrm>
            <a:custGeom>
              <a:avLst/>
              <a:gdLst>
                <a:gd name="T0" fmla="*/ 925398 w 18765"/>
                <a:gd name="T1" fmla="*/ 0 h 21355"/>
                <a:gd name="T2" fmla="*/ 5354638 w 18765"/>
                <a:gd name="T3" fmla="*/ 2084542 h 21355"/>
                <a:gd name="T4" fmla="*/ 0 w 18765"/>
                <a:gd name="T5" fmla="*/ 4176712 h 2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65" h="21355" fill="none" extrusionOk="0">
                  <a:moveTo>
                    <a:pt x="3243" y="-1"/>
                  </a:moveTo>
                  <a:cubicBezTo>
                    <a:pt x="9774" y="991"/>
                    <a:pt x="15493" y="4918"/>
                    <a:pt x="18765" y="10657"/>
                  </a:cubicBezTo>
                </a:path>
                <a:path w="18765" h="21355" stroke="0" extrusionOk="0">
                  <a:moveTo>
                    <a:pt x="3243" y="-1"/>
                  </a:moveTo>
                  <a:cubicBezTo>
                    <a:pt x="9774" y="991"/>
                    <a:pt x="15493" y="4918"/>
                    <a:pt x="18765" y="10657"/>
                  </a:cubicBezTo>
                  <a:lnTo>
                    <a:pt x="0" y="21355"/>
                  </a:lnTo>
                  <a:lnTo>
                    <a:pt x="3243" y="-1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7019925" y="3284538"/>
              <a:ext cx="358775" cy="3968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Λ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2411413" y="1125538"/>
            <a:ext cx="358775" cy="2557462"/>
            <a:chOff x="2411413" y="1125538"/>
            <a:chExt cx="358775" cy="2557462"/>
          </a:xfrm>
        </p:grpSpPr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V="1">
              <a:off x="2627313" y="1125538"/>
              <a:ext cx="0" cy="216058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2411413" y="3286125"/>
              <a:ext cx="358775" cy="3968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Κ</a:t>
              </a: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203575" y="838200"/>
            <a:ext cx="4248150" cy="2447925"/>
            <a:chOff x="3203575" y="838200"/>
            <a:chExt cx="4248150" cy="2447925"/>
          </a:xfrm>
        </p:grpSpPr>
        <p:sp>
          <p:nvSpPr>
            <p:cNvPr id="12305" name="Line 14"/>
            <p:cNvSpPr>
              <a:spLocks noChangeShapeType="1"/>
            </p:cNvSpPr>
            <p:nvPr/>
          </p:nvSpPr>
          <p:spPr bwMode="auto">
            <a:xfrm flipV="1">
              <a:off x="7092950" y="1125538"/>
              <a:ext cx="0" cy="2160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4" name="Ομάδα 3"/>
            <p:cNvGrpSpPr/>
            <p:nvPr/>
          </p:nvGrpSpPr>
          <p:grpSpPr>
            <a:xfrm>
              <a:off x="3203575" y="838200"/>
              <a:ext cx="4248150" cy="396875"/>
              <a:chOff x="3203575" y="838200"/>
              <a:chExt cx="4248150" cy="396875"/>
            </a:xfrm>
          </p:grpSpPr>
          <p:sp>
            <p:nvSpPr>
              <p:cNvPr id="12304" name="Line 13"/>
              <p:cNvSpPr>
                <a:spLocks noChangeShapeType="1"/>
              </p:cNvSpPr>
              <p:nvPr/>
            </p:nvSpPr>
            <p:spPr bwMode="auto">
              <a:xfrm>
                <a:off x="3203575" y="1125538"/>
                <a:ext cx="388937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532" name="Text Box 20"/>
              <p:cNvSpPr txBox="1">
                <a:spLocks noChangeArrowheads="1"/>
              </p:cNvSpPr>
              <p:nvPr/>
            </p:nvSpPr>
            <p:spPr bwMode="auto">
              <a:xfrm>
                <a:off x="7092950" y="838200"/>
                <a:ext cx="358775" cy="39687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Μ</a:t>
                </a:r>
              </a:p>
            </p:txBody>
          </p:sp>
        </p:grpSp>
      </p:grp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611188" y="3716338"/>
            <a:ext cx="75612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 χρόνος είναι ίδιος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για να πάει το σώμα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dirty="0">
                <a:latin typeface="Comic Sans MS" pitchFamily="66" charset="0"/>
              </a:rPr>
              <a:t>  από το Α στο Λ,  </a:t>
            </a:r>
            <a:r>
              <a:rPr 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καμπυλόγραμμη κίνηση, </a:t>
            </a:r>
            <a:r>
              <a:rPr 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dirty="0">
                <a:latin typeface="Comic Sans MS" pitchFamily="66" charset="0"/>
              </a:rPr>
              <a:t>  από το Α στο Μ,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ευθύγραμμη ομαλή κίνηση,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dirty="0">
                <a:latin typeface="Comic Sans MS" pitchFamily="66" charset="0"/>
              </a:rPr>
              <a:t>  από το Α στο Κ,   </a:t>
            </a: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ελεύθερη πτώση. 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7667625" y="4292600"/>
            <a:ext cx="431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ή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7956550" y="4797425"/>
            <a:ext cx="431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3908342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6" grpId="0" animBg="1"/>
      <p:bldP spid="64522" grpId="0"/>
      <p:bldP spid="64524" grpId="0"/>
      <p:bldP spid="64536" grpId="0"/>
      <p:bldP spid="645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D06CFB-8D2F-47A5-9A1F-7E63BC40A757}" type="slidenum">
              <a:rPr lang="el-GR" sz="1200">
                <a:latin typeface="+mn-lt"/>
              </a:rPr>
              <a:pPr eaLnBrk="1" hangingPunct="1"/>
              <a:t>28</a:t>
            </a:fld>
            <a:endParaRPr lang="el-GR" sz="1200" dirty="0">
              <a:latin typeface="+mn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42988" y="1557338"/>
            <a:ext cx="15843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Arc 8"/>
          <p:cNvSpPr>
            <a:spLocks/>
          </p:cNvSpPr>
          <p:nvPr/>
        </p:nvSpPr>
        <p:spPr bwMode="auto">
          <a:xfrm>
            <a:off x="2051720" y="1557338"/>
            <a:ext cx="1944018" cy="503510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364163" y="227647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6156325" y="278130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6948488" y="350043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6227763" y="15573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435600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51275" y="170021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3918063" y="14493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555875" y="1412875"/>
            <a:ext cx="647700" cy="142875"/>
            <a:chOff x="2555875" y="1412875"/>
            <a:chExt cx="647700" cy="14287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555875" y="1412875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2700338" y="1484313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364163" y="1052513"/>
            <a:ext cx="865187" cy="503237"/>
            <a:chOff x="5364163" y="1052513"/>
            <a:chExt cx="865187" cy="503237"/>
          </a:xfrm>
        </p:grpSpPr>
        <p:grpSp>
          <p:nvGrpSpPr>
            <p:cNvPr id="4" name="Ομάδα 3"/>
            <p:cNvGrpSpPr/>
            <p:nvPr/>
          </p:nvGrpSpPr>
          <p:grpSpPr>
            <a:xfrm>
              <a:off x="5364163" y="1412875"/>
              <a:ext cx="647700" cy="142875"/>
              <a:chOff x="5364163" y="1412875"/>
              <a:chExt cx="647700" cy="142875"/>
            </a:xfrm>
          </p:grpSpPr>
          <p:sp>
            <p:nvSpPr>
              <p:cNvPr id="14343" name="Oval 7"/>
              <p:cNvSpPr>
                <a:spLocks noChangeArrowheads="1"/>
              </p:cNvSpPr>
              <p:nvPr/>
            </p:nvSpPr>
            <p:spPr bwMode="auto">
              <a:xfrm>
                <a:off x="5364163" y="1412875"/>
                <a:ext cx="144462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5508625" y="1484313"/>
                <a:ext cx="5032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5724525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6948488" y="1125538"/>
            <a:ext cx="1008062" cy="430212"/>
            <a:chOff x="6948488" y="1125538"/>
            <a:chExt cx="1008062" cy="430212"/>
          </a:xfrm>
        </p:grpSpPr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6948488" y="1412875"/>
              <a:ext cx="144462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7092950" y="1484313"/>
              <a:ext cx="5032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7451725" y="11255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7019925" y="148431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2627313" y="765175"/>
            <a:ext cx="4392612" cy="396875"/>
            <a:chOff x="2627313" y="765175"/>
            <a:chExt cx="4392612" cy="396875"/>
          </a:xfrm>
        </p:grpSpPr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2627313" y="981075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5148263" y="981075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7019925" y="83661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2627313" y="83661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6" name="Text Box 60"/>
            <p:cNvSpPr txBox="1">
              <a:spLocks noChangeArrowheads="1"/>
            </p:cNvSpPr>
            <p:nvPr/>
          </p:nvSpPr>
          <p:spPr bwMode="auto">
            <a:xfrm>
              <a:off x="4716463" y="765175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x</a:t>
              </a:r>
              <a:endParaRPr lang="el-GR" sz="2000" b="1" i="1">
                <a:latin typeface="Comic Sans MS" pitchFamily="66" charset="0"/>
              </a:endParaRPr>
            </a:p>
          </p:txBody>
        </p:sp>
      </p:grp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2195398" y="5322569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=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2627313" y="3706937"/>
            <a:ext cx="4392612" cy="658256"/>
            <a:chOff x="2627313" y="3706937"/>
            <a:chExt cx="4392612" cy="658256"/>
          </a:xfrm>
        </p:grpSpPr>
        <p:sp>
          <p:nvSpPr>
            <p:cNvPr id="14386" name="Text Box 50"/>
            <p:cNvSpPr txBox="1">
              <a:spLocks noChangeArrowheads="1"/>
            </p:cNvSpPr>
            <p:nvPr/>
          </p:nvSpPr>
          <p:spPr bwMode="auto">
            <a:xfrm>
              <a:off x="4716463" y="3706937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x</a:t>
              </a:r>
              <a:endParaRPr lang="el-GR" sz="2000" b="1" i="1">
                <a:latin typeface="Comic Sans MS" pitchFamily="66" charset="0"/>
              </a:endParaRPr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2627313" y="3922837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5219700" y="3922837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7019925" y="377996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2627313" y="377996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422" name="Text Box 86"/>
            <p:cNvSpPr txBox="1">
              <a:spLocks noChangeArrowheads="1"/>
            </p:cNvSpPr>
            <p:nvPr/>
          </p:nvSpPr>
          <p:spPr bwMode="auto">
            <a:xfrm>
              <a:off x="3960019" y="3995861"/>
              <a:ext cx="19446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latin typeface="Comic Sans MS" pitchFamily="66" charset="0"/>
                </a:rPr>
                <a:t>(</a:t>
              </a:r>
              <a:r>
                <a:rPr lang="el-GR" sz="1800" b="1" dirty="0">
                  <a:latin typeface="Comic Sans MS" pitchFamily="66" charset="0"/>
                </a:rPr>
                <a:t>βεληνεκές)</a:t>
              </a: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3851275" y="1052513"/>
            <a:ext cx="865188" cy="503237"/>
            <a:chOff x="3851275" y="1052513"/>
            <a:chExt cx="865188" cy="50323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3851275" y="1412875"/>
              <a:ext cx="647700" cy="142875"/>
              <a:chOff x="3851275" y="1412875"/>
              <a:chExt cx="647700" cy="142875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auto">
              <a:xfrm>
                <a:off x="3851275" y="1412875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423" name="Line 87"/>
              <p:cNvSpPr>
                <a:spLocks noChangeShapeType="1"/>
              </p:cNvSpPr>
              <p:nvPr/>
            </p:nvSpPr>
            <p:spPr bwMode="auto">
              <a:xfrm>
                <a:off x="3995738" y="1484313"/>
                <a:ext cx="5032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424" name="Text Box 88"/>
            <p:cNvSpPr txBox="1">
              <a:spLocks noChangeArrowheads="1"/>
            </p:cNvSpPr>
            <p:nvPr/>
          </p:nvSpPr>
          <p:spPr bwMode="auto">
            <a:xfrm>
              <a:off x="4211638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139314" y="1052513"/>
            <a:ext cx="865188" cy="503237"/>
            <a:chOff x="6156325" y="1052513"/>
            <a:chExt cx="865188" cy="50323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156325" y="1412875"/>
              <a:ext cx="647700" cy="142875"/>
              <a:chOff x="6156325" y="1412875"/>
              <a:chExt cx="647700" cy="142875"/>
            </a:xfrm>
          </p:grpSpPr>
          <p:sp>
            <p:nvSpPr>
              <p:cNvPr id="14346" name="Oval 10"/>
              <p:cNvSpPr>
                <a:spLocks noChangeArrowheads="1"/>
              </p:cNvSpPr>
              <p:nvPr/>
            </p:nvSpPr>
            <p:spPr bwMode="auto">
              <a:xfrm>
                <a:off x="6156325" y="1412875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425" name="Line 89"/>
              <p:cNvSpPr>
                <a:spLocks noChangeShapeType="1"/>
              </p:cNvSpPr>
              <p:nvPr/>
            </p:nvSpPr>
            <p:spPr bwMode="auto">
              <a:xfrm>
                <a:off x="6300788" y="1484313"/>
                <a:ext cx="5032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426" name="Text Box 90"/>
            <p:cNvSpPr txBox="1">
              <a:spLocks noChangeArrowheads="1"/>
            </p:cNvSpPr>
            <p:nvPr/>
          </p:nvSpPr>
          <p:spPr bwMode="auto">
            <a:xfrm>
              <a:off x="6516688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502531" y="188913"/>
            <a:ext cx="799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Εύρεση θέσης (Εξίσωση κίνησης)</a:t>
            </a:r>
          </a:p>
        </p:txBody>
      </p:sp>
      <p:grpSp>
        <p:nvGrpSpPr>
          <p:cNvPr id="14429" name="Group 93"/>
          <p:cNvGrpSpPr>
            <a:grpSpLocks/>
          </p:cNvGrpSpPr>
          <p:nvPr/>
        </p:nvGrpSpPr>
        <p:grpSpPr bwMode="auto">
          <a:xfrm>
            <a:off x="4477202" y="5124416"/>
            <a:ext cx="2022475" cy="1079500"/>
            <a:chOff x="1882" y="2795"/>
            <a:chExt cx="1274" cy="680"/>
          </a:xfrm>
        </p:grpSpPr>
        <p:graphicFrame>
          <p:nvGraphicFramePr>
            <p:cNvPr id="13377" name="Object 84"/>
            <p:cNvGraphicFramePr>
              <a:graphicFrameLocks noChangeAspect="1"/>
            </p:cNvGraphicFramePr>
            <p:nvPr/>
          </p:nvGraphicFramePr>
          <p:xfrm>
            <a:off x="2336" y="2795"/>
            <a:ext cx="82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2" name="Εξίσωση" r:id="rId4" imgW="514485" imgH="419190" progId="Equation.3">
                    <p:embed/>
                  </p:oleObj>
                </mc:Choice>
                <mc:Fallback>
                  <p:oleObj name="Εξίσωση" r:id="rId4" imgW="514485" imgH="4191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2795"/>
                          <a:ext cx="820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78" name="AutoShape 92"/>
            <p:cNvSpPr>
              <a:spLocks noChangeArrowheads="1"/>
            </p:cNvSpPr>
            <p:nvPr/>
          </p:nvSpPr>
          <p:spPr bwMode="auto">
            <a:xfrm>
              <a:off x="1882" y="3067"/>
              <a:ext cx="317" cy="91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942" y="4356106"/>
                <a:ext cx="8136904" cy="96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Comic Sans MS" pitchFamily="66" charset="0"/>
                  </a:rPr>
                  <a:t>Κατά μήκος του άξονα </a:t>
                </a:r>
                <a:r>
                  <a:rPr lang="en-US" sz="2000" dirty="0" err="1">
                    <a:latin typeface="Comic Sans MS" pitchFamily="66" charset="0"/>
                  </a:rPr>
                  <a:t>x’x</a:t>
                </a:r>
                <a:r>
                  <a:rPr lang="el-GR" sz="2000" dirty="0">
                    <a:latin typeface="Comic Sans MS" pitchFamily="66" charset="0"/>
                  </a:rPr>
                  <a:t> η κίνηση είναι ευθύγραμμη ομαλή με σταθερή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l-GR" sz="20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2" y="4356106"/>
                <a:ext cx="8136904" cy="964559"/>
              </a:xfrm>
              <a:prstGeom prst="rect">
                <a:avLst/>
              </a:prstGeom>
              <a:blipFill>
                <a:blip r:embed="rId6"/>
                <a:stretch>
                  <a:fillRect l="-824" r="-749" b="-101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8"/>
          <p:cNvSpPr>
            <a:spLocks/>
          </p:cNvSpPr>
          <p:nvPr/>
        </p:nvSpPr>
        <p:spPr bwMode="auto">
          <a:xfrm>
            <a:off x="1593849" y="1522413"/>
            <a:ext cx="5426075" cy="417671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" name="Arc 8"/>
          <p:cNvSpPr>
            <a:spLocks/>
          </p:cNvSpPr>
          <p:nvPr/>
        </p:nvSpPr>
        <p:spPr bwMode="auto">
          <a:xfrm>
            <a:off x="1581615" y="1517787"/>
            <a:ext cx="3866357" cy="1742825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9" name="Arc 8"/>
          <p:cNvSpPr>
            <a:spLocks/>
          </p:cNvSpPr>
          <p:nvPr/>
        </p:nvSpPr>
        <p:spPr bwMode="auto">
          <a:xfrm>
            <a:off x="1534320" y="1518926"/>
            <a:ext cx="4693444" cy="2774169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556032" y="5459170"/>
            <a:ext cx="52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(1)</a:t>
            </a:r>
            <a:endParaRPr lang="el-G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4" grpId="0" animBg="1"/>
      <p:bldP spid="14345" grpId="0" animBg="1"/>
      <p:bldP spid="14347" grpId="0" animBg="1"/>
      <p:bldP spid="14349" grpId="0" animBg="1"/>
      <p:bldP spid="14351" grpId="0" animBg="1"/>
      <p:bldP spid="14352" grpId="0" animBg="1"/>
      <p:bldP spid="14350" grpId="0" animBg="1"/>
      <p:bldP spid="14353" grpId="0" animBg="1"/>
      <p:bldP spid="14374" grpId="0"/>
      <p:bldP spid="14381" grpId="0" animBg="1"/>
      <p:bldP spid="14398" grpId="0"/>
      <p:bldP spid="14427" grpId="0"/>
      <p:bldP spid="11" grpId="0"/>
      <p:bldP spid="77" grpId="0" animBg="1"/>
      <p:bldP spid="78" grpId="0" animBg="1"/>
      <p:bldP spid="79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Ομάδα 71"/>
          <p:cNvGrpSpPr/>
          <p:nvPr/>
        </p:nvGrpSpPr>
        <p:grpSpPr>
          <a:xfrm>
            <a:off x="6300788" y="1485900"/>
            <a:ext cx="647700" cy="1366838"/>
            <a:chOff x="6300788" y="1485900"/>
            <a:chExt cx="647700" cy="1366838"/>
          </a:xfrm>
        </p:grpSpPr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6445250" y="1485900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 flipV="1">
              <a:off x="6588125" y="1485900"/>
              <a:ext cx="0" cy="430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Text Box 74"/>
            <p:cNvSpPr txBox="1">
              <a:spLocks noChangeArrowheads="1"/>
            </p:cNvSpPr>
            <p:nvPr/>
          </p:nvSpPr>
          <p:spPr bwMode="auto">
            <a:xfrm>
              <a:off x="6300788" y="1916113"/>
              <a:ext cx="647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1">
                  <a:latin typeface="Comic Sans MS" pitchFamily="66" charset="0"/>
                </a:rPr>
                <a:t>y</a:t>
              </a:r>
              <a:r>
                <a:rPr lang="en-US" sz="1800" b="1" i="1" baseline="-25000">
                  <a:latin typeface="Comic Sans MS" pitchFamily="66" charset="0"/>
                </a:rPr>
                <a:t>2</a:t>
              </a:r>
              <a:endParaRPr lang="el-GR" sz="1800" b="1" i="1">
                <a:latin typeface="Comic Sans MS" pitchFamily="66" charset="0"/>
              </a:endParaRPr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6588125" y="2349500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6443663" y="2852738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D06CFB-8D2F-47A5-9A1F-7E63BC40A757}" type="slidenum">
              <a:rPr lang="el-GR" sz="1200">
                <a:latin typeface="+mn-lt"/>
              </a:rPr>
              <a:pPr eaLnBrk="1" hangingPunct="1"/>
              <a:t>29</a:t>
            </a:fld>
            <a:endParaRPr lang="el-GR" sz="1200" dirty="0">
              <a:latin typeface="+mn-lt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42988" y="1557338"/>
            <a:ext cx="15843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Arc 8"/>
          <p:cNvSpPr>
            <a:spLocks/>
          </p:cNvSpPr>
          <p:nvPr/>
        </p:nvSpPr>
        <p:spPr bwMode="auto">
          <a:xfrm>
            <a:off x="2051720" y="1557338"/>
            <a:ext cx="1944018" cy="503510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364163" y="227647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6156325" y="278130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6948488" y="350043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6227763" y="15573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435600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51275" y="170021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3918063" y="14493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2555875" y="1412875"/>
            <a:ext cx="647700" cy="142875"/>
            <a:chOff x="2555875" y="1412875"/>
            <a:chExt cx="647700" cy="14287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555875" y="1412875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2700338" y="1484313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364163" y="1052513"/>
            <a:ext cx="865187" cy="503237"/>
            <a:chOff x="5364163" y="1052513"/>
            <a:chExt cx="865187" cy="503237"/>
          </a:xfrm>
        </p:grpSpPr>
        <p:grpSp>
          <p:nvGrpSpPr>
            <p:cNvPr id="4" name="Ομάδα 3"/>
            <p:cNvGrpSpPr/>
            <p:nvPr/>
          </p:nvGrpSpPr>
          <p:grpSpPr>
            <a:xfrm>
              <a:off x="5364163" y="1412875"/>
              <a:ext cx="647700" cy="142875"/>
              <a:chOff x="5364163" y="1412875"/>
              <a:chExt cx="647700" cy="142875"/>
            </a:xfrm>
          </p:grpSpPr>
          <p:sp>
            <p:nvSpPr>
              <p:cNvPr id="14343" name="Oval 7"/>
              <p:cNvSpPr>
                <a:spLocks noChangeArrowheads="1"/>
              </p:cNvSpPr>
              <p:nvPr/>
            </p:nvSpPr>
            <p:spPr bwMode="auto">
              <a:xfrm>
                <a:off x="5364163" y="1412875"/>
                <a:ext cx="144462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5508625" y="1484313"/>
                <a:ext cx="5032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5724525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6948488" y="1125538"/>
            <a:ext cx="1008062" cy="430212"/>
            <a:chOff x="6948488" y="1125538"/>
            <a:chExt cx="1008062" cy="430212"/>
          </a:xfrm>
        </p:grpSpPr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6948488" y="1412875"/>
              <a:ext cx="144462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7092950" y="1484313"/>
              <a:ext cx="5032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7451725" y="11255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7019925" y="148431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2627313" y="765175"/>
            <a:ext cx="4392612" cy="396875"/>
            <a:chOff x="2627313" y="765175"/>
            <a:chExt cx="4392612" cy="396875"/>
          </a:xfrm>
        </p:grpSpPr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2627313" y="981075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5148263" y="981075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7019925" y="83661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2627313" y="83661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6" name="Text Box 60"/>
            <p:cNvSpPr txBox="1">
              <a:spLocks noChangeArrowheads="1"/>
            </p:cNvSpPr>
            <p:nvPr/>
          </p:nvSpPr>
          <p:spPr bwMode="auto">
            <a:xfrm>
              <a:off x="4716463" y="765175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x</a:t>
              </a:r>
              <a:endParaRPr lang="el-GR" sz="2000" b="1" i="1">
                <a:latin typeface="Comic Sans MS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2627313" y="3706937"/>
            <a:ext cx="4392612" cy="658256"/>
            <a:chOff x="2627313" y="3706937"/>
            <a:chExt cx="4392612" cy="658256"/>
          </a:xfrm>
        </p:grpSpPr>
        <p:sp>
          <p:nvSpPr>
            <p:cNvPr id="14386" name="Text Box 50"/>
            <p:cNvSpPr txBox="1">
              <a:spLocks noChangeArrowheads="1"/>
            </p:cNvSpPr>
            <p:nvPr/>
          </p:nvSpPr>
          <p:spPr bwMode="auto">
            <a:xfrm>
              <a:off x="4716463" y="3706937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x</a:t>
              </a:r>
              <a:endParaRPr lang="el-GR" sz="2000" b="1" i="1">
                <a:latin typeface="Comic Sans MS" pitchFamily="66" charset="0"/>
              </a:endParaRPr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2627313" y="3922837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5219700" y="3922837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7019925" y="377996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2627313" y="3779962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422" name="Text Box 86"/>
            <p:cNvSpPr txBox="1">
              <a:spLocks noChangeArrowheads="1"/>
            </p:cNvSpPr>
            <p:nvPr/>
          </p:nvSpPr>
          <p:spPr bwMode="auto">
            <a:xfrm>
              <a:off x="3960019" y="3995861"/>
              <a:ext cx="19446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latin typeface="Comic Sans MS" pitchFamily="66" charset="0"/>
                </a:rPr>
                <a:t>(</a:t>
              </a:r>
              <a:r>
                <a:rPr lang="el-GR" sz="1800" b="1" dirty="0">
                  <a:latin typeface="Comic Sans MS" pitchFamily="66" charset="0"/>
                </a:rPr>
                <a:t>βεληνεκές)</a:t>
              </a: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3851275" y="1052513"/>
            <a:ext cx="865188" cy="503237"/>
            <a:chOff x="3851275" y="1052513"/>
            <a:chExt cx="865188" cy="50323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3851275" y="1412875"/>
              <a:ext cx="647700" cy="142875"/>
              <a:chOff x="3851275" y="1412875"/>
              <a:chExt cx="647700" cy="142875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auto">
              <a:xfrm>
                <a:off x="3851275" y="1412875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423" name="Line 87"/>
              <p:cNvSpPr>
                <a:spLocks noChangeShapeType="1"/>
              </p:cNvSpPr>
              <p:nvPr/>
            </p:nvSpPr>
            <p:spPr bwMode="auto">
              <a:xfrm>
                <a:off x="3995738" y="1484313"/>
                <a:ext cx="5032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424" name="Text Box 88"/>
            <p:cNvSpPr txBox="1">
              <a:spLocks noChangeArrowheads="1"/>
            </p:cNvSpPr>
            <p:nvPr/>
          </p:nvSpPr>
          <p:spPr bwMode="auto">
            <a:xfrm>
              <a:off x="4211638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139314" y="1052513"/>
            <a:ext cx="865188" cy="503237"/>
            <a:chOff x="6156325" y="1052513"/>
            <a:chExt cx="865188" cy="50323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156325" y="1412875"/>
              <a:ext cx="647700" cy="142875"/>
              <a:chOff x="6156325" y="1412875"/>
              <a:chExt cx="647700" cy="142875"/>
            </a:xfrm>
          </p:grpSpPr>
          <p:sp>
            <p:nvSpPr>
              <p:cNvPr id="14346" name="Oval 10"/>
              <p:cNvSpPr>
                <a:spLocks noChangeArrowheads="1"/>
              </p:cNvSpPr>
              <p:nvPr/>
            </p:nvSpPr>
            <p:spPr bwMode="auto">
              <a:xfrm>
                <a:off x="6156325" y="1412875"/>
                <a:ext cx="144463" cy="1428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425" name="Line 89"/>
              <p:cNvSpPr>
                <a:spLocks noChangeShapeType="1"/>
              </p:cNvSpPr>
              <p:nvPr/>
            </p:nvSpPr>
            <p:spPr bwMode="auto">
              <a:xfrm>
                <a:off x="6300788" y="1484313"/>
                <a:ext cx="5032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426" name="Text Box 90"/>
            <p:cNvSpPr txBox="1">
              <a:spLocks noChangeArrowheads="1"/>
            </p:cNvSpPr>
            <p:nvPr/>
          </p:nvSpPr>
          <p:spPr bwMode="auto">
            <a:xfrm>
              <a:off x="6516688" y="10525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961" y="4254500"/>
                <a:ext cx="734505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Comic Sans MS" pitchFamily="66" charset="0"/>
                  </a:rPr>
                  <a:t>Κατά μήκος του άξονα </a:t>
                </a:r>
                <a:r>
                  <a:rPr lang="en-US" sz="2000" dirty="0" err="1">
                    <a:latin typeface="Comic Sans MS" pitchFamily="66" charset="0"/>
                  </a:rPr>
                  <a:t>y’y</a:t>
                </a:r>
                <a:r>
                  <a:rPr lang="el-GR" sz="2000" dirty="0">
                    <a:latin typeface="Comic Sans MS" pitchFamily="66" charset="0"/>
                  </a:rPr>
                  <a:t> η κίνηση είναι ελεύθερη πτώση (ευθύγραμμη ομαλά επιταχυνόμενη με σταθερή επιτάχυνση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000" dirty="0">
                    <a:latin typeface="Comic Sans MS" pitchFamily="66" charset="0"/>
                  </a:rPr>
                  <a:t>).</a:t>
                </a:r>
                <a:endParaRPr lang="el-GR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1" y="4254500"/>
                <a:ext cx="7345052" cy="1015663"/>
              </a:xfrm>
              <a:prstGeom prst="rect">
                <a:avLst/>
              </a:prstGeom>
              <a:blipFill>
                <a:blip r:embed="rId3"/>
                <a:stretch>
                  <a:fillRect l="-830" r="-913" b="-41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8"/>
          <p:cNvSpPr>
            <a:spLocks/>
          </p:cNvSpPr>
          <p:nvPr/>
        </p:nvSpPr>
        <p:spPr bwMode="auto">
          <a:xfrm>
            <a:off x="1835150" y="1557337"/>
            <a:ext cx="5184774" cy="4141787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" name="Arc 8"/>
          <p:cNvSpPr>
            <a:spLocks/>
          </p:cNvSpPr>
          <p:nvPr/>
        </p:nvSpPr>
        <p:spPr bwMode="auto">
          <a:xfrm>
            <a:off x="1835150" y="1522413"/>
            <a:ext cx="3612822" cy="1738199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9" name="Arc 8"/>
          <p:cNvSpPr>
            <a:spLocks/>
          </p:cNvSpPr>
          <p:nvPr/>
        </p:nvSpPr>
        <p:spPr bwMode="auto">
          <a:xfrm>
            <a:off x="1691679" y="1522413"/>
            <a:ext cx="4592097" cy="277068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1" name="Ομάδα 60"/>
          <p:cNvGrpSpPr/>
          <p:nvPr/>
        </p:nvGrpSpPr>
        <p:grpSpPr>
          <a:xfrm>
            <a:off x="611188" y="1557338"/>
            <a:ext cx="360362" cy="2087562"/>
            <a:chOff x="611188" y="1557338"/>
            <a:chExt cx="360362" cy="2087562"/>
          </a:xfrm>
        </p:grpSpPr>
        <p:sp>
          <p:nvSpPr>
            <p:cNvPr id="62" name="Line 63"/>
            <p:cNvSpPr>
              <a:spLocks noChangeShapeType="1"/>
            </p:cNvSpPr>
            <p:nvPr/>
          </p:nvSpPr>
          <p:spPr bwMode="auto">
            <a:xfrm>
              <a:off x="684213" y="1557338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V="1">
              <a:off x="827088" y="1557338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Text Box 65"/>
            <p:cNvSpPr txBox="1">
              <a:spLocks noChangeArrowheads="1"/>
            </p:cNvSpPr>
            <p:nvPr/>
          </p:nvSpPr>
          <p:spPr bwMode="auto">
            <a:xfrm>
              <a:off x="611188" y="2276475"/>
              <a:ext cx="3603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y</a:t>
              </a:r>
              <a:endParaRPr lang="el-GR" sz="2000" b="1" i="1">
                <a:latin typeface="Comic Sans MS" pitchFamily="66" charset="0"/>
              </a:endParaRPr>
            </a:p>
          </p:txBody>
        </p:sp>
        <p:sp>
          <p:nvSpPr>
            <p:cNvPr id="65" name="Line 66"/>
            <p:cNvSpPr>
              <a:spLocks noChangeShapeType="1"/>
            </p:cNvSpPr>
            <p:nvPr/>
          </p:nvSpPr>
          <p:spPr bwMode="auto">
            <a:xfrm>
              <a:off x="827088" y="2708275"/>
              <a:ext cx="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6" name="Ομάδα 65"/>
          <p:cNvGrpSpPr/>
          <p:nvPr/>
        </p:nvGrpSpPr>
        <p:grpSpPr>
          <a:xfrm>
            <a:off x="4932363" y="1485900"/>
            <a:ext cx="504825" cy="863600"/>
            <a:chOff x="4932363" y="1485900"/>
            <a:chExt cx="504825" cy="863600"/>
          </a:xfrm>
        </p:grpSpPr>
        <p:sp>
          <p:nvSpPr>
            <p:cNvPr id="67" name="Line 77"/>
            <p:cNvSpPr>
              <a:spLocks noChangeShapeType="1"/>
            </p:cNvSpPr>
            <p:nvPr/>
          </p:nvSpPr>
          <p:spPr bwMode="auto">
            <a:xfrm>
              <a:off x="5003800" y="1485900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Line 78"/>
            <p:cNvSpPr>
              <a:spLocks noChangeShapeType="1"/>
            </p:cNvSpPr>
            <p:nvPr/>
          </p:nvSpPr>
          <p:spPr bwMode="auto">
            <a:xfrm flipH="1" flipV="1">
              <a:off x="5146675" y="1485900"/>
              <a:ext cx="1588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Text Box 79"/>
            <p:cNvSpPr txBox="1">
              <a:spLocks noChangeArrowheads="1"/>
            </p:cNvSpPr>
            <p:nvPr/>
          </p:nvSpPr>
          <p:spPr bwMode="auto">
            <a:xfrm>
              <a:off x="4932363" y="1700213"/>
              <a:ext cx="5048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i="1">
                  <a:latin typeface="Comic Sans MS" pitchFamily="66" charset="0"/>
                </a:rPr>
                <a:t>y</a:t>
              </a:r>
              <a:r>
                <a:rPr lang="en-US" sz="1800" b="1" i="1" baseline="-25000">
                  <a:latin typeface="Comic Sans MS" pitchFamily="66" charset="0"/>
                </a:rPr>
                <a:t>1</a:t>
              </a:r>
              <a:endParaRPr lang="el-GR" sz="1800" b="1" i="1">
                <a:latin typeface="Comic Sans MS" pitchFamily="66" charset="0"/>
              </a:endParaRPr>
            </a:p>
          </p:txBody>
        </p:sp>
        <p:sp>
          <p:nvSpPr>
            <p:cNvPr id="70" name="Line 80"/>
            <p:cNvSpPr>
              <a:spLocks noChangeShapeType="1"/>
            </p:cNvSpPr>
            <p:nvPr/>
          </p:nvSpPr>
          <p:spPr bwMode="auto">
            <a:xfrm>
              <a:off x="5148263" y="206057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Line 81"/>
            <p:cNvSpPr>
              <a:spLocks noChangeShapeType="1"/>
            </p:cNvSpPr>
            <p:nvPr/>
          </p:nvSpPr>
          <p:spPr bwMode="auto">
            <a:xfrm>
              <a:off x="5003800" y="2349500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" name="Ομάδα 80"/>
          <p:cNvGrpSpPr/>
          <p:nvPr/>
        </p:nvGrpSpPr>
        <p:grpSpPr>
          <a:xfrm>
            <a:off x="7740650" y="1485900"/>
            <a:ext cx="360363" cy="2159000"/>
            <a:chOff x="7740650" y="1485900"/>
            <a:chExt cx="360363" cy="2159000"/>
          </a:xfrm>
        </p:grpSpPr>
        <p:sp>
          <p:nvSpPr>
            <p:cNvPr id="82" name="Line 67"/>
            <p:cNvSpPr>
              <a:spLocks noChangeShapeType="1"/>
            </p:cNvSpPr>
            <p:nvPr/>
          </p:nvSpPr>
          <p:spPr bwMode="auto">
            <a:xfrm>
              <a:off x="7813675" y="1485900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Line 68"/>
            <p:cNvSpPr>
              <a:spLocks noChangeShapeType="1"/>
            </p:cNvSpPr>
            <p:nvPr/>
          </p:nvSpPr>
          <p:spPr bwMode="auto">
            <a:xfrm flipV="1">
              <a:off x="7956550" y="1485900"/>
              <a:ext cx="0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Text Box 69"/>
            <p:cNvSpPr txBox="1">
              <a:spLocks noChangeArrowheads="1"/>
            </p:cNvSpPr>
            <p:nvPr/>
          </p:nvSpPr>
          <p:spPr bwMode="auto">
            <a:xfrm>
              <a:off x="7740650" y="2276475"/>
              <a:ext cx="360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Comic Sans MS" pitchFamily="66" charset="0"/>
                </a:rPr>
                <a:t>y</a:t>
              </a:r>
              <a:endParaRPr lang="el-GR" sz="2000" b="1" i="1">
                <a:latin typeface="Comic Sans MS" pitchFamily="66" charset="0"/>
              </a:endParaRPr>
            </a:p>
          </p:txBody>
        </p:sp>
        <p:sp>
          <p:nvSpPr>
            <p:cNvPr id="85" name="Line 70"/>
            <p:cNvSpPr>
              <a:spLocks noChangeShapeType="1"/>
            </p:cNvSpPr>
            <p:nvPr/>
          </p:nvSpPr>
          <p:spPr bwMode="auto">
            <a:xfrm>
              <a:off x="7956550" y="2708275"/>
              <a:ext cx="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2601" y="5234133"/>
                <a:ext cx="187243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01" y="5234133"/>
                <a:ext cx="1872431" cy="898964"/>
              </a:xfrm>
              <a:prstGeom prst="rect">
                <a:avLst/>
              </a:prstGeom>
              <a:blipFill>
                <a:blip r:embed="rId4"/>
                <a:stretch>
                  <a:fillRect b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Ομάδα 19"/>
          <p:cNvGrpSpPr/>
          <p:nvPr/>
        </p:nvGrpSpPr>
        <p:grpSpPr>
          <a:xfrm>
            <a:off x="2651438" y="5293360"/>
            <a:ext cx="503238" cy="519183"/>
            <a:chOff x="2969754" y="5192175"/>
            <a:chExt cx="503238" cy="519183"/>
          </a:xfrm>
        </p:grpSpPr>
        <p:sp>
          <p:nvSpPr>
            <p:cNvPr id="86" name="AutoShape 92"/>
            <p:cNvSpPr>
              <a:spLocks noChangeArrowheads="1"/>
            </p:cNvSpPr>
            <p:nvPr/>
          </p:nvSpPr>
          <p:spPr bwMode="auto">
            <a:xfrm>
              <a:off x="2969754" y="5566895"/>
              <a:ext cx="503238" cy="144463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04729" y="5192175"/>
              <a:ext cx="4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(1)</a:t>
              </a:r>
              <a:endParaRPr lang="el-GR" sz="16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284989" y="5287554"/>
                <a:ext cx="2448693" cy="809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𝒈</m:t>
                    </m:r>
                  </m:oMath>
                </a14:m>
                <a:r>
                  <a:rPr lang="el-GR" sz="32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el-GR" sz="3200" b="1" i="1" dirty="0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200" b="1" i="1" dirty="0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3200" b="1" i="1" dirty="0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l-GR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sz="3200" b="1" i="1" dirty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l-GR" sz="32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989" y="5287554"/>
                <a:ext cx="2448693" cy="809837"/>
              </a:xfrm>
              <a:prstGeom prst="rect">
                <a:avLst/>
              </a:prstGeom>
              <a:blipFill>
                <a:blip r:embed="rId5"/>
                <a:stretch>
                  <a:fillRect t="-4511" b="-7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14"/>
          <p:cNvSpPr>
            <a:spLocks noChangeArrowheads="1"/>
          </p:cNvSpPr>
          <p:nvPr/>
        </p:nvSpPr>
        <p:spPr bwMode="auto">
          <a:xfrm>
            <a:off x="2571410" y="17391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6" name="Oval 14"/>
          <p:cNvSpPr>
            <a:spLocks noChangeArrowheads="1"/>
          </p:cNvSpPr>
          <p:nvPr/>
        </p:nvSpPr>
        <p:spPr bwMode="auto">
          <a:xfrm>
            <a:off x="2559895" y="221138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7" name="Oval 14"/>
          <p:cNvSpPr>
            <a:spLocks noChangeArrowheads="1"/>
          </p:cNvSpPr>
          <p:nvPr/>
        </p:nvSpPr>
        <p:spPr bwMode="auto">
          <a:xfrm>
            <a:off x="2570049" y="276487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8" name="Oval 14"/>
          <p:cNvSpPr>
            <a:spLocks noChangeArrowheads="1"/>
          </p:cNvSpPr>
          <p:nvPr/>
        </p:nvSpPr>
        <p:spPr bwMode="auto">
          <a:xfrm>
            <a:off x="2580707" y="348535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5" name="Ομάδα 14"/>
          <p:cNvGrpSpPr/>
          <p:nvPr/>
        </p:nvGrpSpPr>
        <p:grpSpPr>
          <a:xfrm>
            <a:off x="5618927" y="5221517"/>
            <a:ext cx="2801993" cy="836383"/>
            <a:chOff x="5609770" y="5051376"/>
            <a:chExt cx="2801993" cy="836383"/>
          </a:xfrm>
        </p:grpSpPr>
        <p:sp>
          <p:nvSpPr>
            <p:cNvPr id="93" name="AutoShape 92"/>
            <p:cNvSpPr>
              <a:spLocks noChangeArrowheads="1"/>
            </p:cNvSpPr>
            <p:nvPr/>
          </p:nvSpPr>
          <p:spPr bwMode="auto">
            <a:xfrm>
              <a:off x="5609770" y="5425707"/>
              <a:ext cx="503238" cy="144463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211545" y="5051376"/>
                  <a:ext cx="2200218" cy="836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𝝊</m:t>
                                </m:r>
                                <m:r>
                                  <a:rPr lang="el-GR" sz="2800" b="1" i="1" baseline="-25000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545" y="5051376"/>
                  <a:ext cx="2200218" cy="83638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21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77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4" grpId="0" animBg="1"/>
      <p:bldP spid="14345" grpId="0" animBg="1"/>
      <p:bldP spid="14347" grpId="0" animBg="1"/>
      <p:bldP spid="14349" grpId="0" animBg="1"/>
      <p:bldP spid="14351" grpId="0" animBg="1"/>
      <p:bldP spid="14352" grpId="0" animBg="1"/>
      <p:bldP spid="14350" grpId="0" animBg="1"/>
      <p:bldP spid="14353" grpId="0" animBg="1"/>
      <p:bldP spid="14374" grpId="0"/>
      <p:bldP spid="14381" grpId="0" animBg="1"/>
      <p:bldP spid="11" grpId="0"/>
      <p:bldP spid="77" grpId="0" animBg="1"/>
      <p:bldP spid="78" grpId="0" animBg="1"/>
      <p:bldP spid="79" grpId="0" animBg="1"/>
      <p:bldP spid="16" grpId="0"/>
      <p:bldP spid="92" grpId="0"/>
      <p:bldP spid="95" grpId="0" animBg="1"/>
      <p:bldP spid="96" grpId="0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75533" y="980728"/>
            <a:ext cx="6624638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Προαπαιτούμενες γνώσεις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0413" y="256429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Σύνθετες κινήσεις</a:t>
            </a:r>
          </a:p>
        </p:txBody>
      </p:sp>
    </p:spTree>
    <p:extLst>
      <p:ext uri="{BB962C8B-B14F-4D97-AF65-F5344CB8AC3E}">
        <p14:creationId xmlns:p14="http://schemas.microsoft.com/office/powerpoint/2010/main" val="42223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31A9B2-0AA2-42A1-BA2F-517DB7BC4B82}" type="slidenum">
              <a:rPr lang="el-GR" sz="1200">
                <a:latin typeface="+mn-lt"/>
              </a:rPr>
              <a:pPr eaLnBrk="1" hangingPunct="1"/>
              <a:t>30</a:t>
            </a:fld>
            <a:endParaRPr lang="el-GR" sz="1200" dirty="0">
              <a:latin typeface="+mn-lt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331640" y="1700808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>
                <a:latin typeface="Comic Sans MS" pitchFamily="66" charset="0"/>
              </a:rPr>
              <a:t>παριστάνει καμπυλόγραμμη τροχιά που είναι </a:t>
            </a:r>
            <a:endParaRPr lang="el-GR" sz="16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παραβολή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188136" y="575583"/>
            <a:ext cx="7128270" cy="836383"/>
            <a:chOff x="900114" y="575583"/>
            <a:chExt cx="5432822" cy="836383"/>
          </a:xfrm>
        </p:grpSpPr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900114" y="765175"/>
              <a:ext cx="3676631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400" b="1" dirty="0">
                  <a:latin typeface="Comic Sans MS" pitchFamily="66" charset="0"/>
                </a:rPr>
                <a:t>Η εξίσωση (κίνησης) της μορφής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433962" y="575583"/>
                  <a:ext cx="1898974" cy="836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𝝊</m:t>
                                </m:r>
                                <m:r>
                                  <a:rPr lang="el-GR" sz="2800" b="1" i="1" baseline="-25000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962" y="575583"/>
                  <a:ext cx="1898974" cy="8363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1799692" y="3189979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Συνεπώς, 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κίνηση</a:t>
            </a:r>
            <a:r>
              <a:rPr lang="el-GR" sz="2400" b="1" dirty="0">
                <a:latin typeface="Comic Sans MS" panose="030F0702030302020204" pitchFamily="66" charset="0"/>
              </a:rPr>
              <a:t> του σώματος που εκτελεί οριζόντια βολή αντιστοιχεί σε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καμπυλόγραμμη (παραβολική) τροχιά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 dirty="0" err="1">
                <a:latin typeface="+mn-lt"/>
              </a:rPr>
              <a:t>Μερκ</a:t>
            </a:r>
            <a:r>
              <a:rPr lang="el-GR" sz="1200" dirty="0">
                <a:latin typeface="+mn-lt"/>
              </a:rPr>
              <a:t>. Παναγιωτόπουλος - Φυσικός        </a:t>
            </a:r>
            <a:r>
              <a:rPr lang="en-US" sz="1200" dirty="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499B14-1457-445D-BC97-9E51BD60B6C1}" type="slidenum">
              <a:rPr lang="el-GR" sz="1200">
                <a:latin typeface="+mn-lt"/>
              </a:rPr>
              <a:pPr eaLnBrk="1" hangingPunct="1"/>
              <a:t>31</a:t>
            </a:fld>
            <a:endParaRPr lang="el-GR" sz="1200" dirty="0"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1557338"/>
            <a:ext cx="20161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>
            <a:off x="1727200" y="1557338"/>
            <a:ext cx="5354638" cy="4176712"/>
          </a:xfrm>
          <a:custGeom>
            <a:avLst/>
            <a:gdLst>
              <a:gd name="T0" fmla="*/ 925398 w 18765"/>
              <a:gd name="T1" fmla="*/ 0 h 21355"/>
              <a:gd name="T2" fmla="*/ 5354638 w 18765"/>
              <a:gd name="T3" fmla="*/ 2084542 h 21355"/>
              <a:gd name="T4" fmla="*/ 0 w 18765"/>
              <a:gd name="T5" fmla="*/ 4176712 h 213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65" h="21355" fill="none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</a:path>
              <a:path w="18765" h="21355" stroke="0" extrusionOk="0">
                <a:moveTo>
                  <a:pt x="3243" y="-1"/>
                </a:moveTo>
                <a:cubicBezTo>
                  <a:pt x="9774" y="991"/>
                  <a:pt x="15493" y="4918"/>
                  <a:pt x="18765" y="10657"/>
                </a:cubicBezTo>
                <a:lnTo>
                  <a:pt x="0" y="21355"/>
                </a:lnTo>
                <a:lnTo>
                  <a:pt x="3243" y="-1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2555875" y="1412875"/>
            <a:ext cx="647700" cy="142875"/>
            <a:chOff x="2555875" y="1412875"/>
            <a:chExt cx="647700" cy="142875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2555875" y="1412875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2700338" y="1484313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6516688" y="3068638"/>
            <a:ext cx="1296987" cy="1549400"/>
            <a:chOff x="6516688" y="3068638"/>
            <a:chExt cx="1296987" cy="1549400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6948488" y="3500438"/>
              <a:ext cx="144462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7092950" y="3573463"/>
              <a:ext cx="5032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7019925" y="3644900"/>
              <a:ext cx="0" cy="8636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2" name="Text Box 42"/>
            <p:cNvSpPr txBox="1">
              <a:spLocks noChangeArrowheads="1"/>
            </p:cNvSpPr>
            <p:nvPr/>
          </p:nvSpPr>
          <p:spPr bwMode="auto">
            <a:xfrm>
              <a:off x="6516688" y="4221163"/>
              <a:ext cx="5762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n-US" sz="2000" b="1" baseline="-25000" dirty="0">
                  <a:solidFill>
                    <a:srgbClr val="006600"/>
                  </a:solidFill>
                  <a:latin typeface="Comic Sans MS" pitchFamily="66" charset="0"/>
                </a:rPr>
                <a:t>y</a:t>
              </a:r>
              <a:endParaRPr lang="el-GR" sz="20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7308850" y="30686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7019925" y="45085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7596188" y="35734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7019925" y="3573463"/>
            <a:ext cx="574675" cy="933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596188" y="422116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b="1" i="1" dirty="0">
                <a:latin typeface="Comic Sans MS" pitchFamily="66" charset="0"/>
              </a:rPr>
              <a:t>υ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3635375" y="1341438"/>
            <a:ext cx="1154113" cy="1014412"/>
            <a:chOff x="3635375" y="1341438"/>
            <a:chExt cx="1154113" cy="1014412"/>
          </a:xfrm>
        </p:grpSpPr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851275" y="1700213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3995738" y="1773238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3924300" y="1844675"/>
              <a:ext cx="0" cy="28892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1" name="Text Box 51"/>
            <p:cNvSpPr txBox="1">
              <a:spLocks noChangeArrowheads="1"/>
            </p:cNvSpPr>
            <p:nvPr/>
          </p:nvSpPr>
          <p:spPr bwMode="auto">
            <a:xfrm>
              <a:off x="4284663" y="13414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414" name="Text Box 54"/>
            <p:cNvSpPr txBox="1">
              <a:spLocks noChangeArrowheads="1"/>
            </p:cNvSpPr>
            <p:nvPr/>
          </p:nvSpPr>
          <p:spPr bwMode="auto">
            <a:xfrm>
              <a:off x="3635375" y="1989138"/>
              <a:ext cx="5762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8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n-US" sz="1800" b="1" baseline="-25000" dirty="0">
                  <a:solidFill>
                    <a:srgbClr val="006600"/>
                  </a:solidFill>
                  <a:latin typeface="Comic Sans MS" pitchFamily="66" charset="0"/>
                </a:rPr>
                <a:t>y1</a:t>
              </a:r>
              <a:endParaRPr lang="el-GR" sz="18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5003800" y="1916113"/>
            <a:ext cx="1296988" cy="1231900"/>
            <a:chOff x="5003800" y="1916113"/>
            <a:chExt cx="1296988" cy="1231900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364163" y="2276475"/>
              <a:ext cx="144462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5508625" y="2349500"/>
              <a:ext cx="5032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5435600" y="2420938"/>
              <a:ext cx="0" cy="57626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2" name="Text Box 52"/>
            <p:cNvSpPr txBox="1">
              <a:spLocks noChangeArrowheads="1"/>
            </p:cNvSpPr>
            <p:nvPr/>
          </p:nvSpPr>
          <p:spPr bwMode="auto">
            <a:xfrm>
              <a:off x="5795963" y="1916113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415" name="Text Box 55"/>
            <p:cNvSpPr txBox="1">
              <a:spLocks noChangeArrowheads="1"/>
            </p:cNvSpPr>
            <p:nvPr/>
          </p:nvSpPr>
          <p:spPr bwMode="auto">
            <a:xfrm>
              <a:off x="5003800" y="2781300"/>
              <a:ext cx="5762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8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n-US" sz="1800" b="1" baseline="-25000" dirty="0">
                  <a:solidFill>
                    <a:srgbClr val="006600"/>
                  </a:solidFill>
                  <a:latin typeface="Comic Sans MS" pitchFamily="66" charset="0"/>
                </a:rPr>
                <a:t>y2</a:t>
              </a:r>
              <a:endParaRPr lang="el-GR" sz="18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5724525" y="2420938"/>
            <a:ext cx="1368425" cy="1303337"/>
            <a:chOff x="5724525" y="2420938"/>
            <a:chExt cx="1368425" cy="1303337"/>
          </a:xfrm>
        </p:grpSpPr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6156325" y="2781300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6300788" y="2852738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6227763" y="2924175"/>
              <a:ext cx="0" cy="649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13" name="Text Box 53"/>
            <p:cNvSpPr txBox="1">
              <a:spLocks noChangeArrowheads="1"/>
            </p:cNvSpPr>
            <p:nvPr/>
          </p:nvSpPr>
          <p:spPr bwMode="auto">
            <a:xfrm>
              <a:off x="6588125" y="2420938"/>
              <a:ext cx="5048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0</a:t>
              </a:r>
              <a:endParaRPr 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416" name="Text Box 56"/>
            <p:cNvSpPr txBox="1">
              <a:spLocks noChangeArrowheads="1"/>
            </p:cNvSpPr>
            <p:nvPr/>
          </p:nvSpPr>
          <p:spPr bwMode="auto">
            <a:xfrm>
              <a:off x="5724525" y="3357563"/>
              <a:ext cx="5762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1800" b="1" i="1" dirty="0">
                  <a:solidFill>
                    <a:srgbClr val="006600"/>
                  </a:solidFill>
                  <a:latin typeface="Comic Sans MS" pitchFamily="66" charset="0"/>
                </a:rPr>
                <a:t>υ</a:t>
              </a:r>
              <a:r>
                <a:rPr lang="en-US" sz="1800" b="1" baseline="-25000" dirty="0">
                  <a:solidFill>
                    <a:srgbClr val="006600"/>
                  </a:solidFill>
                  <a:latin typeface="Comic Sans MS" pitchFamily="66" charset="0"/>
                </a:rPr>
                <a:t>y3</a:t>
              </a:r>
              <a:endParaRPr lang="el-GR" sz="1800" b="1" i="1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1602740" y="260350"/>
            <a:ext cx="5834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ταχύτητας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850" y="3933056"/>
                <a:ext cx="5905252" cy="56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2000" b="1" dirty="0">
                    <a:latin typeface="Comic Sans MS" pitchFamily="66" charset="0"/>
                  </a:rPr>
                  <a:t>Κάθε στιγμή η ταχύτητα είναι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l-GR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3933056"/>
                <a:ext cx="5905252" cy="562718"/>
              </a:xfrm>
              <a:prstGeom prst="rect">
                <a:avLst/>
              </a:prstGeom>
              <a:blipFill rotWithShape="1">
                <a:blip r:embed="rId3"/>
                <a:stretch>
                  <a:fillRect l="-1032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2715" y="4544318"/>
            <a:ext cx="200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1838" y="4541344"/>
            <a:ext cx="176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</a:t>
            </a: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90254" y="4666398"/>
            <a:ext cx="52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(2)</a:t>
            </a:r>
            <a:endParaRPr lang="el-GR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1059" y="5253257"/>
                <a:ext cx="282949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𝝊</m:t>
                      </m:r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  <m:r>
                                <a:rPr lang="el-GR" sz="2800" b="1" i="1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𝝊</m:t>
                              </m:r>
                              <m:r>
                                <a:rPr lang="en-US" sz="2800" b="1" i="1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59" y="5253257"/>
                <a:ext cx="2829493" cy="6164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Ομάδα 48"/>
          <p:cNvGrpSpPr/>
          <p:nvPr/>
        </p:nvGrpSpPr>
        <p:grpSpPr>
          <a:xfrm>
            <a:off x="4092397" y="5296925"/>
            <a:ext cx="563060" cy="475515"/>
            <a:chOff x="2956650" y="5235843"/>
            <a:chExt cx="563060" cy="475515"/>
          </a:xfrm>
        </p:grpSpPr>
        <p:sp>
          <p:nvSpPr>
            <p:cNvPr id="50" name="AutoShape 92"/>
            <p:cNvSpPr>
              <a:spLocks noChangeArrowheads="1"/>
            </p:cNvSpPr>
            <p:nvPr/>
          </p:nvSpPr>
          <p:spPr bwMode="auto">
            <a:xfrm>
              <a:off x="2969754" y="5566895"/>
              <a:ext cx="503238" cy="144463"/>
            </a:xfrm>
            <a:prstGeom prst="rightArrow">
              <a:avLst>
                <a:gd name="adj1" fmla="val 50000"/>
                <a:gd name="adj2" fmla="val 87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56650" y="5235843"/>
              <a:ext cx="563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(2)</a:t>
              </a:r>
              <a:endParaRPr lang="el-GR" sz="16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724362" y="5320906"/>
                <a:ext cx="3208571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i="1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υ</a:t>
                </a:r>
                <a:r>
                  <a:rPr lang="el-GR" sz="2800" b="1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l-GR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  <m:t>𝝊</m:t>
                            </m:r>
                            <m:r>
                              <a:rPr lang="el-GR" sz="2800" b="1" i="1" baseline="-250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𝒈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.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baseline="30000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l-GR" sz="2800" b="1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62" y="5320906"/>
                <a:ext cx="3208571" cy="614142"/>
              </a:xfrm>
              <a:prstGeom prst="rect">
                <a:avLst/>
              </a:prstGeom>
              <a:blipFill rotWithShape="1">
                <a:blip r:embed="rId5"/>
                <a:stretch>
                  <a:fillRect l="-3992" b="-237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03894" y="4651009"/>
            <a:ext cx="53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omic Sans MS" pitchFamily="66" charset="0"/>
              </a:rPr>
              <a:t>και</a:t>
            </a:r>
          </a:p>
        </p:txBody>
      </p:sp>
    </p:spTree>
    <p:extLst>
      <p:ext uri="{BB962C8B-B14F-4D97-AF65-F5344CB8AC3E}">
        <p14:creationId xmlns:p14="http://schemas.microsoft.com/office/powerpoint/2010/main" val="24930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364" grpId="0" animBg="1"/>
      <p:bldP spid="15368" grpId="0" animBg="1"/>
      <p:bldP spid="15398" grpId="0"/>
      <p:bldP spid="15406" grpId="0" animBg="1"/>
      <p:bldP spid="15407" grpId="0" animBg="1"/>
      <p:bldP spid="15408" grpId="0" animBg="1"/>
      <p:bldP spid="15409" grpId="0"/>
      <p:bldP spid="15419" grpId="0"/>
      <p:bldP spid="9" grpId="0"/>
      <p:bldP spid="10" grpId="0"/>
      <p:bldP spid="46" grpId="0"/>
      <p:bldP spid="47" grpId="0"/>
      <p:bldP spid="48" grpId="0"/>
      <p:bldP spid="52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8159" y="33265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Υπολογισμός χρόνου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39605" y="4466839"/>
                <a:ext cx="187243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05" y="4466839"/>
                <a:ext cx="1872431" cy="898964"/>
              </a:xfrm>
              <a:prstGeom prst="rect">
                <a:avLst/>
              </a:prstGeom>
              <a:blipFill rotWithShape="1"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92"/>
          <p:cNvSpPr>
            <a:spLocks noChangeArrowheads="1"/>
          </p:cNvSpPr>
          <p:nvPr/>
        </p:nvSpPr>
        <p:spPr bwMode="auto">
          <a:xfrm>
            <a:off x="3118768" y="4868372"/>
            <a:ext cx="503238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88798" y="4185685"/>
                <a:ext cx="1679883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𝒈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798" y="4185685"/>
                <a:ext cx="1679883" cy="1365374"/>
              </a:xfrm>
              <a:prstGeom prst="rect">
                <a:avLst/>
              </a:prstGeom>
              <a:blipFill rotWithShape="1"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42988" y="1557338"/>
            <a:ext cx="15843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268538" y="1628775"/>
            <a:ext cx="7143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323850" y="37163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5" name="Ομάδα 24"/>
          <p:cNvGrpSpPr/>
          <p:nvPr/>
        </p:nvGrpSpPr>
        <p:grpSpPr>
          <a:xfrm>
            <a:off x="2555875" y="1412875"/>
            <a:ext cx="647700" cy="142875"/>
            <a:chOff x="2555875" y="1412875"/>
            <a:chExt cx="647700" cy="14287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2555875" y="1412875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2700338" y="1484313"/>
              <a:ext cx="5032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2843213" y="10525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endParaRPr 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3203835" y="1525700"/>
            <a:ext cx="864122" cy="2087562"/>
            <a:chOff x="381968" y="1557338"/>
            <a:chExt cx="864122" cy="2087562"/>
          </a:xfrm>
        </p:grpSpPr>
        <p:sp>
          <p:nvSpPr>
            <p:cNvPr id="30" name="Line 63"/>
            <p:cNvSpPr>
              <a:spLocks noChangeShapeType="1"/>
            </p:cNvSpPr>
            <p:nvPr/>
          </p:nvSpPr>
          <p:spPr bwMode="auto">
            <a:xfrm>
              <a:off x="684213" y="1557338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 flipV="1">
              <a:off x="827088" y="1557338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Text Box 65"/>
            <p:cNvSpPr txBox="1">
              <a:spLocks noChangeArrowheads="1"/>
            </p:cNvSpPr>
            <p:nvPr/>
          </p:nvSpPr>
          <p:spPr bwMode="auto">
            <a:xfrm>
              <a:off x="381968" y="2287079"/>
              <a:ext cx="86412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Comic Sans MS" pitchFamily="66" charset="0"/>
                </a:rPr>
                <a:t>y = h</a:t>
              </a:r>
              <a:endParaRPr lang="el-GR" sz="2000" b="1" i="1" dirty="0">
                <a:latin typeface="Comic Sans MS" pitchFamily="66" charset="0"/>
              </a:endParaRPr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>
              <a:off x="827088" y="2708275"/>
              <a:ext cx="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2571410" y="17391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2559895" y="221138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2570049" y="276487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2580707" y="348535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5602461" y="46966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itchFamily="66" charset="0"/>
              </a:rPr>
              <a:t>ή και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94549" y="4450180"/>
                <a:ext cx="1310743" cy="836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2800" b="1" i="1" baseline="-25000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49" y="4450180"/>
                <a:ext cx="1310743" cy="836383"/>
              </a:xfrm>
              <a:prstGeom prst="rect">
                <a:avLst/>
              </a:prstGeom>
              <a:blipFill rotWithShape="1">
                <a:blip r:embed="rId4"/>
                <a:stretch>
                  <a:fillRect b="-109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Ομάδα 20"/>
          <p:cNvGrpSpPr/>
          <p:nvPr/>
        </p:nvGrpSpPr>
        <p:grpSpPr>
          <a:xfrm>
            <a:off x="2614322" y="951819"/>
            <a:ext cx="4435599" cy="640444"/>
            <a:chOff x="2614322" y="951819"/>
            <a:chExt cx="4435599" cy="640444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6905458" y="1449388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4" name="Ομάδα 43"/>
            <p:cNvGrpSpPr/>
            <p:nvPr/>
          </p:nvGrpSpPr>
          <p:grpSpPr>
            <a:xfrm>
              <a:off x="2614322" y="951819"/>
              <a:ext cx="4392612" cy="396875"/>
              <a:chOff x="2627313" y="765175"/>
              <a:chExt cx="4392612" cy="396875"/>
            </a:xfrm>
          </p:grpSpPr>
          <p:sp>
            <p:nvSpPr>
              <p:cNvPr id="45" name="Line 55"/>
              <p:cNvSpPr>
                <a:spLocks noChangeShapeType="1"/>
              </p:cNvSpPr>
              <p:nvPr/>
            </p:nvSpPr>
            <p:spPr bwMode="auto">
              <a:xfrm>
                <a:off x="2627313" y="981075"/>
                <a:ext cx="2016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Line 56"/>
              <p:cNvSpPr>
                <a:spLocks noChangeShapeType="1"/>
              </p:cNvSpPr>
              <p:nvPr/>
            </p:nvSpPr>
            <p:spPr bwMode="auto">
              <a:xfrm>
                <a:off x="5148263" y="981075"/>
                <a:ext cx="18716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Line 57"/>
              <p:cNvSpPr>
                <a:spLocks noChangeShapeType="1"/>
              </p:cNvSpPr>
              <p:nvPr/>
            </p:nvSpPr>
            <p:spPr bwMode="auto">
              <a:xfrm>
                <a:off x="7019925" y="8366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" name="Line 58"/>
              <p:cNvSpPr>
                <a:spLocks noChangeShapeType="1"/>
              </p:cNvSpPr>
              <p:nvPr/>
            </p:nvSpPr>
            <p:spPr bwMode="auto">
              <a:xfrm>
                <a:off x="2627313" y="8366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Text Box 60"/>
              <p:cNvSpPr txBox="1">
                <a:spLocks noChangeArrowheads="1"/>
              </p:cNvSpPr>
              <p:nvPr/>
            </p:nvSpPr>
            <p:spPr bwMode="auto">
              <a:xfrm>
                <a:off x="4716463" y="765175"/>
                <a:ext cx="4318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i="1">
                    <a:latin typeface="Comic Sans MS" pitchFamily="66" charset="0"/>
                  </a:rPr>
                  <a:t>x</a:t>
                </a:r>
                <a:endParaRPr lang="el-GR" sz="2000" b="1" i="1">
                  <a:latin typeface="Comic Sans MS" pitchFamily="66" charset="0"/>
                </a:endParaRPr>
              </a:p>
            </p:txBody>
          </p:sp>
        </p:grpSp>
      </p:grpSp>
      <p:grpSp>
        <p:nvGrpSpPr>
          <p:cNvPr id="38" name="Ομάδα 37"/>
          <p:cNvGrpSpPr/>
          <p:nvPr/>
        </p:nvGrpSpPr>
        <p:grpSpPr>
          <a:xfrm>
            <a:off x="2652938" y="3468587"/>
            <a:ext cx="4464843" cy="611188"/>
            <a:chOff x="2643641" y="3430359"/>
            <a:chExt cx="4464843" cy="611188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6964021" y="3430359"/>
              <a:ext cx="14446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53" name="Ομάδα 52"/>
            <p:cNvGrpSpPr/>
            <p:nvPr/>
          </p:nvGrpSpPr>
          <p:grpSpPr>
            <a:xfrm>
              <a:off x="2643641" y="3644672"/>
              <a:ext cx="4392612" cy="396875"/>
              <a:chOff x="2627313" y="765175"/>
              <a:chExt cx="4392612" cy="396875"/>
            </a:xfrm>
          </p:grpSpPr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 flipV="1">
                <a:off x="2627314" y="980281"/>
                <a:ext cx="1424316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" name="Line 56"/>
              <p:cNvSpPr>
                <a:spLocks noChangeShapeType="1"/>
              </p:cNvSpPr>
              <p:nvPr/>
            </p:nvSpPr>
            <p:spPr bwMode="auto">
              <a:xfrm>
                <a:off x="5707800" y="981075"/>
                <a:ext cx="1312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>
                <a:off x="7019925" y="8366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>
                <a:off x="2627313" y="8366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4231822" y="765175"/>
                <a:ext cx="198003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βεληνεκές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1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 animBg="1"/>
      <p:bldP spid="14" grpId="0"/>
      <p:bldP spid="22" grpId="0" animBg="1"/>
      <p:bldP spid="23" grpId="0" animBg="1"/>
      <p:bldP spid="24" grpId="0" animBg="1"/>
      <p:bldP spid="28" grpId="0"/>
      <p:bldP spid="34" grpId="0" animBg="1"/>
      <p:bldP spid="35" grpId="0" animBg="1"/>
      <p:bldP spid="36" grpId="0" animBg="1"/>
      <p:bldP spid="37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>
                <a:latin typeface="+mn-lt"/>
              </a:rPr>
              <a:t>Μερκ. Παναγιωτόπουλος - Φυσικός        </a:t>
            </a:r>
            <a:r>
              <a:rPr lang="en-US" sz="120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2253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4B9465-F170-4A15-91FB-4F4554F19387}" type="slidenum">
              <a:rPr lang="el-GR" sz="1200">
                <a:latin typeface="+mn-lt"/>
              </a:rPr>
              <a:pPr eaLnBrk="1" hangingPunct="1"/>
              <a:t>33</a:t>
            </a:fld>
            <a:endParaRPr lang="el-GR" sz="1200" dirty="0">
              <a:latin typeface="+mn-lt"/>
            </a:endParaRP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/>
          </p:nvPr>
        </p:nvGraphicFramePr>
        <p:xfrm>
          <a:off x="1763713" y="1125538"/>
          <a:ext cx="5688012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6" name="Φωτογραφία του Photo Editor" r:id="rId4" imgW="6830378" imgH="8352381" progId="MSPhotoEd.3">
                  <p:embed/>
                </p:oleObj>
              </mc:Choice>
              <mc:Fallback>
                <p:oleObj name="Φωτογραφία του Photo Editor" r:id="rId4" imgW="6830378" imgH="8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5688012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9138" y="-26986"/>
            <a:ext cx="7561262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Συγχρονική απεικόνιση οριζόντιας βολής και ελεύθερης πτώσης με </a:t>
            </a:r>
            <a:r>
              <a:rPr 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χρονοφωτογραφία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339975" y="5373688"/>
            <a:ext cx="431958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339975" y="4868863"/>
            <a:ext cx="39608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268538" y="4437063"/>
            <a:ext cx="36718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339975" y="4005263"/>
            <a:ext cx="33115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339975" y="3644900"/>
            <a:ext cx="302418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268538" y="3284538"/>
            <a:ext cx="28082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268538" y="2997200"/>
            <a:ext cx="24479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268538" y="2708275"/>
            <a:ext cx="215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268538" y="2492375"/>
            <a:ext cx="18716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2268538" y="2276475"/>
            <a:ext cx="15113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268538" y="2133600"/>
            <a:ext cx="12239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1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My Pictures\projectile7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9622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My Documents\My Pictures\projectile8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2020888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35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encrypted-tbn1.gstatic.com/images?q=tbn:ANd9GcQfe5SW4pR7iuEmttl04O1QojjDTnpwZP6iubTqVkOPHzFssFep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3744416" cy="499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7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848" y="109935"/>
            <a:ext cx="6913562" cy="96462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για το θέμα «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Οριζόντια βολή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9786" y="1196752"/>
            <a:ext cx="7590624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Μια πολύπλευρη παρουσίαση (σε 6 μέρη</a:t>
            </a:r>
            <a:r>
              <a:rPr lang="en-US" altLang="el-GR" b="1" dirty="0">
                <a:latin typeface="Comic Sans MS" pitchFamily="66" charset="0"/>
              </a:rPr>
              <a:t>) </a:t>
            </a:r>
            <a:r>
              <a:rPr lang="el-GR" altLang="el-GR" b="1" dirty="0">
                <a:latin typeface="Comic Sans MS" pitchFamily="66" charset="0"/>
              </a:rPr>
              <a:t>του θέματος, στην ιστοσελίδα του (αείμνηστου) Ανδρέα Ι. </a:t>
            </a:r>
            <a:r>
              <a:rPr lang="el-GR" altLang="el-GR" b="1" dirty="0" err="1">
                <a:latin typeface="Comic Sans MS" pitchFamily="66" charset="0"/>
              </a:rPr>
              <a:t>Κασσέτα</a:t>
            </a:r>
            <a:r>
              <a:rPr lang="el-GR" altLang="el-GR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2"/>
              </a:rPr>
              <a:t>εδώ</a:t>
            </a:r>
            <a:r>
              <a:rPr lang="en-US" altLang="el-GR" sz="2000" b="1" dirty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Μια προσομοίωση από το </a:t>
            </a:r>
            <a:r>
              <a:rPr lang="en-US" altLang="el-GR" b="1" dirty="0" err="1">
                <a:latin typeface="Comic Sans MS" pitchFamily="66" charset="0"/>
              </a:rPr>
              <a:t>phet</a:t>
            </a:r>
            <a:r>
              <a:rPr lang="en-US" altLang="el-GR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1400" b="1" dirty="0">
                <a:latin typeface="Comic Sans MS" pitchFamily="66" charset="0"/>
              </a:rPr>
              <a:t>(ως γωνία κλίσης να βάλετε 0</a:t>
            </a:r>
            <a:r>
              <a:rPr lang="el-GR" altLang="el-GR" sz="1400" b="1" baseline="30000" dirty="0">
                <a:latin typeface="Comic Sans MS" pitchFamily="66" charset="0"/>
              </a:rPr>
              <a:t>0</a:t>
            </a:r>
            <a:r>
              <a:rPr lang="el-GR" altLang="el-GR" sz="1400" b="1" dirty="0">
                <a:latin typeface="Comic Sans MS" pitchFamily="66" charset="0"/>
              </a:rPr>
              <a:t> για οριζόντια βολή)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l-GR" altLang="el-GR" sz="1600" b="1" dirty="0">
                <a:latin typeface="Comic Sans MS" pitchFamily="66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altLang="el-GR" b="1" dirty="0">
                <a:latin typeface="Comic Sans MS" pitchFamily="66" charset="0"/>
              </a:rPr>
              <a:t>Μια προσομοίωση στην ιστοσελίδα του Ηλία </a:t>
            </a:r>
            <a:r>
              <a:rPr lang="el-GR" altLang="el-GR" b="1" dirty="0" err="1">
                <a:latin typeface="Comic Sans MS" pitchFamily="66" charset="0"/>
              </a:rPr>
              <a:t>Σιτσανλή</a:t>
            </a:r>
            <a:r>
              <a:rPr lang="el-GR" altLang="el-GR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4"/>
              </a:rPr>
              <a:t>εδώ</a:t>
            </a:r>
            <a:r>
              <a:rPr lang="en-US" altLang="el-GR" sz="2000" b="1" dirty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l-GR" altLang="el-GR" sz="1000" b="1" dirty="0">
              <a:latin typeface="Comic Sans MS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b="1" dirty="0">
                <a:latin typeface="Comic Sans MS" pitchFamily="66" charset="0"/>
              </a:rPr>
              <a:t>Ένα ωραίο πείραμα από το </a:t>
            </a:r>
            <a:r>
              <a:rPr lang="en-US" b="1" dirty="0">
                <a:latin typeface="Comic Sans MS" pitchFamily="66" charset="0"/>
              </a:rPr>
              <a:t>Harvard </a:t>
            </a:r>
            <a:r>
              <a:rPr lang="el-GR" b="1" dirty="0">
                <a:latin typeface="Comic Sans MS" pitchFamily="66" charset="0"/>
              </a:rPr>
              <a:t>στο </a:t>
            </a:r>
            <a:r>
              <a:rPr lang="en-US" b="1" dirty="0">
                <a:latin typeface="Comic Sans MS" pitchFamily="66" charset="0"/>
              </a:rPr>
              <a:t>you tube  </a:t>
            </a:r>
            <a:r>
              <a:rPr 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l-GR" sz="2000" b="1" dirty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l-GR" sz="1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>
                <a:latin typeface="Comic Sans MS" pitchFamily="66" charset="0"/>
              </a:rPr>
              <a:t>Ένα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l-GR" b="1" dirty="0">
                <a:latin typeface="Comic Sans MS" pitchFamily="66" charset="0"/>
              </a:rPr>
              <a:t>διαδικτυακό μάθημα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l-GR" b="1" dirty="0">
                <a:latin typeface="Comic Sans MS" pitchFamily="66" charset="0"/>
              </a:rPr>
              <a:t>στο </a:t>
            </a:r>
            <a:r>
              <a:rPr lang="en-US" b="1" dirty="0">
                <a:latin typeface="Comic Sans MS" pitchFamily="66" charset="0"/>
              </a:rPr>
              <a:t>you tube </a:t>
            </a:r>
            <a:r>
              <a:rPr lang="el-GR" b="1" dirty="0">
                <a:latin typeface="Comic Sans MS" pitchFamily="66" charset="0"/>
              </a:rPr>
              <a:t>από τον Σταύρο </a:t>
            </a:r>
            <a:r>
              <a:rPr lang="el-GR" b="1" dirty="0" err="1">
                <a:latin typeface="Comic Sans MS" pitchFamily="66" charset="0"/>
              </a:rPr>
              <a:t>Λουβερδή</a:t>
            </a:r>
            <a:r>
              <a:rPr lang="el-GR" b="1" dirty="0">
                <a:latin typeface="Comic Sans MS" pitchFamily="66" charset="0"/>
              </a:rPr>
              <a:t>  </a:t>
            </a:r>
            <a:r>
              <a:rPr lang="el-GR" sz="2000" b="1" dirty="0">
                <a:latin typeface="Comic Sans MS" pitchFamily="66" charset="0"/>
                <a:hlinkClick r:id="rId6"/>
              </a:rPr>
              <a:t>εδώ</a:t>
            </a:r>
            <a:r>
              <a:rPr lang="el-GR" sz="2000" b="1" dirty="0">
                <a:latin typeface="Comic Sans MS" pitchFamily="66" charset="0"/>
              </a:rPr>
              <a:t>.</a:t>
            </a:r>
            <a:r>
              <a:rPr lang="el-GR" sz="2000" dirty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1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>
                <a:latin typeface="Comic Sans MS" pitchFamily="66" charset="0"/>
              </a:rPr>
              <a:t>« Να σώσουμε το </a:t>
            </a:r>
            <a:r>
              <a:rPr lang="el-GR" b="1" dirty="0" err="1">
                <a:latin typeface="Comic Sans MS" pitchFamily="66" charset="0"/>
              </a:rPr>
              <a:t>μοτοσυκλετιστή</a:t>
            </a:r>
            <a:r>
              <a:rPr lang="el-GR" b="1" dirty="0">
                <a:latin typeface="Comic Sans MS" pitchFamily="66" charset="0"/>
              </a:rPr>
              <a:t>! » Ένα ενδιαφέρον</a:t>
            </a:r>
            <a:r>
              <a:rPr lang="en-US" b="1" dirty="0">
                <a:latin typeface="Comic Sans MS" pitchFamily="66" charset="0"/>
              </a:rPr>
              <a:t> animation-</a:t>
            </a:r>
            <a:r>
              <a:rPr lang="el-GR" b="1" dirty="0">
                <a:latin typeface="Comic Sans MS" pitchFamily="66" charset="0"/>
              </a:rPr>
              <a:t>παιχνίδι που μπορείτε να το δείτε  </a:t>
            </a:r>
            <a:r>
              <a:rPr lang="el-GR" sz="2000" b="1" dirty="0">
                <a:latin typeface="Comic Sans MS" pitchFamily="66" charset="0"/>
                <a:hlinkClick r:id="rId7"/>
              </a:rPr>
              <a:t>εδώ</a:t>
            </a:r>
            <a:r>
              <a:rPr lang="el-GR" sz="2000" b="1" dirty="0">
                <a:latin typeface="Comic Sans MS" pitchFamily="66" charset="0"/>
              </a:rPr>
              <a:t> </a:t>
            </a:r>
            <a:r>
              <a:rPr lang="el-GR" sz="1200" b="1" dirty="0">
                <a:latin typeface="Comic Sans MS" pitchFamily="66" charset="0"/>
              </a:rPr>
              <a:t>(αριστερό κλικ στο </a:t>
            </a:r>
            <a:r>
              <a:rPr lang="en-US" sz="1200" b="1" dirty="0">
                <a:latin typeface="Comic Sans MS" pitchFamily="66" charset="0"/>
              </a:rPr>
              <a:t>view on line)</a:t>
            </a:r>
            <a:r>
              <a:rPr lang="el-GR" sz="2000" b="1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25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Μερκούρης Παναγιωτόπουλος – Φυσικός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5576" y="692696"/>
            <a:ext cx="74168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Πολλές ερωτήσεις και ασκήσεις από το «Υλικό Φυσικής-Χημείας»  </a:t>
            </a:r>
            <a:r>
              <a:rPr lang="el-GR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  <a:p>
            <a:pPr algn="just"/>
            <a:endParaRPr lang="en-US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omic Sans MS" panose="030F0702030302020204" pitchFamily="66" charset="0"/>
              </a:rPr>
              <a:t>27 </a:t>
            </a:r>
            <a:r>
              <a:rPr lang="el-GR" b="1" dirty="0">
                <a:latin typeface="Comic Sans MS" panose="030F0702030302020204" pitchFamily="66" charset="0"/>
              </a:rPr>
              <a:t>ερωτήσεις Β’ θέματος σε κείμενο</a:t>
            </a:r>
            <a:r>
              <a:rPr lang="en-US" b="1" dirty="0">
                <a:latin typeface="Comic Sans MS" panose="030F0702030302020204" pitchFamily="66" charset="0"/>
              </a:rPr>
              <a:t> word </a:t>
            </a:r>
            <a:r>
              <a:rPr lang="el-GR" b="1" dirty="0">
                <a:latin typeface="Comic Sans MS" panose="030F0702030302020204" pitchFamily="66" charset="0"/>
              </a:rPr>
              <a:t>(από την Τράπεζα Θεμάτων του Υπουργείου Παιδείας)  </a:t>
            </a:r>
            <a:r>
              <a:rPr lang="el-GR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  <a:p>
            <a:pPr algn="just"/>
            <a:endParaRPr lang="el-GR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Πειραματική μελέτη της Οριζόντιας Βολής με φύλλο εργασίας </a:t>
            </a:r>
            <a:r>
              <a:rPr lang="el-GR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7664" y="406725"/>
            <a:ext cx="5832648" cy="13135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στην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Οριζόντια Βολή 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564" y="2420888"/>
            <a:ext cx="784887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(25 ερωτήσεις)</a:t>
            </a:r>
          </a:p>
          <a:p>
            <a:pPr>
              <a:spcBef>
                <a:spcPct val="50000"/>
              </a:spcBef>
              <a:defRPr/>
            </a:pPr>
            <a:endParaRPr lang="el-GR" altLang="el-GR" sz="2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Πολλαπλής Επιλογής </a:t>
            </a:r>
            <a:r>
              <a:rPr lang="el-GR" altLang="el-GR" sz="24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(35 ερωτήσεις από Τράπεζα Θεμάτων) </a:t>
            </a:r>
          </a:p>
        </p:txBody>
      </p:sp>
    </p:spTree>
    <p:extLst>
      <p:ext uri="{BB962C8B-B14F-4D97-AF65-F5344CB8AC3E}">
        <p14:creationId xmlns:p14="http://schemas.microsoft.com/office/powerpoint/2010/main" val="9636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1200">
                <a:latin typeface="+mn-lt"/>
              </a:rPr>
              <a:t>Μερκ. Παναγιωτόπουλος - Φυσικός        </a:t>
            </a:r>
            <a:r>
              <a:rPr lang="en-US" sz="1200">
                <a:latin typeface="+mn-lt"/>
              </a:rPr>
              <a:t>www.merkopanas.blogspot.gr</a:t>
            </a:r>
            <a:endParaRPr lang="el-GR" sz="1200" dirty="0">
              <a:latin typeface="+mn-lt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latin typeface="+mn-lt"/>
              </a:rPr>
              <a:pPr eaLnBrk="1" hangingPunct="1"/>
              <a:t>39</a:t>
            </a:fld>
            <a:endParaRPr lang="el-GR" sz="1200" dirty="0">
              <a:latin typeface="+mn-lt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627784" y="198913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35312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44" y="1772028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Επεξήγηση με σύννεφο 9"/>
          <p:cNvSpPr/>
          <p:nvPr/>
        </p:nvSpPr>
        <p:spPr>
          <a:xfrm>
            <a:off x="3311180" y="690167"/>
            <a:ext cx="3384376" cy="1710297"/>
          </a:xfrm>
          <a:prstGeom prst="cloudCallout">
            <a:avLst>
              <a:gd name="adj1" fmla="val 69550"/>
              <a:gd name="adj2" fmla="val 185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omic Sans MS" pitchFamily="66" charset="0"/>
              </a:rPr>
              <a:t>Πότε μια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κίνηση</a:t>
            </a:r>
            <a:r>
              <a:rPr lang="el-GR" sz="2000" b="1" dirty="0">
                <a:solidFill>
                  <a:schemeClr val="tx1"/>
                </a:solidFill>
                <a:latin typeface="Comic Sans MS" pitchFamily="66" charset="0"/>
              </a:rPr>
              <a:t> λέμε ότι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σύνθετη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;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2" name="Επεξήγηση με στρογγυλεμένο παραλληλόγραμμο 11"/>
          <p:cNvSpPr/>
          <p:nvPr/>
        </p:nvSpPr>
        <p:spPr>
          <a:xfrm>
            <a:off x="2652271" y="3068960"/>
            <a:ext cx="3312368" cy="720300"/>
          </a:xfrm>
          <a:prstGeom prst="wedgeRoundRectCallout">
            <a:avLst>
              <a:gd name="adj1" fmla="val -59921"/>
              <a:gd name="adj2" fmla="val 12219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omic Sans MS" pitchFamily="66" charset="0"/>
              </a:rPr>
              <a:t>Ας ξεκινήσουμε μ’ ένα παράδειγμα. 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53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Μερκ</a:t>
            </a:r>
            <a:r>
              <a:rPr lang="el-GR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. Παναγιωτόπουλος - Φυσικός               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www.merkopanas.blogspot.gr </a:t>
            </a:r>
            <a:endParaRPr lang="el-G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30)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t>Μερκ. Παναγιωτόπουλος - Φυσικός       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www.merkopanas.blogspot.gr</a:t>
            </a:r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EAB03E-FBFB-4581-8F72-E49270C1011B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66344" y="3140968"/>
            <a:ext cx="8190892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2.  </a:t>
            </a:r>
            <a:r>
              <a:rPr lang="el-GR" sz="2000" dirty="0">
                <a:latin typeface="Trebuchet MS" pitchFamily="34" charset="0"/>
              </a:rPr>
              <a:t>Η σφαίρα της προηγούμενης ερώτησης αποκτά αρχική ταχύτητα 2</a:t>
            </a:r>
            <a:r>
              <a:rPr lang="el-GR" sz="2000" i="1" dirty="0">
                <a:latin typeface="Trebuchet MS" pitchFamily="34" charset="0"/>
              </a:rPr>
              <a:t>υ</a:t>
            </a:r>
            <a:r>
              <a:rPr lang="el-GR" sz="2000" baseline="-25000" dirty="0">
                <a:latin typeface="Trebuchet MS" pitchFamily="34" charset="0"/>
              </a:rPr>
              <a:t>0</a:t>
            </a:r>
            <a:r>
              <a:rPr lang="el-GR" sz="2000" dirty="0">
                <a:latin typeface="Trebuchet MS" pitchFamily="34" charset="0"/>
              </a:rPr>
              <a:t>. Ο χρόνος πτώσης της σφαίρας θα αλλάξει σε σχέση με πριν;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466344" y="4437112"/>
            <a:ext cx="8036532" cy="14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3.  </a:t>
            </a:r>
            <a:r>
              <a:rPr lang="el-GR" sz="2000" dirty="0">
                <a:latin typeface="Trebuchet MS" pitchFamily="34" charset="0"/>
              </a:rPr>
              <a:t>Ένα αεροπλάνο ταξιδεύει παράλληλα προς το έδαφος. Από το αεροπλάνο αφήνεται μια βόμβα.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itchFamily="34" charset="0"/>
              </a:rPr>
              <a:t>Για ποιο λόγο η βόμβα δεν πέφτει κατακόρυφα;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82436" y="200470"/>
            <a:ext cx="8262191" cy="2797438"/>
            <a:chOff x="482436" y="200470"/>
            <a:chExt cx="8262191" cy="2797438"/>
          </a:xfrm>
        </p:grpSpPr>
        <p:grpSp>
          <p:nvGrpSpPr>
            <p:cNvPr id="8" name="Ομάδα 7"/>
            <p:cNvGrpSpPr/>
            <p:nvPr/>
          </p:nvGrpSpPr>
          <p:grpSpPr>
            <a:xfrm>
              <a:off x="495908" y="200470"/>
              <a:ext cx="8248719" cy="2400657"/>
              <a:chOff x="495908" y="344486"/>
              <a:chExt cx="8248719" cy="2400657"/>
            </a:xfrm>
          </p:grpSpPr>
          <p:sp>
            <p:nvSpPr>
              <p:cNvPr id="7" name="Ορθογώνιο 6"/>
              <p:cNvSpPr/>
              <p:nvPr/>
            </p:nvSpPr>
            <p:spPr>
              <a:xfrm>
                <a:off x="495908" y="344486"/>
                <a:ext cx="5256584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itchFamily="34" charset="0"/>
                  </a:rPr>
                  <a:t>1. </a:t>
                </a:r>
                <a:r>
                  <a:rPr lang="el-GR" sz="2000" dirty="0">
                    <a:latin typeface="Trebuchet MS" pitchFamily="34" charset="0"/>
                  </a:rPr>
                  <a:t>Μια σφαίρα ηρεμεί στην άκρη ενός τραπεζιού. Στη σφαίρα δίνεται ταχύτητα </a:t>
                </a:r>
                <a:r>
                  <a:rPr lang="el-GR" sz="2000" i="1" dirty="0">
                    <a:latin typeface="Trebuchet MS" pitchFamily="34" charset="0"/>
                  </a:rPr>
                  <a:t>υ</a:t>
                </a:r>
                <a:r>
                  <a:rPr lang="el-GR" sz="2000" baseline="-25000" dirty="0">
                    <a:latin typeface="Trebuchet MS" pitchFamily="34" charset="0"/>
                  </a:rPr>
                  <a:t>0</a:t>
                </a:r>
                <a:r>
                  <a:rPr lang="el-GR" sz="2000" dirty="0">
                    <a:latin typeface="Trebuchet MS" pitchFamily="34" charset="0"/>
                  </a:rPr>
                  <a:t>, όπως φαίνεται στην εικόνα.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itchFamily="34" charset="0"/>
                  </a:rPr>
                  <a:t>Να γράψετε τις εξισώσεις που περιγράφουν την κίνηση της σφαίρας και να εξηγήσετε</a:t>
                </a:r>
              </a:p>
            </p:txBody>
          </p:sp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0477" y="620688"/>
                <a:ext cx="2724150" cy="1812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Ορθογώνιο 3"/>
            <p:cNvSpPr/>
            <p:nvPr/>
          </p:nvSpPr>
          <p:spPr>
            <a:xfrm>
              <a:off x="482436" y="2597798"/>
              <a:ext cx="81908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dirty="0">
                  <a:latin typeface="Trebuchet MS" pitchFamily="34" charset="0"/>
                </a:rPr>
                <a:t>πώς υπολογίζεται ο χρόνος που κάνει να πέσει η σφαίρα στο δάπεδο.</a:t>
              </a:r>
            </a:p>
          </p:txBody>
        </p:sp>
      </p:grp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41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34)</a:t>
            </a:r>
          </a:p>
        </p:txBody>
      </p:sp>
    </p:spTree>
    <p:extLst>
      <p:ext uri="{BB962C8B-B14F-4D97-AF65-F5344CB8AC3E}">
        <p14:creationId xmlns:p14="http://schemas.microsoft.com/office/powerpoint/2010/main" val="147928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260648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1. </a:t>
            </a:r>
            <a:r>
              <a:rPr lang="el-GR" sz="2000" dirty="0">
                <a:latin typeface="Trebuchet MS" pitchFamily="34" charset="0"/>
              </a:rPr>
              <a:t>Ένας αστροναύτης βρίσκεται στη Σελήνη, και αφήνει ένα σώμα από ύψος 7,2 m που φτάνει στο έδαφος μετά από 3 s.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  </a:t>
            </a:r>
            <a:r>
              <a:rPr lang="el-GR" sz="2000" dirty="0">
                <a:latin typeface="Trebuchet MS" pitchFamily="34" charset="0"/>
              </a:rPr>
              <a:t>Πόση είναι η επιτάχυνση βαρύτητας στη Σελήνη;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Β.  </a:t>
            </a:r>
            <a:r>
              <a:rPr lang="el-GR" sz="2000" dirty="0">
                <a:latin typeface="Trebuchet MS" pitchFamily="34" charset="0"/>
              </a:rPr>
              <a:t>Αν ο αστροναύτης πετάξει το σώμα οριζόντια με ταχύτητα 12 m/s από το ίδιο ύψος: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i)  </a:t>
            </a:r>
            <a:r>
              <a:rPr lang="el-GR" sz="2000" dirty="0">
                <a:latin typeface="Trebuchet MS" pitchFamily="34" charset="0"/>
              </a:rPr>
              <a:t>Πόσος χρόνος χρειάζεται μέχρι να φτάσει το σώμα στο έδαφος;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ii)  </a:t>
            </a:r>
            <a:r>
              <a:rPr lang="el-GR" sz="2000" dirty="0">
                <a:latin typeface="Trebuchet MS" pitchFamily="34" charset="0"/>
              </a:rPr>
              <a:t>Πόση οριζόντια απόσταση θα διανύσει μέχρι να φτάσει στο έδαφος;</a:t>
            </a:r>
          </a:p>
        </p:txBody>
      </p:sp>
    </p:spTree>
    <p:extLst>
      <p:ext uri="{BB962C8B-B14F-4D97-AF65-F5344CB8AC3E}">
        <p14:creationId xmlns:p14="http://schemas.microsoft.com/office/powerpoint/2010/main" val="16297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2406" y="33265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2.  </a:t>
            </a:r>
            <a:r>
              <a:rPr lang="el-GR" sz="2000" dirty="0">
                <a:latin typeface="Trebuchet MS" pitchFamily="34" charset="0"/>
              </a:rPr>
              <a:t>Ένα αεροπλάνο πετά οριζόντια σε ύψος </a:t>
            </a:r>
            <a:r>
              <a:rPr lang="el-GR" sz="2000" i="1" dirty="0">
                <a:latin typeface="Trebuchet MS" pitchFamily="34" charset="0"/>
              </a:rPr>
              <a:t>h</a:t>
            </a:r>
            <a:r>
              <a:rPr lang="el-GR" sz="2000" dirty="0">
                <a:latin typeface="Trebuchet MS" pitchFamily="34" charset="0"/>
              </a:rPr>
              <a:t> = 500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m με ταχύτητα   150 m/s και αφήνει ένα δέμα.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  </a:t>
            </a:r>
            <a:r>
              <a:rPr lang="el-GR" sz="2000" dirty="0">
                <a:latin typeface="Trebuchet MS" pitchFamily="34" charset="0"/>
              </a:rPr>
              <a:t>Να γράψετε τις εξισώσεις για την ταχύτητα και τη μετατόπιση που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itchFamily="34" charset="0"/>
              </a:rPr>
              <a:t>περιγράφουν την κίνηση του δέματος.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Β.  </a:t>
            </a:r>
            <a:r>
              <a:rPr lang="el-GR" sz="2000" dirty="0">
                <a:latin typeface="Trebuchet MS" pitchFamily="34" charset="0"/>
              </a:rPr>
              <a:t>Αν ο χρόνος πτώσης του δέματος είναι 10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s , να υπολογίσετε την επιτάχυνση της βαρύτητας.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Γ.  </a:t>
            </a:r>
            <a:r>
              <a:rPr lang="el-GR" sz="2000" dirty="0">
                <a:latin typeface="Trebuchet MS" pitchFamily="34" charset="0"/>
              </a:rPr>
              <a:t>Να βρείτε το σημείο που βρίσκεται το αεροπλάνο (συνεχίζει να κινείται οριζόντια) όταν το δέμα φτάνει στο έδαφος.</a:t>
            </a:r>
          </a:p>
        </p:txBody>
      </p:sp>
    </p:spTree>
    <p:extLst>
      <p:ext uri="{BB962C8B-B14F-4D97-AF65-F5344CB8AC3E}">
        <p14:creationId xmlns:p14="http://schemas.microsoft.com/office/powerpoint/2010/main" val="18690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205038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7383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548680"/>
                <a:ext cx="734481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itchFamily="34" charset="0"/>
                  </a:rPr>
                  <a:t>1. </a:t>
                </a:r>
                <a:r>
                  <a:rPr lang="el-GR" sz="2000" dirty="0">
                    <a:latin typeface="Trebuchet MS" pitchFamily="34" charset="0"/>
                  </a:rPr>
                  <a:t>Γιατί στην οριζόντια βολή η οριζόντια συνιστώσα της ταχύτητας παραμένει σταθερή</a:t>
                </a:r>
                <a:r>
                  <a:rPr lang="en-US" sz="2000" dirty="0">
                    <a:latin typeface="Trebuchet MS" pitchFamily="34" charset="0"/>
                  </a:rPr>
                  <a:t>;</a:t>
                </a:r>
                <a:endParaRPr lang="el-GR" sz="2000" dirty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Στην οριζόντια διεύθυνση </a:t>
                </a:r>
                <a:r>
                  <a:rPr lang="en-US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xx´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δεν δρα καμία δύναμη.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2000" dirty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itchFamily="34" charset="0"/>
                  </a:rPr>
                  <a:t>2. </a:t>
                </a:r>
                <a:r>
                  <a:rPr lang="el-GR" sz="2000" dirty="0">
                    <a:latin typeface="Trebuchet MS" pitchFamily="34" charset="0"/>
                  </a:rPr>
                  <a:t>Γιατί στην οριζόντια βολή η κατακόρυφη συνιστώσα της ταχύτητας μεταβάλλεται</a:t>
                </a:r>
                <a:r>
                  <a:rPr lang="en-US" sz="2000" dirty="0">
                    <a:latin typeface="Trebuchet MS" pitchFamily="34" charset="0"/>
                  </a:rPr>
                  <a:t>;</a:t>
                </a:r>
                <a:endParaRPr lang="el-GR" sz="2000" dirty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Στην κατακόρυφη διεύθυνση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rebuchet MS" pitchFamily="34" charset="0"/>
                  </a:rPr>
                  <a:t>yy</a:t>
                </a:r>
                <a:r>
                  <a:rPr lang="en-US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´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δρα η </a:t>
                </a:r>
                <a:r>
                  <a:rPr lang="el-GR" sz="2000" b="1" dirty="0" err="1">
                    <a:solidFill>
                      <a:srgbClr val="FF0000"/>
                    </a:solidFill>
                    <a:latin typeface="Trebuchet MS" pitchFamily="34" charset="0"/>
                  </a:rPr>
                  <a:t>βαρυτική</a:t>
                </a:r>
                <a:r>
                  <a:rPr lang="el-GR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 δύναμη. Σ´ αυτή τη διεύθυνση κινείται με σταθερή επιτάχυνση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rebuchet MS" pitchFamily="34" charset="0"/>
                  </a:rPr>
                  <a:t>.</a:t>
                </a:r>
                <a:endParaRPr lang="el-GR" sz="2000" b="1" dirty="0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48680"/>
                <a:ext cx="7344816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913" r="-830" b="-3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9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87624" y="332656"/>
            <a:ext cx="67687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3</a:t>
            </a:r>
            <a:r>
              <a:rPr lang="en-US" sz="2000" b="1" dirty="0">
                <a:latin typeface="Trebuchet MS" pitchFamily="34" charset="0"/>
              </a:rPr>
              <a:t>.</a:t>
            </a:r>
            <a:r>
              <a:rPr lang="en-US" sz="2000" dirty="0">
                <a:latin typeface="Trebuchet MS" pitchFamily="34" charset="0"/>
              </a:rPr>
              <a:t>  </a:t>
            </a:r>
            <a:r>
              <a:rPr lang="en-US" sz="2000" dirty="0" err="1">
                <a:latin typeface="Trebuchet MS" pitchFamily="34" charset="0"/>
              </a:rPr>
              <a:t>Μι</a:t>
            </a:r>
            <a:r>
              <a:rPr lang="en-US" sz="2000" dirty="0">
                <a:latin typeface="Trebuchet MS" pitchFamily="34" charset="0"/>
              </a:rPr>
              <a:t>α μικρή σφαίρα Α εκσφενδονίζεται οριζόντια και μια δεύτερη μικρή σφαίρα Β αφήνεται να πέσει από το ίδιο ύψος την ίδια χρονική στιγμή. </a:t>
            </a:r>
            <a:r>
              <a:rPr lang="en-US" sz="2000" dirty="0" err="1">
                <a:latin typeface="Trebuchet MS" pitchFamily="34" charset="0"/>
              </a:rPr>
              <a:t>Τότε</a:t>
            </a:r>
            <a:r>
              <a:rPr lang="en-US" sz="2000" dirty="0">
                <a:latin typeface="Trebuchet MS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α.  </a:t>
            </a:r>
            <a:r>
              <a:rPr lang="en-US" sz="2000" dirty="0">
                <a:latin typeface="Trebuchet MS" pitchFamily="34" charset="0"/>
              </a:rPr>
              <a:t>η </a:t>
            </a:r>
            <a:r>
              <a:rPr lang="en-US" sz="2000" dirty="0" err="1">
                <a:latin typeface="Trebuchet MS" pitchFamily="34" charset="0"/>
              </a:rPr>
              <a:t>σφ</a:t>
            </a:r>
            <a:r>
              <a:rPr lang="en-US" sz="2000" dirty="0">
                <a:latin typeface="Trebuchet MS" pitchFamily="34" charset="0"/>
              </a:rPr>
              <a:t>αίρα Α φτάνει πρώτη στο έδαφος. 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β. </a:t>
            </a:r>
            <a:r>
              <a:rPr lang="en-US" sz="2000" dirty="0">
                <a:latin typeface="Trebuchet MS" pitchFamily="34" charset="0"/>
              </a:rPr>
              <a:t> η </a:t>
            </a:r>
            <a:r>
              <a:rPr lang="en-US" sz="2000" dirty="0" err="1">
                <a:latin typeface="Trebuchet MS" pitchFamily="34" charset="0"/>
              </a:rPr>
              <a:t>σφ</a:t>
            </a:r>
            <a:r>
              <a:rPr lang="en-US" sz="2000" dirty="0">
                <a:latin typeface="Trebuchet MS" pitchFamily="34" charset="0"/>
              </a:rPr>
              <a:t>αίρα Β φτάνει πρώτη στο έδαφος.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γ.  </a:t>
            </a:r>
            <a:r>
              <a:rPr lang="en-US" sz="2000" dirty="0" err="1">
                <a:latin typeface="Trebuchet MS" pitchFamily="34" charset="0"/>
              </a:rPr>
              <a:t>οι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δύο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σφ</a:t>
            </a:r>
            <a:r>
              <a:rPr lang="en-US" sz="2000" dirty="0">
                <a:latin typeface="Trebuchet MS" pitchFamily="34" charset="0"/>
              </a:rPr>
              <a:t>αίρες φτάνουν στο έδαφος ταυτόχρονα. 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δ. </a:t>
            </a:r>
            <a:r>
              <a:rPr lang="en-US" sz="2000" dirty="0" err="1">
                <a:latin typeface="Trebuchet MS" pitchFamily="34" charset="0"/>
              </a:rPr>
              <a:t>οι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δύο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σφ</a:t>
            </a:r>
            <a:r>
              <a:rPr lang="en-US" sz="2000" dirty="0">
                <a:latin typeface="Trebuchet MS" pitchFamily="34" charset="0"/>
              </a:rPr>
              <a:t>αίρες φτάνουν στο έδαφος με την ίδια ταχύτητα. 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65553" y="2780928"/>
            <a:ext cx="431800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9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55576" y="404664"/>
            <a:ext cx="7931224" cy="419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anose="020B0603020202020204" pitchFamily="34" charset="0"/>
              </a:rPr>
              <a:t>4.  </a:t>
            </a:r>
            <a:r>
              <a:rPr lang="el-GR" sz="2000" dirty="0">
                <a:latin typeface="Trebuchet MS" panose="020B0603020202020204" pitchFamily="34" charset="0"/>
              </a:rPr>
              <a:t>Ποια από τις παρακάτω προτάσεις είναι σωστή</a:t>
            </a:r>
            <a:r>
              <a:rPr lang="en-US" sz="2000" dirty="0">
                <a:latin typeface="Trebuchet MS" panose="020B0603020202020204" pitchFamily="34" charset="0"/>
              </a:rPr>
              <a:t>;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Μία κίνηση θα λέγεται σύνθετη όταν το σώμα εκτελεί ταυτόχρονα μόνο δύο κινήσεις.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οριζόντια συνιστώσα της ταχύτητας ενός σώματος που εκτελεί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οριζόντια βολή είναι συνεχώς σταθερή.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επιτάχυνση και η ταχύτητα ενός σώματος που εκτελεί οριζόντια βολή έχουν συνεχώς την ίδια διεύθυνση.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ταχύτητα ενός σώματος που εκτελεί οριζόντια βολή έχει συνεχώς την ίδια διεύθυνση. 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83568" y="1844824"/>
            <a:ext cx="431800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0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43608" y="476672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anose="020B0603020202020204" pitchFamily="34" charset="0"/>
              </a:rPr>
              <a:t>5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Ποια από τις παρακάτω προτάσεις είναι σωστή</a:t>
            </a:r>
            <a:r>
              <a:rPr lang="en-US" sz="2000" dirty="0">
                <a:latin typeface="Trebuchet MS" panose="020B0603020202020204" pitchFamily="34" charset="0"/>
              </a:rPr>
              <a:t>;</a:t>
            </a:r>
            <a:r>
              <a:rPr lang="el-GR" sz="2000" dirty="0">
                <a:latin typeface="Trebuchet MS" panose="020B0603020202020204" pitchFamily="34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κατακόρυφη συνιστώσα της ταχύτητας ενός σώματος που εκτελεί οριζόντια βολή είναι συνεχώς σταθερή.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μετατόπιση ενός σώματος που εκτελεί οριζόντια βολή είναι ίση με το ύψος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που </a:t>
            </a:r>
            <a:r>
              <a:rPr lang="el-GR" sz="2000">
                <a:latin typeface="Trebuchet MS" panose="020B0603020202020204" pitchFamily="34" charset="0"/>
              </a:rPr>
              <a:t>διανύθηκε. 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Ο χρόνος πτώσης των σωμάτων, από το ίδιο ύψος, στην οριζόντια βολή και στην ελεύθερη πτώση είναι ο ίδιος.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Το οριζόντιο βεληνεκές στην οριζόντια βολή είναι ανάλογο με το τετράγωνο του χρόνου κίνησης. 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20402" y="2852936"/>
            <a:ext cx="431800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4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1116013" y="116632"/>
            <a:ext cx="6626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 βάρκας σε ποταμό</a:t>
            </a:r>
            <a:endParaRPr lang="el-GR" dirty="0">
              <a:solidFill>
                <a:srgbClr val="800000"/>
              </a:solidFill>
            </a:endParaRPr>
          </a:p>
        </p:txBody>
      </p:sp>
      <p:grpSp>
        <p:nvGrpSpPr>
          <p:cNvPr id="69" name="Ομάδα 68"/>
          <p:cNvGrpSpPr/>
          <p:nvPr/>
        </p:nvGrpSpPr>
        <p:grpSpPr>
          <a:xfrm>
            <a:off x="5077296" y="729204"/>
            <a:ext cx="3455987" cy="3240088"/>
            <a:chOff x="2484438" y="1844675"/>
            <a:chExt cx="3455987" cy="3240088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2484438" y="1844675"/>
              <a:ext cx="3455987" cy="3240088"/>
              <a:chOff x="2484438" y="1844675"/>
              <a:chExt cx="3455987" cy="3240088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2484438" y="1844675"/>
                <a:ext cx="3455987" cy="32400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" name="Freeform 9"/>
              <p:cNvSpPr>
                <a:spLocks/>
              </p:cNvSpPr>
              <p:nvPr/>
            </p:nvSpPr>
            <p:spPr bwMode="auto">
              <a:xfrm>
                <a:off x="2627313" y="29972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" name="Freeform 10"/>
              <p:cNvSpPr>
                <a:spLocks/>
              </p:cNvSpPr>
              <p:nvPr/>
            </p:nvSpPr>
            <p:spPr bwMode="auto">
              <a:xfrm>
                <a:off x="2627313" y="3500438"/>
                <a:ext cx="3214687" cy="255587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" name="Freeform 11"/>
              <p:cNvSpPr>
                <a:spLocks/>
              </p:cNvSpPr>
              <p:nvPr/>
            </p:nvSpPr>
            <p:spPr bwMode="auto">
              <a:xfrm>
                <a:off x="2627313" y="40767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2627313" y="458152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Freeform 33"/>
              <p:cNvSpPr>
                <a:spLocks/>
              </p:cNvSpPr>
              <p:nvPr/>
            </p:nvSpPr>
            <p:spPr bwMode="auto">
              <a:xfrm>
                <a:off x="2627313" y="249237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2555875" y="2060575"/>
                <a:ext cx="3214688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5" name="Ομάδα 54"/>
            <p:cNvGrpSpPr/>
            <p:nvPr/>
          </p:nvGrpSpPr>
          <p:grpSpPr>
            <a:xfrm>
              <a:off x="2852738" y="2245163"/>
              <a:ext cx="2737207" cy="2647512"/>
              <a:chOff x="2852738" y="2245163"/>
              <a:chExt cx="2737207" cy="2647512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2916238" y="3716338"/>
                <a:ext cx="431800" cy="366712"/>
                <a:chOff x="2916238" y="3716338"/>
                <a:chExt cx="431800" cy="366712"/>
              </a:xfrm>
            </p:grpSpPr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6" name="Ομάδα 25"/>
              <p:cNvGrpSpPr/>
              <p:nvPr/>
            </p:nvGrpSpPr>
            <p:grpSpPr>
              <a:xfrm>
                <a:off x="2852738" y="2253457"/>
                <a:ext cx="431800" cy="366712"/>
                <a:chOff x="2916238" y="3716338"/>
                <a:chExt cx="431800" cy="366712"/>
              </a:xfrm>
            </p:grpSpPr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9" name="Ομάδα 28"/>
              <p:cNvGrpSpPr/>
              <p:nvPr/>
            </p:nvGrpSpPr>
            <p:grpSpPr>
              <a:xfrm>
                <a:off x="5040443" y="2245163"/>
                <a:ext cx="431800" cy="366712"/>
                <a:chOff x="2916238" y="3716338"/>
                <a:chExt cx="431800" cy="366712"/>
              </a:xfrm>
            </p:grpSpPr>
            <p:sp>
              <p:nvSpPr>
                <p:cNvPr id="30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2" name="Ομάδα 31"/>
              <p:cNvGrpSpPr/>
              <p:nvPr/>
            </p:nvGrpSpPr>
            <p:grpSpPr>
              <a:xfrm>
                <a:off x="4932040" y="4525963"/>
                <a:ext cx="431800" cy="366712"/>
                <a:chOff x="2916238" y="3716338"/>
                <a:chExt cx="431800" cy="366712"/>
              </a:xfrm>
            </p:grpSpPr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5" name="Ομάδα 34"/>
              <p:cNvGrpSpPr/>
              <p:nvPr/>
            </p:nvGrpSpPr>
            <p:grpSpPr>
              <a:xfrm>
                <a:off x="3834149" y="2605525"/>
                <a:ext cx="431800" cy="366712"/>
                <a:chOff x="2916238" y="3716338"/>
                <a:chExt cx="431800" cy="366712"/>
              </a:xfrm>
            </p:grpSpPr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8" name="Ομάδα 37"/>
              <p:cNvGrpSpPr/>
              <p:nvPr/>
            </p:nvGrpSpPr>
            <p:grpSpPr>
              <a:xfrm>
                <a:off x="5158145" y="3252788"/>
                <a:ext cx="431800" cy="366712"/>
                <a:chOff x="2916238" y="3716338"/>
                <a:chExt cx="431800" cy="366712"/>
              </a:xfrm>
            </p:grpSpPr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1" name="Ομάδα 40"/>
              <p:cNvGrpSpPr/>
              <p:nvPr/>
            </p:nvGrpSpPr>
            <p:grpSpPr>
              <a:xfrm>
                <a:off x="4942245" y="3926888"/>
                <a:ext cx="431800" cy="366712"/>
                <a:chOff x="2916238" y="3716338"/>
                <a:chExt cx="431800" cy="366712"/>
              </a:xfrm>
            </p:grpSpPr>
            <p:sp>
              <p:nvSpPr>
                <p:cNvPr id="42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4" name="Ομάδα 43"/>
              <p:cNvGrpSpPr/>
              <p:nvPr/>
            </p:nvGrpSpPr>
            <p:grpSpPr>
              <a:xfrm>
                <a:off x="3166381" y="4481060"/>
                <a:ext cx="431800" cy="366712"/>
                <a:chOff x="2916238" y="3716338"/>
                <a:chExt cx="431800" cy="366712"/>
              </a:xfrm>
            </p:grpSpPr>
            <p:sp>
              <p:nvSpPr>
                <p:cNvPr id="45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>
                      <a:latin typeface="Comic Sans MS" pitchFamily="66" charset="0"/>
                    </a:rPr>
                    <a:t>υ</a:t>
                  </a:r>
                  <a:r>
                    <a:rPr lang="el-GR" sz="1800" b="1" baseline="-25000">
                      <a:latin typeface="Comic Sans MS" pitchFamily="66" charset="0"/>
                    </a:rPr>
                    <a:t>ν</a:t>
                  </a:r>
                  <a:endParaRPr lang="el-GR" sz="1800" b="1" i="1"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20" name="Ομάδα 19"/>
          <p:cNvGrpSpPr/>
          <p:nvPr/>
        </p:nvGrpSpPr>
        <p:grpSpPr>
          <a:xfrm>
            <a:off x="6280042" y="3169262"/>
            <a:ext cx="704634" cy="366712"/>
            <a:chOff x="3758621" y="4021138"/>
            <a:chExt cx="704634" cy="366712"/>
          </a:xfrm>
        </p:grpSpPr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4031455" y="4021138"/>
              <a:ext cx="431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i="1" dirty="0">
                  <a:latin typeface="Comic Sans MS" pitchFamily="66" charset="0"/>
                </a:rPr>
                <a:t>υ</a:t>
              </a:r>
              <a:r>
                <a:rPr lang="el-GR" sz="1800" b="1" baseline="-25000" dirty="0">
                  <a:latin typeface="Comic Sans MS" pitchFamily="66" charset="0"/>
                </a:rPr>
                <a:t>ν</a:t>
              </a:r>
              <a:endParaRPr lang="el-GR" sz="1800" b="1" i="1" dirty="0">
                <a:latin typeface="Comic Sans MS" pitchFamily="66" charset="0"/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3758621" y="4069783"/>
              <a:ext cx="397789" cy="69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8" name="Ομάδα 67"/>
          <p:cNvGrpSpPr/>
          <p:nvPr/>
        </p:nvGrpSpPr>
        <p:grpSpPr>
          <a:xfrm>
            <a:off x="5919127" y="2293963"/>
            <a:ext cx="521356" cy="930861"/>
            <a:chOff x="3397706" y="3145839"/>
            <a:chExt cx="521356" cy="930861"/>
          </a:xfrm>
        </p:grpSpPr>
        <p:pic>
          <p:nvPicPr>
            <p:cNvPr id="2051" name="Picture 3" descr="C:\Users\Merkouris\Desktop\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181" y="3750089"/>
              <a:ext cx="320881" cy="326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Ομάδα 24"/>
            <p:cNvGrpSpPr/>
            <p:nvPr/>
          </p:nvGrpSpPr>
          <p:grpSpPr>
            <a:xfrm>
              <a:off x="3397706" y="3145839"/>
              <a:ext cx="504825" cy="930275"/>
              <a:chOff x="3414237" y="3133726"/>
              <a:chExt cx="504825" cy="930275"/>
            </a:xfrm>
          </p:grpSpPr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 flipV="1">
                <a:off x="3758621" y="3416301"/>
                <a:ext cx="0" cy="6477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Text Box 43"/>
              <p:cNvSpPr txBox="1">
                <a:spLocks noChangeArrowheads="1"/>
              </p:cNvSpPr>
              <p:nvPr/>
            </p:nvSpPr>
            <p:spPr bwMode="auto">
              <a:xfrm>
                <a:off x="3414237" y="3133726"/>
                <a:ext cx="504825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800" b="1" i="1" dirty="0">
                    <a:solidFill>
                      <a:srgbClr val="FF0000"/>
                    </a:solidFill>
                    <a:latin typeface="Comic Sans MS" pitchFamily="66" charset="0"/>
                  </a:rPr>
                  <a:t>υ</a:t>
                </a:r>
                <a:r>
                  <a:rPr lang="el-GR" sz="1800" b="1" baseline="-25000" dirty="0">
                    <a:solidFill>
                      <a:srgbClr val="FF0000"/>
                    </a:solidFill>
                    <a:latin typeface="Comic Sans MS" pitchFamily="66" charset="0"/>
                  </a:rPr>
                  <a:t>β</a:t>
                </a:r>
                <a:endParaRPr lang="el-GR" sz="1800" b="1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6" name="Ομάδα 75"/>
          <p:cNvGrpSpPr/>
          <p:nvPr/>
        </p:nvGrpSpPr>
        <p:grpSpPr>
          <a:xfrm>
            <a:off x="389324" y="864736"/>
            <a:ext cx="3606613" cy="419197"/>
            <a:chOff x="488233" y="733249"/>
            <a:chExt cx="2535469" cy="419197"/>
          </a:xfrm>
        </p:grpSpPr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755514" y="783114"/>
              <a:ext cx="22681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latin typeface="Comic Sans MS" pitchFamily="66" charset="0"/>
                </a:rPr>
                <a:t>= (σταθερή) ταχύτητα νερού</a:t>
              </a:r>
              <a:endParaRPr lang="el-GR" b="1" i="1" dirty="0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88233" y="733249"/>
                  <a:ext cx="3740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0" smtClean="0"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233" y="733249"/>
                  <a:ext cx="37405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Ομάδα 77"/>
          <p:cNvGrpSpPr/>
          <p:nvPr/>
        </p:nvGrpSpPr>
        <p:grpSpPr>
          <a:xfrm>
            <a:off x="348560" y="1468278"/>
            <a:ext cx="3719602" cy="427618"/>
            <a:chOff x="276334" y="1125979"/>
            <a:chExt cx="3719602" cy="427618"/>
          </a:xfrm>
        </p:grpSpPr>
        <p:sp>
          <p:nvSpPr>
            <p:cNvPr id="73" name="Text Box 52"/>
            <p:cNvSpPr txBox="1">
              <a:spLocks noChangeArrowheads="1"/>
            </p:cNvSpPr>
            <p:nvPr/>
          </p:nvSpPr>
          <p:spPr bwMode="auto">
            <a:xfrm>
              <a:off x="561541" y="1176814"/>
              <a:ext cx="343439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b="1" dirty="0">
                  <a:solidFill>
                    <a:srgbClr val="FF0000"/>
                  </a:solidFill>
                  <a:latin typeface="Comic Sans MS" pitchFamily="66" charset="0"/>
                </a:rPr>
                <a:t>= (σταθερή) ταχύτητα βάρκας</a:t>
              </a:r>
              <a:endParaRPr lang="el-GR" b="1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76334" y="1125979"/>
                  <a:ext cx="570413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𝛃</m:t>
                          </m:r>
                        </m:sub>
                      </m:sSub>
                    </m:oMath>
                  </a14:m>
                  <a:r>
                    <a:rPr lang="el-GR" sz="2000" b="1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34" y="1125979"/>
                  <a:ext cx="570413" cy="4276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Ομάδα 78"/>
          <p:cNvGrpSpPr/>
          <p:nvPr/>
        </p:nvGrpSpPr>
        <p:grpSpPr>
          <a:xfrm>
            <a:off x="633766" y="2837517"/>
            <a:ext cx="4362844" cy="1678316"/>
            <a:chOff x="1979772" y="4222592"/>
            <a:chExt cx="6138659" cy="2496589"/>
          </a:xfrm>
        </p:grpSpPr>
        <p:sp>
          <p:nvSpPr>
            <p:cNvPr id="77" name="Επεξήγηση με στρογγυλεμένο παραλληλόγραμμο 76"/>
            <p:cNvSpPr/>
            <p:nvPr/>
          </p:nvSpPr>
          <p:spPr>
            <a:xfrm>
              <a:off x="1979772" y="4222592"/>
              <a:ext cx="6138659" cy="2496589"/>
            </a:xfrm>
            <a:prstGeom prst="wedgeRoundRectCallout">
              <a:avLst>
                <a:gd name="adj1" fmla="val -33121"/>
                <a:gd name="adj2" fmla="val 7142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solidFill>
                    <a:schemeClr val="tx1"/>
                  </a:solidFill>
                  <a:latin typeface="Comic Sans MS" pitchFamily="66" charset="0"/>
                </a:rPr>
                <a:t>Η βάρκα, που κινείται με την επίδραση και των δύο ταχυτήτων     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solidFill>
                    <a:schemeClr val="tx1"/>
                  </a:solidFill>
                  <a:latin typeface="Comic Sans MS" pitchFamily="66" charset="0"/>
                </a:rPr>
                <a:t>   και    κάνει  </a:t>
              </a:r>
              <a:r>
                <a: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σύνθετη κίνηση</a:t>
              </a:r>
              <a:r>
                <a:rPr lang="el-GR" sz="2000" b="1" dirty="0">
                  <a:solidFill>
                    <a:schemeClr val="tx1"/>
                  </a:solidFill>
                  <a:latin typeface="Comic Sans MS" pitchFamily="66" charset="0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2076594" y="5939368"/>
                  <a:ext cx="50469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0" smtClean="0">
                                <a:latin typeface="Cambria Math"/>
                              </a:rPr>
                              <m:t>𝛎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594" y="5939368"/>
                  <a:ext cx="504690" cy="4001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8475" b="-431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175322" y="5911669"/>
                  <a:ext cx="525529" cy="4278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𝛃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322" y="5911669"/>
                  <a:ext cx="525529" cy="42780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9355" b="-65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2" y="486037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332656"/>
            <a:ext cx="756084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6. </a:t>
            </a:r>
            <a:r>
              <a:rPr lang="en-US" sz="2000" dirty="0" err="1">
                <a:latin typeface="Trebuchet MS" pitchFamily="34" charset="0"/>
              </a:rPr>
              <a:t>Στην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ταράτσα μιας πολυκατοικίας </a:t>
            </a:r>
            <a:r>
              <a:rPr lang="en-US" sz="2000" dirty="0">
                <a:latin typeface="Trebuchet MS" pitchFamily="34" charset="0"/>
              </a:rPr>
              <a:t>υπ</a:t>
            </a:r>
            <a:r>
              <a:rPr lang="en-US" sz="2000" dirty="0" err="1">
                <a:latin typeface="Trebuchet MS" pitchFamily="34" charset="0"/>
              </a:rPr>
              <a:t>άρχει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έν</a:t>
            </a:r>
            <a:r>
              <a:rPr lang="en-US" sz="2000" dirty="0">
                <a:latin typeface="Trebuchet MS" pitchFamily="34" charset="0"/>
              </a:rPr>
              <a:t>α όπλο το οποίο πυροβολεί οριζόντια. Kα</a:t>
            </a:r>
            <a:r>
              <a:rPr lang="en-US" sz="2000" dirty="0" err="1">
                <a:latin typeface="Trebuchet MS" pitchFamily="34" charset="0"/>
              </a:rPr>
              <a:t>τά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τη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χρονική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στιγµή</a:t>
            </a:r>
            <a:r>
              <a:rPr lang="en-US" sz="2000" dirty="0">
                <a:latin typeface="Trebuchet MS" pitchFamily="34" charset="0"/>
              </a:rPr>
              <a:t> π</a:t>
            </a:r>
            <a:r>
              <a:rPr lang="en-US" sz="2000" dirty="0" err="1">
                <a:latin typeface="Trebuchet MS" pitchFamily="34" charset="0"/>
              </a:rPr>
              <a:t>ου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το</a:t>
            </a:r>
            <a:r>
              <a:rPr lang="en-US" sz="2000" dirty="0">
                <a:latin typeface="Trebuchet MS" pitchFamily="34" charset="0"/>
              </a:rPr>
              <a:t> β</a:t>
            </a:r>
            <a:r>
              <a:rPr lang="en-US" sz="2000" dirty="0" err="1">
                <a:latin typeface="Trebuchet MS" pitchFamily="34" charset="0"/>
              </a:rPr>
              <a:t>λή</a:t>
            </a:r>
            <a:r>
              <a:rPr lang="en-US" sz="2000" dirty="0">
                <a:latin typeface="Trebuchet MS" pitchFamily="34" charset="0"/>
              </a:rPr>
              <a:t>µα </a:t>
            </a:r>
            <a:r>
              <a:rPr lang="en-US" sz="2000" dirty="0" err="1">
                <a:latin typeface="Trebuchet MS" pitchFamily="34" charset="0"/>
              </a:rPr>
              <a:t>φεύγει</a:t>
            </a:r>
            <a:r>
              <a:rPr lang="en-US" sz="2000" dirty="0">
                <a:latin typeface="Trebuchet MS" pitchFamily="34" charset="0"/>
              </a:rPr>
              <a:t> από </a:t>
            </a:r>
            <a:r>
              <a:rPr lang="en-US" sz="2000" dirty="0" err="1">
                <a:latin typeface="Trebuchet MS" pitchFamily="34" charset="0"/>
              </a:rPr>
              <a:t>το</a:t>
            </a:r>
            <a:r>
              <a:rPr lang="en-US" sz="2000" dirty="0">
                <a:latin typeface="Trebuchet MS" pitchFamily="34" charset="0"/>
              </a:rPr>
              <a:t> όπ</a:t>
            </a:r>
            <a:r>
              <a:rPr lang="en-US" sz="2000" dirty="0" err="1">
                <a:latin typeface="Trebuchet MS" pitchFamily="34" charset="0"/>
              </a:rPr>
              <a:t>λο</a:t>
            </a:r>
            <a:r>
              <a:rPr lang="en-US" sz="2000" dirty="0">
                <a:latin typeface="Trebuchet MS" pitchFamily="34" charset="0"/>
              </a:rPr>
              <a:t>, </a:t>
            </a:r>
            <a:r>
              <a:rPr lang="en-US" sz="2000" dirty="0" err="1">
                <a:latin typeface="Trebuchet MS" pitchFamily="34" charset="0"/>
              </a:rPr>
              <a:t>έν</a:t>
            </a:r>
            <a:r>
              <a:rPr lang="en-US" sz="2000" dirty="0">
                <a:latin typeface="Trebuchet MS" pitchFamily="34" charset="0"/>
              </a:rPr>
              <a:t>α ίδιο βλήµα αφήνεται ελεύθερο να πέσει κατακόρυφα προς τη Γη, </a:t>
            </a:r>
            <a:r>
              <a:rPr lang="el-GR" sz="2000" dirty="0">
                <a:latin typeface="Trebuchet MS" pitchFamily="34" charset="0"/>
              </a:rPr>
              <a:t>από το ίδιο ύψος, </a:t>
            </a:r>
            <a:r>
              <a:rPr lang="en-US" sz="2000" dirty="0" err="1">
                <a:latin typeface="Trebuchet MS" pitchFamily="34" charset="0"/>
              </a:rPr>
              <a:t>χωρίς</a:t>
            </a:r>
            <a:r>
              <a:rPr lang="en-US" sz="2000" dirty="0">
                <a:latin typeface="Trebuchet MS" pitchFamily="34" charset="0"/>
              </a:rPr>
              <a:t> αρχική ταχύτητα. </a:t>
            </a:r>
            <a:endParaRPr lang="el-GR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itchFamily="34" charset="0"/>
              </a:rPr>
              <a:t>(</a:t>
            </a:r>
            <a:r>
              <a:rPr lang="en-US" sz="2000" dirty="0">
                <a:latin typeface="Trebuchet MS" pitchFamily="34" charset="0"/>
              </a:rPr>
              <a:t>Η α</a:t>
            </a:r>
            <a:r>
              <a:rPr lang="en-US" sz="2000" dirty="0" err="1">
                <a:latin typeface="Trebuchet MS" pitchFamily="34" charset="0"/>
              </a:rPr>
              <a:t>ντίστ</a:t>
            </a:r>
            <a:r>
              <a:rPr lang="en-US" sz="2000" dirty="0">
                <a:latin typeface="Trebuchet MS" pitchFamily="34" charset="0"/>
              </a:rPr>
              <a:t>αση του αέρα θεωρείται αµελητέα</a:t>
            </a:r>
            <a:r>
              <a:rPr lang="el-GR" sz="2000" dirty="0">
                <a:latin typeface="Trebuchet MS" pitchFamily="34" charset="0"/>
              </a:rPr>
              <a:t>)</a:t>
            </a:r>
            <a:r>
              <a:rPr lang="en-US" sz="2000" dirty="0">
                <a:latin typeface="Trebuchet MS" pitchFamily="34" charset="0"/>
              </a:rPr>
              <a:t>. </a:t>
            </a:r>
            <a:endParaRPr lang="el-GR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rebuchet MS" pitchFamily="34" charset="0"/>
              </a:rPr>
              <a:t>Nα απα</a:t>
            </a:r>
            <a:r>
              <a:rPr lang="en-US" sz="2000" dirty="0" err="1">
                <a:latin typeface="Trebuchet MS" pitchFamily="34" charset="0"/>
              </a:rPr>
              <a:t>ντηθούν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οι</a:t>
            </a:r>
            <a:r>
              <a:rPr lang="en-US" sz="2000" dirty="0">
                <a:latin typeface="Trebuchet MS" pitchFamily="34" charset="0"/>
              </a:rPr>
              <a:t> παρα</a:t>
            </a:r>
            <a:r>
              <a:rPr lang="en-US" sz="2000" dirty="0" err="1">
                <a:latin typeface="Trebuchet MS" pitchFamily="34" charset="0"/>
              </a:rPr>
              <a:t>κάτω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ερωτήσεις</a:t>
            </a:r>
            <a:r>
              <a:rPr lang="en-US" sz="2000" dirty="0">
                <a:latin typeface="Trebuchet MS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α.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Oι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κινήσεις</a:t>
            </a:r>
            <a:r>
              <a:rPr lang="el-GR" sz="2000" dirty="0">
                <a:latin typeface="Trebuchet MS" pitchFamily="34" charset="0"/>
              </a:rPr>
              <a:t> </a:t>
            </a:r>
            <a:r>
              <a:rPr lang="en-US" sz="2000" dirty="0">
                <a:latin typeface="Trebuchet MS" pitchFamily="34" charset="0"/>
              </a:rPr>
              <a:t>και των δύο βληµάτων µπορούν να αναλυθούν σε απλούστερες;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β.</a:t>
            </a:r>
            <a:r>
              <a:rPr lang="en-US" sz="2000" dirty="0">
                <a:latin typeface="Trebuchet MS" pitchFamily="34" charset="0"/>
              </a:rPr>
              <a:t>  </a:t>
            </a:r>
            <a:r>
              <a:rPr lang="en-US" sz="2000" dirty="0" err="1">
                <a:latin typeface="Trebuchet MS" pitchFamily="34" charset="0"/>
              </a:rPr>
              <a:t>Ποιο</a:t>
            </a:r>
            <a:r>
              <a:rPr lang="en-US" sz="2000" dirty="0">
                <a:latin typeface="Trebuchet MS" pitchFamily="34" charset="0"/>
              </a:rPr>
              <a:t> β</a:t>
            </a:r>
            <a:r>
              <a:rPr lang="en-US" sz="2000" dirty="0" err="1">
                <a:latin typeface="Trebuchet MS" pitchFamily="34" charset="0"/>
              </a:rPr>
              <a:t>λή</a:t>
            </a:r>
            <a:r>
              <a:rPr lang="en-US" sz="2000" dirty="0">
                <a:latin typeface="Trebuchet MS" pitchFamily="34" charset="0"/>
              </a:rPr>
              <a:t>µα θα </a:t>
            </a:r>
            <a:r>
              <a:rPr lang="en-US" sz="2000" dirty="0" err="1">
                <a:latin typeface="Trebuchet MS" pitchFamily="34" charset="0"/>
              </a:rPr>
              <a:t>φθάσει</a:t>
            </a:r>
            <a:r>
              <a:rPr lang="en-US" sz="2000" dirty="0">
                <a:latin typeface="Trebuchet MS" pitchFamily="34" charset="0"/>
              </a:rPr>
              <a:t> π</a:t>
            </a:r>
            <a:r>
              <a:rPr lang="en-US" sz="2000" dirty="0" err="1">
                <a:latin typeface="Trebuchet MS" pitchFamily="34" charset="0"/>
              </a:rPr>
              <a:t>ρώτο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στη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γη</a:t>
            </a:r>
            <a:r>
              <a:rPr lang="en-US" sz="2000" dirty="0">
                <a:latin typeface="Trebuchet MS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γ.</a:t>
            </a:r>
            <a:r>
              <a:rPr lang="en-US" sz="2000" dirty="0">
                <a:latin typeface="Trebuchet MS" pitchFamily="34" charset="0"/>
              </a:rPr>
              <a:t>  </a:t>
            </a:r>
            <a:r>
              <a:rPr lang="en-US" sz="2000" dirty="0" err="1">
                <a:latin typeface="Trebuchet MS" pitchFamily="34" charset="0"/>
              </a:rPr>
              <a:t>Ποιο</a:t>
            </a:r>
            <a:r>
              <a:rPr lang="en-US" sz="2000" dirty="0">
                <a:latin typeface="Trebuchet MS" pitchFamily="34" charset="0"/>
              </a:rPr>
              <a:t> από τα </a:t>
            </a:r>
            <a:r>
              <a:rPr lang="en-US" sz="2000" dirty="0" err="1">
                <a:latin typeface="Trebuchet MS" pitchFamily="34" charset="0"/>
              </a:rPr>
              <a:t>δύο</a:t>
            </a:r>
            <a:r>
              <a:rPr lang="en-US" sz="2000" dirty="0">
                <a:latin typeface="Trebuchet MS" pitchFamily="34" charset="0"/>
              </a:rPr>
              <a:t> β</a:t>
            </a:r>
            <a:r>
              <a:rPr lang="en-US" sz="2000" dirty="0" err="1">
                <a:latin typeface="Trebuchet MS" pitchFamily="34" charset="0"/>
              </a:rPr>
              <a:t>λή</a:t>
            </a:r>
            <a:r>
              <a:rPr lang="en-US" sz="2000" dirty="0">
                <a:latin typeface="Trebuchet MS" pitchFamily="34" charset="0"/>
              </a:rPr>
              <a:t>µατα </a:t>
            </a:r>
            <a:r>
              <a:rPr lang="en-US" sz="2000" dirty="0" err="1">
                <a:latin typeface="Trebuchet MS" pitchFamily="34" charset="0"/>
              </a:rPr>
              <a:t>έχει</a:t>
            </a:r>
            <a:r>
              <a:rPr lang="en-US" sz="2000" dirty="0">
                <a:latin typeface="Trebuchet MS" pitchFamily="34" charset="0"/>
              </a:rPr>
              <a:t> µ</a:t>
            </a:r>
            <a:r>
              <a:rPr lang="en-US" sz="2000" dirty="0" err="1">
                <a:latin typeface="Trebuchet MS" pitchFamily="34" charset="0"/>
              </a:rPr>
              <a:t>εγ</a:t>
            </a:r>
            <a:r>
              <a:rPr lang="en-US" sz="2000" dirty="0">
                <a:latin typeface="Trebuchet MS" pitchFamily="34" charset="0"/>
              </a:rPr>
              <a:t>αλύτερη επιτάχυνση;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rebuchet MS" pitchFamily="34" charset="0"/>
              </a:rPr>
              <a:t>Να </a:t>
            </a:r>
            <a:r>
              <a:rPr lang="en-US" sz="2000" dirty="0" err="1">
                <a:latin typeface="Trebuchet MS" pitchFamily="34" charset="0"/>
              </a:rPr>
              <a:t>δικ</a:t>
            </a:r>
            <a:r>
              <a:rPr lang="en-US" sz="2000" dirty="0">
                <a:latin typeface="Trebuchet MS" pitchFamily="34" charset="0"/>
              </a:rPr>
              <a:t>αιολογήσετε όλες τις απαντήσεις σας.</a:t>
            </a:r>
          </a:p>
        </p:txBody>
      </p:sp>
    </p:spTree>
    <p:extLst>
      <p:ext uri="{BB962C8B-B14F-4D97-AF65-F5344CB8AC3E}">
        <p14:creationId xmlns:p14="http://schemas.microsoft.com/office/powerpoint/2010/main" val="25679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09836" y="332656"/>
            <a:ext cx="7724328" cy="5617294"/>
            <a:chOff x="592088" y="116632"/>
            <a:chExt cx="7724328" cy="5617294"/>
          </a:xfrm>
        </p:grpSpPr>
        <p:sp>
          <p:nvSpPr>
            <p:cNvPr id="4" name="Ορθογώνιο 3"/>
            <p:cNvSpPr/>
            <p:nvPr/>
          </p:nvSpPr>
          <p:spPr>
            <a:xfrm>
              <a:off x="592088" y="116632"/>
              <a:ext cx="772432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b="1" dirty="0">
                  <a:latin typeface="Trebuchet MS" pitchFamily="34" charset="0"/>
                </a:rPr>
                <a:t>7. </a:t>
              </a:r>
              <a:r>
                <a:rPr lang="el-GR" dirty="0">
                  <a:latin typeface="Trebuchet MS" pitchFamily="34" charset="0"/>
                </a:rPr>
                <a:t>Σε μικρό ύψωμα, ένα αγόρι κρατώντας όπλο με το οποίο μπορεί να εκτοξεύει μπαλονάκια νερού, σκοπεύει ένα δεύτερο αγόρι που κρέμεται από κλαδί δέντρου ευρισκόμενο σε απόσταση </a:t>
              </a:r>
              <a:r>
                <a:rPr lang="en-US" i="1" dirty="0">
                  <a:latin typeface="Trebuchet MS" pitchFamily="34" charset="0"/>
                </a:rPr>
                <a:t>d</a:t>
              </a:r>
              <a:r>
                <a:rPr lang="el-GR" dirty="0">
                  <a:latin typeface="Trebuchet MS" pitchFamily="34" charset="0"/>
                </a:rPr>
                <a:t> (σχήμα). Τη στιγμή που εκτοξεύεται οριζόντια ένα μπαλονάκι νερού, το δεύτερο αγόρι αφήνεται να πέσει από το κλαδί, ελπίζοντας να γλυτώσει το βρέξιμο. 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itchFamily="34" charset="0"/>
                </a:rPr>
                <a:t>Να δείξετε ότι το δεύτερο αγόρι έκανε τη λάθος κίνηση.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itchFamily="34" charset="0"/>
                </a:rPr>
                <a:t>(Η αντίσταση του αέρα θεωρείται </a:t>
              </a:r>
              <a:r>
                <a:rPr lang="el-GR" dirty="0" err="1">
                  <a:latin typeface="Trebuchet MS" pitchFamily="34" charset="0"/>
                </a:rPr>
                <a:t>αµελητέα</a:t>
              </a:r>
              <a:r>
                <a:rPr lang="el-GR" dirty="0">
                  <a:latin typeface="Trebuchet MS" pitchFamily="34" charset="0"/>
                </a:rPr>
                <a:t>).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80" y="3212976"/>
              <a:ext cx="5318125" cy="2520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3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52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0" y="332656"/>
            <a:ext cx="8721737" cy="6382469"/>
            <a:chOff x="0" y="332656"/>
            <a:chExt cx="8721737" cy="6382469"/>
          </a:xfrm>
        </p:grpSpPr>
        <p:grpSp>
          <p:nvGrpSpPr>
            <p:cNvPr id="7" name="Ομάδα 6"/>
            <p:cNvGrpSpPr/>
            <p:nvPr/>
          </p:nvGrpSpPr>
          <p:grpSpPr>
            <a:xfrm>
              <a:off x="476874" y="332656"/>
              <a:ext cx="8244863" cy="5347923"/>
              <a:chOff x="476874" y="332656"/>
              <a:chExt cx="8244863" cy="5347923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483433" y="332656"/>
                <a:ext cx="5256584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b="1" dirty="0">
                    <a:latin typeface="Trebuchet MS" pitchFamily="34" charset="0"/>
                  </a:rPr>
                  <a:t>8</a:t>
                </a:r>
                <a:r>
                  <a:rPr lang="el-GR" b="1" dirty="0">
                    <a:latin typeface="Trebuchet MS" pitchFamily="34" charset="0"/>
                  </a:rPr>
                  <a:t>.  </a:t>
                </a:r>
                <a:r>
                  <a:rPr lang="el-GR" dirty="0">
                    <a:latin typeface="Trebuchet MS" pitchFamily="34" charset="0"/>
                  </a:rPr>
                  <a:t>Από δύο σημεία, τα οποία βρίσκονται σε ύψη 2</a:t>
                </a:r>
                <a:r>
                  <a:rPr lang="el-GR" i="1" dirty="0">
                    <a:latin typeface="Trebuchet MS" pitchFamily="34" charset="0"/>
                  </a:rPr>
                  <a:t>Η</a:t>
                </a:r>
                <a:r>
                  <a:rPr lang="el-GR" dirty="0">
                    <a:latin typeface="Trebuchet MS" pitchFamily="34" charset="0"/>
                  </a:rPr>
                  <a:t> και </a:t>
                </a:r>
                <a:r>
                  <a:rPr lang="el-GR" i="1" dirty="0">
                    <a:latin typeface="Trebuchet MS" pitchFamily="34" charset="0"/>
                  </a:rPr>
                  <a:t>Η</a:t>
                </a:r>
                <a:r>
                  <a:rPr lang="el-GR" dirty="0">
                    <a:latin typeface="Trebuchet MS" pitchFamily="34" charset="0"/>
                  </a:rPr>
                  <a:t> από το έδαφος, εκτοξεύονται οριζόντια δυο μικρές σφαίρες Α και Β, της ίδιας μάζας, στο ίδιο κατακόρυφο επίπεδο. Η πρώτη με αρχική ταχύτητα </a:t>
                </a:r>
                <a:r>
                  <a:rPr lang="el-GR" i="1" dirty="0">
                    <a:latin typeface="Trebuchet MS" pitchFamily="34" charset="0"/>
                  </a:rPr>
                  <a:t>υ</a:t>
                </a:r>
                <a:r>
                  <a:rPr lang="el-GR" baseline="-25000" dirty="0">
                    <a:latin typeface="Trebuchet MS" pitchFamily="34" charset="0"/>
                  </a:rPr>
                  <a:t>01</a:t>
                </a:r>
                <a:r>
                  <a:rPr lang="el-GR" dirty="0">
                    <a:latin typeface="Trebuchet MS" pitchFamily="34" charset="0"/>
                  </a:rPr>
                  <a:t>, πέφτει στο έδαφος στο σημείο Γ, όπως στο σχήμα.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dirty="0">
                    <a:latin typeface="Trebuchet MS" pitchFamily="34" charset="0"/>
                  </a:rPr>
                  <a:t>Να χαρακτηρίστε τις παρακάτω προτάσεις ως σωστές ή λανθασμένες, δικαιολογώντας τις απαντήσεις σας.</a:t>
                </a:r>
              </a:p>
            </p:txBody>
          </p:sp>
          <p:pic>
            <p:nvPicPr>
              <p:cNvPr id="16386" name="Picture 2" descr="http://2.bp.blogspot.com/-rQKO3P-qzao/VAhu-fGeEjI/AAAAAAAAVS4/D2UdPj-lahM/s1600/image00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7557" y="620688"/>
                <a:ext cx="2924180" cy="27771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Ορθογώνιο 5"/>
              <p:cNvSpPr/>
              <p:nvPr/>
            </p:nvSpPr>
            <p:spPr>
              <a:xfrm>
                <a:off x="476874" y="3977099"/>
                <a:ext cx="8154618" cy="1703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b="1" dirty="0">
                    <a:latin typeface="Trebuchet MS" pitchFamily="34" charset="0"/>
                  </a:rPr>
                  <a:t>i)  </a:t>
                </a:r>
                <a:r>
                  <a:rPr lang="el-GR" dirty="0">
                    <a:latin typeface="Trebuchet MS" pitchFamily="34" charset="0"/>
                  </a:rPr>
                  <a:t>Αν οι δυο σφαίρες εκτοξευτούν ταυτόχρονα, πρώτη στο έδαφος θα φτάσει η Β σφαίρα, ανεξάρτητα της αρχικής ταχύτητας εκτόξευσής της.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b="1" dirty="0">
                    <a:latin typeface="Trebuchet MS" pitchFamily="34" charset="0"/>
                  </a:rPr>
                  <a:t>ii)  </a:t>
                </a:r>
                <a:r>
                  <a:rPr lang="el-GR" dirty="0">
                    <a:latin typeface="Trebuchet MS" pitchFamily="34" charset="0"/>
                  </a:rPr>
                  <a:t>Για να μπορέσει η Β σφαίρα να φτάσει στο έδαφος στο ίδιο σημείο Γ, θα πρέπει να εκτοξευθεί με αρχική ταχύτητα </a:t>
                </a:r>
                <a:r>
                  <a:rPr lang="el-GR" i="1" dirty="0">
                    <a:latin typeface="Trebuchet MS" pitchFamily="34" charset="0"/>
                  </a:rPr>
                  <a:t>υ</a:t>
                </a:r>
                <a:r>
                  <a:rPr lang="el-GR" baseline="-25000" dirty="0">
                    <a:latin typeface="Trebuchet MS" pitchFamily="34" charset="0"/>
                  </a:rPr>
                  <a:t>02</a:t>
                </a:r>
                <a:r>
                  <a:rPr lang="el-GR" dirty="0">
                    <a:latin typeface="Trebuchet MS" pitchFamily="34" charset="0"/>
                  </a:rPr>
                  <a:t>=2</a:t>
                </a:r>
                <a:r>
                  <a:rPr lang="el-GR" i="1" dirty="0">
                    <a:latin typeface="Trebuchet MS" pitchFamily="34" charset="0"/>
                  </a:rPr>
                  <a:t>υ</a:t>
                </a:r>
                <a:r>
                  <a:rPr lang="el-GR" baseline="-25000" dirty="0">
                    <a:latin typeface="Trebuchet MS" pitchFamily="34" charset="0"/>
                  </a:rPr>
                  <a:t>01</a:t>
                </a:r>
                <a:r>
                  <a:rPr lang="el-GR" dirty="0">
                    <a:latin typeface="Trebuchet MS" pitchFamily="34" charset="0"/>
                  </a:rPr>
                  <a:t>.</a:t>
                </a:r>
              </a:p>
            </p:txBody>
          </p:sp>
        </p:grp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0" y="6165850"/>
              <a:ext cx="20510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l-GR" sz="1200" i="1" dirty="0">
                  <a:latin typeface="Trebuchet MS" pitchFamily="34" charset="0"/>
                </a:rPr>
                <a:t>του </a:t>
              </a:r>
              <a:r>
                <a:rPr lang="el-GR" sz="1200" i="1" dirty="0" err="1">
                  <a:latin typeface="Trebuchet MS" pitchFamily="34" charset="0"/>
                </a:rPr>
                <a:t>Διον</a:t>
              </a:r>
              <a:r>
                <a:rPr lang="el-GR" sz="1200" i="1" dirty="0">
                  <a:latin typeface="Trebuchet MS" pitchFamily="34" charset="0"/>
                </a:rPr>
                <a:t>. </a:t>
              </a:r>
              <a:r>
                <a:rPr lang="el-GR" sz="1200" i="1" dirty="0" err="1">
                  <a:latin typeface="Trebuchet MS" pitchFamily="34" charset="0"/>
                </a:rPr>
                <a:t>Μάργαρη</a:t>
              </a:r>
              <a:r>
                <a:rPr lang="el-GR" sz="1200" i="1" dirty="0">
                  <a:latin typeface="Trebuchet MS" pitchFamily="34" charset="0"/>
                </a:rPr>
                <a:t>, από το </a:t>
              </a:r>
            </a:p>
            <a:p>
              <a:pPr algn="just">
                <a:spcBef>
                  <a:spcPct val="50000"/>
                </a:spcBef>
              </a:pPr>
              <a:r>
                <a:rPr lang="el-GR" sz="1200" i="1" dirty="0">
                  <a:latin typeface="Trebuchet MS" pitchFamily="34" charset="0"/>
                </a:rPr>
                <a:t>Υλικό Φυσικής-Χημείας.</a:t>
              </a:r>
              <a:r>
                <a:rPr lang="el-GR" sz="1200" dirty="0">
                  <a:latin typeface="Trebuchet MS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2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Πλαίσιο κειμένου 1"/>
          <p:cNvSpPr txBox="1"/>
          <p:nvPr/>
        </p:nvSpPr>
        <p:spPr>
          <a:xfrm>
            <a:off x="2411760" y="145489"/>
            <a:ext cx="4000847" cy="20253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l-GR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774962" y="476683"/>
            <a:ext cx="7352744" cy="5619680"/>
            <a:chOff x="603414" y="404675"/>
            <a:chExt cx="7934198" cy="5619680"/>
          </a:xfrm>
        </p:grpSpPr>
        <p:pic>
          <p:nvPicPr>
            <p:cNvPr id="5" name="Εικόνα 4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15816" y="468766"/>
              <a:ext cx="2808312" cy="12961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3414" y="40467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rebuchet MS" panose="020B0603020202020204" pitchFamily="34" charset="0"/>
                </a:rPr>
                <a:t>9.</a:t>
              </a:r>
              <a:endParaRPr lang="el-GR" b="1" dirty="0">
                <a:latin typeface="Trebuchet MS" panose="020B0603020202020204" pitchFamily="34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606388" y="1777038"/>
              <a:ext cx="7931224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Η σφαίρα του σχήματος εκτοξεύεται δύο φορές με διαφορετικές αρχικές ταχύτητες εκτελώντας οριζόντια βολή, από το ίδιο ύψος</a:t>
              </a:r>
              <a:r>
                <a:rPr lang="el-GR" i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από το έδαφος. Στο σχήμα φαίνεται η τροχιά που ακολουθεί μετά την πρώτη ρίψη (Α) και μετά τη δεύτερη ρίψη (Β)</a:t>
              </a:r>
              <a:r>
                <a:rPr lang="en-US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αντίστοιχα.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Α. 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Να επιλέξετε τη σωστή απάντηση.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Ο χρόνος που θα κινηθεί η σφαίρα μέχρι να φτάσει στο έδαφος είναι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α.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μεγαλύτερος στην τροχιά Α. 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β.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μεγαλύτερος στην τροχιά Β. 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indent="-1016000"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γ.</a:t>
              </a:r>
              <a:r>
                <a:rPr lang="el-GR" dirty="0"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ίδιος για τις τροχιές Α και Β. </a:t>
              </a:r>
              <a:endParaRPr lang="el-GR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Β.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Να αιτιολογήσετε την απάντηση σας.</a:t>
              </a:r>
            </a:p>
          </p:txBody>
        </p:sp>
      </p:grpSp>
      <p:sp>
        <p:nvSpPr>
          <p:cNvPr id="9" name="Οβάλ 8"/>
          <p:cNvSpPr/>
          <p:nvPr/>
        </p:nvSpPr>
        <p:spPr>
          <a:xfrm>
            <a:off x="683568" y="5229200"/>
            <a:ext cx="44496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7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11560" y="260648"/>
            <a:ext cx="7776864" cy="5825946"/>
            <a:chOff x="611560" y="260648"/>
            <a:chExt cx="7776864" cy="5825946"/>
          </a:xfrm>
        </p:grpSpPr>
        <p:pic>
          <p:nvPicPr>
            <p:cNvPr id="4" name="Εικόνα 3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5856" y="260648"/>
              <a:ext cx="2077720" cy="1752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3447" y="40466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rebuchet MS" panose="020B0603020202020204" pitchFamily="34" charset="0"/>
                </a:rPr>
                <a:t>10.</a:t>
              </a:r>
              <a:endParaRPr lang="el-GR" b="1" dirty="0">
                <a:latin typeface="Trebuchet MS" panose="020B0603020202020204" pitchFamily="34" charset="0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611560" y="2254776"/>
              <a:ext cx="7776864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Δύο σφαίρες Α και Β βρίσκονται στο ίδιο ύψος </a:t>
              </a:r>
              <a:r>
                <a:rPr lang="el-GR" i="1" dirty="0">
                  <a:latin typeface="Trebuchet MS" panose="020B0603020202020204" pitchFamily="34" charset="0"/>
                </a:rPr>
                <a:t>h</a:t>
              </a:r>
              <a:r>
                <a:rPr lang="el-GR" dirty="0">
                  <a:latin typeface="Trebuchet MS" panose="020B0603020202020204" pitchFamily="34" charset="0"/>
                </a:rPr>
                <a:t> από το έδαφος. Κάποια στιγμή η σφαίρα Α αφήνεται να πέσει χωρίς αρχική ταχύτητα. Συγχρόνως η σφαίρα Β εκτοξεύεται με οριζόντια ταχύτητα μέτρου </a:t>
              </a:r>
              <a:r>
                <a:rPr lang="el-GR" i="1" dirty="0">
                  <a:latin typeface="Trebuchet MS" panose="020B0603020202020204" pitchFamily="34" charset="0"/>
                </a:rPr>
                <a:t>υ</a:t>
              </a:r>
              <a:r>
                <a:rPr lang="el-GR" baseline="-25000" dirty="0">
                  <a:latin typeface="Trebuchet MS" panose="020B0603020202020204" pitchFamily="34" charset="0"/>
                </a:rPr>
                <a:t>0</a:t>
              </a:r>
              <a:r>
                <a:rPr lang="el-GR" dirty="0">
                  <a:latin typeface="Trebuchet MS" panose="020B0603020202020204" pitchFamily="34" charset="0"/>
                </a:rPr>
                <a:t>. Η αντίσταση του αέρα και στις δύο σφαίρες θεωρείται αμελητέα.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</a:t>
              </a:r>
              <a:r>
                <a:rPr lang="el-GR" dirty="0">
                  <a:latin typeface="Trebuchet MS" panose="020B0603020202020204" pitchFamily="34" charset="0"/>
                </a:rPr>
                <a:t>Να επιλέξετε την σωστή απάντηση.</a:t>
              </a:r>
            </a:p>
            <a:p>
              <a:pPr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Αν μετά από  2s η σφαίρα Α βρίσκεται στη θέση 1, την ίδια χρονική στιγμή η σφαίρα Β θα βρίσκεται στη θέση 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</a:t>
              </a:r>
              <a:r>
                <a:rPr lang="el-GR" dirty="0">
                  <a:latin typeface="Trebuchet MS" panose="020B0603020202020204" pitchFamily="34" charset="0"/>
                </a:rPr>
                <a:t>2.	                                </a:t>
              </a:r>
              <a:r>
                <a:rPr lang="el-GR" b="1" dirty="0">
                  <a:latin typeface="Trebuchet MS" panose="020B0603020202020204" pitchFamily="34" charset="0"/>
                </a:rPr>
                <a:t> β.  </a:t>
              </a:r>
              <a:r>
                <a:rPr lang="el-GR" dirty="0">
                  <a:latin typeface="Trebuchet MS" panose="020B0603020202020204" pitchFamily="34" charset="0"/>
                </a:rPr>
                <a:t>3.   	                              </a:t>
              </a:r>
              <a:r>
                <a:rPr lang="el-GR" b="1" dirty="0">
                  <a:latin typeface="Trebuchet MS" panose="020B0603020202020204" pitchFamily="34" charset="0"/>
                </a:rPr>
                <a:t>γ.   </a:t>
              </a:r>
              <a:r>
                <a:rPr lang="el-GR" dirty="0">
                  <a:latin typeface="Trebuchet MS" panose="020B0603020202020204" pitchFamily="34" charset="0"/>
                </a:rPr>
                <a:t>4.    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Β.  </a:t>
              </a:r>
              <a:r>
                <a:rPr lang="el-GR" dirty="0">
                  <a:latin typeface="Trebuchet MS" panose="020B0603020202020204" pitchFamily="34" charset="0"/>
                </a:rPr>
                <a:t>Να αιτιολογήσετε την επιλογή σας.</a:t>
              </a:r>
            </a:p>
          </p:txBody>
        </p:sp>
      </p:grpSp>
      <p:sp>
        <p:nvSpPr>
          <p:cNvPr id="8" name="Οβάλ 7"/>
          <p:cNvSpPr/>
          <p:nvPr/>
        </p:nvSpPr>
        <p:spPr>
          <a:xfrm>
            <a:off x="3707904" y="5229200"/>
            <a:ext cx="44496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5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205038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1262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84312" y="404664"/>
            <a:ext cx="83201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itchFamily="34" charset="0"/>
              </a:rPr>
              <a:t>1</a:t>
            </a:r>
            <a:r>
              <a:rPr lang="el-GR" sz="2000" b="1" dirty="0">
                <a:latin typeface="Trebuchet MS" pitchFamily="34" charset="0"/>
              </a:rPr>
              <a:t>.   </a:t>
            </a:r>
            <a:r>
              <a:rPr lang="el-GR" sz="2000" dirty="0">
                <a:latin typeface="Trebuchet MS" pitchFamily="34" charset="0"/>
              </a:rPr>
              <a:t>Ένα αεροπλάνο κινείται οριζόντια σε ύψος  </a:t>
            </a:r>
            <a:r>
              <a:rPr lang="el-GR" sz="2000" i="1" dirty="0">
                <a:latin typeface="Trebuchet MS" pitchFamily="34" charset="0"/>
              </a:rPr>
              <a:t>Η</a:t>
            </a:r>
            <a:r>
              <a:rPr lang="el-GR" sz="2000" dirty="0">
                <a:latin typeface="Trebuchet MS" pitchFamily="34" charset="0"/>
              </a:rPr>
              <a:t>=320 m με σταθερή ταχύτητα </a:t>
            </a:r>
            <a:r>
              <a:rPr lang="el-GR" sz="2000" i="1" dirty="0">
                <a:latin typeface="Trebuchet MS" pitchFamily="34" charset="0"/>
              </a:rPr>
              <a:t>υ</a:t>
            </a:r>
            <a:r>
              <a:rPr lang="el-GR" sz="2000" baseline="-25000" dirty="0">
                <a:latin typeface="Trebuchet MS" pitchFamily="34" charset="0"/>
              </a:rPr>
              <a:t>0</a:t>
            </a:r>
            <a:r>
              <a:rPr lang="el-GR" sz="2000" dirty="0">
                <a:latin typeface="Trebuchet MS" pitchFamily="34" charset="0"/>
              </a:rPr>
              <a:t> =10 </a:t>
            </a:r>
            <a:r>
              <a:rPr lang="en-US" sz="2000" dirty="0">
                <a:latin typeface="Trebuchet MS" pitchFamily="34" charset="0"/>
              </a:rPr>
              <a:t>m/s</a:t>
            </a:r>
            <a:r>
              <a:rPr lang="el-GR" sz="2000" dirty="0">
                <a:latin typeface="Trebuchet MS" pitchFamily="34" charset="0"/>
              </a:rPr>
              <a:t>. Κάποια στιγμή αφήνεται από το αεροπλάνο να πέσει ένα δέμα μόνο με την επίδραση του βάρους του.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  </a:t>
            </a:r>
            <a:r>
              <a:rPr lang="el-GR" sz="2000" dirty="0">
                <a:latin typeface="Trebuchet MS" pitchFamily="34" charset="0"/>
              </a:rPr>
              <a:t>Σε πόσο χρόνο το σώμα θα συναντήσει το έδαφος;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β.  </a:t>
            </a:r>
            <a:r>
              <a:rPr lang="el-GR" sz="2000" dirty="0">
                <a:latin typeface="Trebuchet MS" pitchFamily="34" charset="0"/>
              </a:rPr>
              <a:t>Σε ποιο σημείο θα πέσει;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γ. </a:t>
            </a:r>
            <a:r>
              <a:rPr lang="el-GR" sz="2000" dirty="0">
                <a:latin typeface="Trebuchet MS" pitchFamily="34" charset="0"/>
              </a:rPr>
              <a:t>Πού θα βρίσκεται το αεροπλάνο τη στιγμή που το σώμα θ' ακουμπά στο έδαφος; (Το αεροπλάνο συνεχίζει την κίνησή του σταθερά στο ίδιο ύψος).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δ.  </a:t>
            </a:r>
            <a:r>
              <a:rPr lang="el-GR" sz="2000" dirty="0">
                <a:latin typeface="Trebuchet MS" pitchFamily="34" charset="0"/>
              </a:rPr>
              <a:t>Πόση θα είναι η ταχύτητα του σώματος τη στιγμή που πέφτει στο έδαφος;</a:t>
            </a:r>
          </a:p>
        </p:txBody>
      </p:sp>
    </p:spTree>
    <p:extLst>
      <p:ext uri="{BB962C8B-B14F-4D97-AF65-F5344CB8AC3E}">
        <p14:creationId xmlns:p14="http://schemas.microsoft.com/office/powerpoint/2010/main" val="17384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 </a:t>
            </a:r>
            <a:r>
              <a:rPr lang="el-GR" dirty="0" err="1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6681" y="6309320"/>
            <a:ext cx="2133600" cy="365125"/>
          </a:xfrm>
        </p:spPr>
        <p:txBody>
          <a:bodyPr/>
          <a:lstStyle/>
          <a:p>
            <a:fld id="{59C71622-36CF-43A4-AF4A-7D9E78085C68}" type="slidenum">
              <a:rPr lang="el-GR">
                <a:solidFill>
                  <a:schemeClr val="tx1"/>
                </a:solidFill>
              </a:rPr>
              <a:pPr/>
              <a:t>57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93304" y="188640"/>
            <a:ext cx="7820252" cy="5695322"/>
            <a:chOff x="611560" y="94702"/>
            <a:chExt cx="7820252" cy="5695322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611560" y="2604537"/>
              <a:ext cx="7820252" cy="318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itchFamily="34" charset="0"/>
                </a:rPr>
                <a:t>2</a:t>
              </a:r>
              <a:r>
                <a:rPr lang="en-US" sz="2000" b="1" dirty="0">
                  <a:latin typeface="Trebuchet MS" pitchFamily="34" charset="0"/>
                </a:rPr>
                <a:t>.  </a:t>
              </a:r>
              <a:r>
                <a:rPr lang="en-US" sz="2000" dirty="0">
                  <a:latin typeface="Trebuchet MS" pitchFamily="34" charset="0"/>
                </a:rPr>
                <a:t>Aπό </a:t>
              </a:r>
              <a:r>
                <a:rPr lang="en-US" sz="2000" dirty="0" err="1">
                  <a:latin typeface="Trebuchet MS" pitchFamily="34" charset="0"/>
                </a:rPr>
                <a:t>έν</a:t>
              </a:r>
              <a:r>
                <a:rPr lang="en-US" sz="2000" dirty="0">
                  <a:latin typeface="Trebuchet MS" pitchFamily="34" charset="0"/>
                </a:rPr>
                <a:t>α σηµείο του κεκλιµένου επιπέδου του σχήµατος αφήνουµε να κυλήσει µία µπίλια. H µπ</a:t>
              </a:r>
              <a:r>
                <a:rPr lang="en-US" sz="2000" dirty="0" err="1">
                  <a:latin typeface="Trebuchet MS" pitchFamily="34" charset="0"/>
                </a:rPr>
                <a:t>ίλι</a:t>
              </a:r>
              <a:r>
                <a:rPr lang="en-US" sz="2000" dirty="0">
                  <a:latin typeface="Trebuchet MS" pitchFamily="34" charset="0"/>
                </a:rPr>
                <a:t>α κινείται µέχρι το σηµείο B πάνω στο οριζόντιο τραπέζι και χτυπάει το</a:t>
              </a:r>
              <a:r>
                <a:rPr lang="el-GR" sz="2000" dirty="0">
                  <a:latin typeface="Trebuchet MS" pitchFamily="34" charset="0"/>
                </a:rPr>
                <a:t> </a:t>
              </a:r>
              <a:r>
                <a:rPr lang="en-US" sz="2000" dirty="0">
                  <a:latin typeface="Trebuchet MS" pitchFamily="34" charset="0"/>
                </a:rPr>
                <a:t>π</a:t>
              </a:r>
              <a:r>
                <a:rPr lang="en-US" sz="2000" dirty="0" err="1">
                  <a:latin typeface="Trebuchet MS" pitchFamily="34" charset="0"/>
                </a:rPr>
                <a:t>άτω</a:t>
              </a:r>
              <a:r>
                <a:rPr lang="en-US" sz="2000" dirty="0">
                  <a:latin typeface="Trebuchet MS" pitchFamily="34" charset="0"/>
                </a:rPr>
                <a:t>µα </a:t>
              </a:r>
              <a:r>
                <a:rPr lang="en-US" sz="2000" dirty="0" err="1">
                  <a:latin typeface="Trebuchet MS" pitchFamily="34" charset="0"/>
                </a:rPr>
                <a:t>στο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σηµείο</a:t>
              </a:r>
              <a:r>
                <a:rPr lang="en-US" sz="2000" dirty="0">
                  <a:latin typeface="Trebuchet MS" pitchFamily="34" charset="0"/>
                </a:rPr>
                <a:t> Γ. </a:t>
              </a:r>
              <a:r>
                <a:rPr lang="en-US" sz="2000" dirty="0" err="1">
                  <a:latin typeface="Trebuchet MS" pitchFamily="34" charset="0"/>
                </a:rPr>
                <a:t>Tο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ύψος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του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τρ</a:t>
              </a:r>
              <a:r>
                <a:rPr lang="en-US" sz="2000" dirty="0">
                  <a:latin typeface="Trebuchet MS" pitchFamily="34" charset="0"/>
                </a:rPr>
                <a:t>απεζιού και τη διαδροµή AB τα µετράµε µε µετροταινία</a:t>
              </a:r>
              <a:r>
                <a:rPr lang="el-GR" sz="2000" dirty="0">
                  <a:latin typeface="Trebuchet MS" pitchFamily="34" charset="0"/>
                </a:rPr>
                <a:t> </a:t>
              </a:r>
              <a:r>
                <a:rPr lang="en-US" sz="2000" dirty="0">
                  <a:latin typeface="Trebuchet MS" pitchFamily="34" charset="0"/>
                </a:rPr>
                <a:t>και τα β</a:t>
              </a:r>
              <a:r>
                <a:rPr lang="en-US" sz="2000" dirty="0" err="1">
                  <a:latin typeface="Trebuchet MS" pitchFamily="34" charset="0"/>
                </a:rPr>
                <a:t>ρίσκουµε</a:t>
              </a:r>
              <a:r>
                <a:rPr lang="en-US" sz="2000" dirty="0">
                  <a:latin typeface="Trebuchet MS" pitchFamily="34" charset="0"/>
                </a:rPr>
                <a:t> 1,25 m και 2 m, α</a:t>
              </a:r>
              <a:r>
                <a:rPr lang="en-US" sz="2000" dirty="0" err="1">
                  <a:latin typeface="Trebuchet MS" pitchFamily="34" charset="0"/>
                </a:rPr>
                <a:t>ντίστοιχ</a:t>
              </a:r>
              <a:r>
                <a:rPr lang="en-US" sz="2000" dirty="0">
                  <a:latin typeface="Trebuchet MS" pitchFamily="34" charset="0"/>
                </a:rPr>
                <a:t>α. </a:t>
              </a:r>
              <a:endParaRPr lang="el-GR" sz="20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Trebuchet MS" pitchFamily="34" charset="0"/>
                </a:rPr>
                <a:t>O </a:t>
              </a:r>
              <a:r>
                <a:rPr lang="en-US" sz="2000" dirty="0" err="1">
                  <a:latin typeface="Trebuchet MS" pitchFamily="34" charset="0"/>
                </a:rPr>
                <a:t>χρόνος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κίνησης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στη</a:t>
              </a:r>
              <a:r>
                <a:rPr lang="en-US" sz="2000" dirty="0">
                  <a:latin typeface="Trebuchet MS" pitchFamily="34" charset="0"/>
                </a:rPr>
                <a:t> </a:t>
              </a:r>
              <a:r>
                <a:rPr lang="en-US" sz="2000" dirty="0" err="1">
                  <a:latin typeface="Trebuchet MS" pitchFamily="34" charset="0"/>
                </a:rPr>
                <a:t>δι</a:t>
              </a:r>
              <a:r>
                <a:rPr lang="en-US" sz="2000" dirty="0">
                  <a:latin typeface="Trebuchet MS" pitchFamily="34" charset="0"/>
                </a:rPr>
                <a:t>αδροµή ΑΒ είναι 2</a:t>
              </a:r>
              <a:r>
                <a:rPr lang="el-GR" sz="2000" dirty="0">
                  <a:latin typeface="Trebuchet MS" pitchFamily="34" charset="0"/>
                </a:rPr>
                <a:t> </a:t>
              </a:r>
              <a:r>
                <a:rPr lang="en-US" sz="2000" dirty="0">
                  <a:latin typeface="Trebuchet MS" pitchFamily="34" charset="0"/>
                </a:rPr>
                <a:t>s.</a:t>
              </a:r>
              <a:endParaRPr lang="el-GR" sz="2000" dirty="0">
                <a:latin typeface="Trebuchet MS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l-GR" sz="1400" dirty="0">
                  <a:latin typeface="Trebuchet MS" pitchFamily="34" charset="0"/>
                </a:rPr>
                <a:t>(συνεχίζεται στην επόμενη διαφάνεια)</a:t>
              </a:r>
              <a:endParaRPr lang="en-US" sz="1400" dirty="0">
                <a:latin typeface="Trebuchet MS" pitchFamily="34" charset="0"/>
              </a:endParaRPr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94702"/>
              <a:ext cx="4478713" cy="253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6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62068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rebuchet MS" pitchFamily="34" charset="0"/>
              </a:rPr>
              <a:t>Aπα</a:t>
            </a:r>
            <a:r>
              <a:rPr lang="en-US" sz="2000" dirty="0" err="1">
                <a:latin typeface="Trebuchet MS" pitchFamily="34" charset="0"/>
              </a:rPr>
              <a:t>ντήστε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στις</a:t>
            </a:r>
            <a:r>
              <a:rPr lang="en-US" sz="2000" dirty="0">
                <a:latin typeface="Trebuchet MS" pitchFamily="34" charset="0"/>
              </a:rPr>
              <a:t> παρα</a:t>
            </a:r>
            <a:r>
              <a:rPr lang="en-US" sz="2000" dirty="0" err="1">
                <a:latin typeface="Trebuchet MS" pitchFamily="34" charset="0"/>
              </a:rPr>
              <a:t>κάτω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err="1">
                <a:latin typeface="Trebuchet MS" pitchFamily="34" charset="0"/>
              </a:rPr>
              <a:t>ερωτήσεις</a:t>
            </a:r>
            <a:r>
              <a:rPr lang="en-US" sz="2000" dirty="0">
                <a:latin typeface="Trebuchet MS" pitchFamily="34" charset="0"/>
              </a:rPr>
              <a:t>, υπ</a:t>
            </a:r>
            <a:r>
              <a:rPr lang="en-US" sz="2000" dirty="0" err="1">
                <a:latin typeface="Trebuchet MS" pitchFamily="34" charset="0"/>
              </a:rPr>
              <a:t>οθέτοντ</a:t>
            </a:r>
            <a:r>
              <a:rPr lang="en-US" sz="2000" dirty="0">
                <a:latin typeface="Trebuchet MS" pitchFamily="34" charset="0"/>
              </a:rPr>
              <a:t>ας ότι οι τριβές και η αντίσταση του αέρα είναι αµελητέες (</a:t>
            </a:r>
            <a:r>
              <a:rPr lang="en-US" sz="2000" i="1" dirty="0">
                <a:latin typeface="Trebuchet MS" pitchFamily="34" charset="0"/>
              </a:rPr>
              <a:t>g</a:t>
            </a:r>
            <a:r>
              <a:rPr lang="en-US" sz="2000" dirty="0">
                <a:latin typeface="Trebuchet MS" pitchFamily="34" charset="0"/>
              </a:rPr>
              <a:t> =10 m/s²).</a:t>
            </a:r>
            <a:endParaRPr lang="el-GR" sz="2000" dirty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</a:t>
            </a:r>
            <a:r>
              <a:rPr lang="el-GR" sz="2000" dirty="0">
                <a:latin typeface="Trebuchet MS" pitchFamily="34" charset="0"/>
              </a:rPr>
              <a:t>  Ποια είδη κινήσεων εκτελεί η µ</a:t>
            </a:r>
            <a:r>
              <a:rPr lang="el-GR" sz="2000" dirty="0" err="1">
                <a:latin typeface="Trebuchet MS" pitchFamily="34" charset="0"/>
              </a:rPr>
              <a:t>πίλια</a:t>
            </a:r>
            <a:r>
              <a:rPr lang="el-GR" sz="2000" dirty="0">
                <a:latin typeface="Trebuchet MS" pitchFamily="34" charset="0"/>
              </a:rPr>
              <a:t> από το A µ</a:t>
            </a:r>
            <a:r>
              <a:rPr lang="el-GR" sz="2000" dirty="0" err="1">
                <a:latin typeface="Trebuchet MS" pitchFamily="34" charset="0"/>
              </a:rPr>
              <a:t>έχρι</a:t>
            </a:r>
            <a:r>
              <a:rPr lang="el-GR" sz="2000" dirty="0">
                <a:latin typeface="Trebuchet MS" pitchFamily="34" charset="0"/>
              </a:rPr>
              <a:t> το Γ και ποιες οι αντίστοιχες εξισώσεις κίνησης;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β.</a:t>
            </a:r>
            <a:r>
              <a:rPr lang="el-GR" sz="2000" dirty="0">
                <a:latin typeface="Trebuchet MS" pitchFamily="34" charset="0"/>
              </a:rPr>
              <a:t> H ταχύτητα της µ</a:t>
            </a:r>
            <a:r>
              <a:rPr lang="el-GR" sz="2000" dirty="0" err="1">
                <a:latin typeface="Trebuchet MS" pitchFamily="34" charset="0"/>
              </a:rPr>
              <a:t>πίλιας</a:t>
            </a:r>
            <a:r>
              <a:rPr lang="el-GR" sz="2000" dirty="0">
                <a:latin typeface="Trebuchet MS" pitchFamily="34" charset="0"/>
              </a:rPr>
              <a:t> στα </a:t>
            </a:r>
            <a:r>
              <a:rPr lang="el-GR" sz="2000" dirty="0" err="1">
                <a:latin typeface="Trebuchet MS" pitchFamily="34" charset="0"/>
              </a:rPr>
              <a:t>σηµεία</a:t>
            </a:r>
            <a:r>
              <a:rPr lang="el-GR" sz="2000" dirty="0">
                <a:latin typeface="Trebuchet MS" pitchFamily="34" charset="0"/>
              </a:rPr>
              <a:t> A και B είναι η ίδια; Δικαιολογήστε την απάντησή σας.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γ.</a:t>
            </a:r>
            <a:r>
              <a:rPr lang="el-GR" sz="2000" dirty="0">
                <a:latin typeface="Trebuchet MS" pitchFamily="34" charset="0"/>
              </a:rPr>
              <a:t>  Ποια η ταχύτητα πρόσκρουσης της µ</a:t>
            </a:r>
            <a:r>
              <a:rPr lang="el-GR" sz="2000" dirty="0" err="1">
                <a:latin typeface="Trebuchet MS" pitchFamily="34" charset="0"/>
              </a:rPr>
              <a:t>πίλιας</a:t>
            </a:r>
            <a:r>
              <a:rPr lang="el-GR" sz="2000" dirty="0">
                <a:latin typeface="Trebuchet MS" pitchFamily="34" charset="0"/>
              </a:rPr>
              <a:t> µε το έδαφος (µ</a:t>
            </a:r>
            <a:r>
              <a:rPr lang="el-GR" sz="2000" dirty="0" err="1">
                <a:latin typeface="Trebuchet MS" pitchFamily="34" charset="0"/>
              </a:rPr>
              <a:t>έτρο</a:t>
            </a:r>
            <a:r>
              <a:rPr lang="el-GR" sz="2000" dirty="0">
                <a:latin typeface="Trebuchet MS" pitchFamily="34" charset="0"/>
              </a:rPr>
              <a:t>, διεύθυνση);</a:t>
            </a:r>
            <a:endParaRPr lang="en-U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 </a:t>
            </a:r>
            <a:r>
              <a:rPr lang="el-GR" dirty="0" err="1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862B-976A-4355-BA0D-4DF83C147BE7}" type="slidenum">
              <a:rPr lang="el-GR">
                <a:solidFill>
                  <a:schemeClr val="tx1"/>
                </a:solidFill>
              </a:rPr>
              <a:pPr/>
              <a:t>59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79512" y="260648"/>
            <a:ext cx="784912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3</a:t>
            </a:r>
            <a:r>
              <a:rPr lang="en-US" sz="2000" b="1" dirty="0">
                <a:latin typeface="Trebuchet MS" pitchFamily="34" charset="0"/>
              </a:rPr>
              <a:t>. </a:t>
            </a:r>
            <a:r>
              <a:rPr lang="el-GR" sz="2000" dirty="0" err="1">
                <a:latin typeface="Trebuchet MS" pitchFamily="34" charset="0"/>
              </a:rPr>
              <a:t>Mία</a:t>
            </a:r>
            <a:r>
              <a:rPr lang="el-GR" sz="2000" dirty="0">
                <a:latin typeface="Trebuchet MS" pitchFamily="34" charset="0"/>
              </a:rPr>
              <a:t> µπάλα εκτοξεύεται από την ταράτσα ενός κτιρίου µε οριζόντια ταχύτητα 20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m/s µε κατεύθυνση κάποιο άλλο κτίριο που απέχει 25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m. (Η αντίσταση του αέρα θεωρείται </a:t>
            </a:r>
            <a:r>
              <a:rPr lang="el-GR" sz="2000" dirty="0" err="1">
                <a:latin typeface="Trebuchet MS" pitchFamily="34" charset="0"/>
              </a:rPr>
              <a:t>αµελητέα</a:t>
            </a:r>
            <a:r>
              <a:rPr lang="el-GR" sz="2000" dirty="0">
                <a:latin typeface="Trebuchet MS" pitchFamily="34" charset="0"/>
              </a:rPr>
              <a:t>). </a:t>
            </a:r>
            <a:r>
              <a:rPr lang="el-GR" sz="2000" dirty="0" err="1">
                <a:latin typeface="Trebuchet MS" pitchFamily="34" charset="0"/>
              </a:rPr>
              <a:t>Nα</a:t>
            </a:r>
            <a:r>
              <a:rPr lang="el-GR" sz="2000" dirty="0">
                <a:latin typeface="Trebuchet MS" pitchFamily="34" charset="0"/>
              </a:rPr>
              <a:t> απαντηθούν οι παρακάτω ερωτήσεις: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α.</a:t>
            </a:r>
            <a:r>
              <a:rPr lang="el-GR" sz="2000" dirty="0">
                <a:latin typeface="Trebuchet MS" pitchFamily="34" charset="0"/>
              </a:rPr>
              <a:t> </a:t>
            </a:r>
            <a:r>
              <a:rPr lang="el-GR" sz="2000" dirty="0" err="1">
                <a:latin typeface="Trebuchet MS" pitchFamily="34" charset="0"/>
              </a:rPr>
              <a:t>Mπορεί</a:t>
            </a:r>
            <a:r>
              <a:rPr lang="el-GR" sz="2000" dirty="0">
                <a:latin typeface="Trebuchet MS" pitchFamily="34" charset="0"/>
              </a:rPr>
              <a:t> η κίνηση της µπάλας να αναλυθεί σε </a:t>
            </a:r>
            <a:r>
              <a:rPr lang="el-GR" sz="2000" dirty="0" err="1">
                <a:latin typeface="Trebuchet MS" pitchFamily="34" charset="0"/>
              </a:rPr>
              <a:t>επιµέρους</a:t>
            </a:r>
            <a:r>
              <a:rPr lang="el-GR" sz="2000" dirty="0">
                <a:latin typeface="Trebuchet MS" pitchFamily="34" charset="0"/>
              </a:rPr>
              <a:t> κινήσεις;</a:t>
            </a:r>
          </a:p>
          <a:p>
            <a:pPr lvl="1" algn="just">
              <a:lnSpc>
                <a:spcPct val="150000"/>
              </a:lnSpc>
            </a:pPr>
            <a:r>
              <a:rPr lang="el-GR" sz="2000" dirty="0">
                <a:latin typeface="Trebuchet MS" pitchFamily="34" charset="0"/>
              </a:rPr>
              <a:t>Να δικαιολογήσετε την απάντησή σας.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β.</a:t>
            </a:r>
            <a:r>
              <a:rPr lang="el-GR" sz="2000" dirty="0">
                <a:latin typeface="Trebuchet MS" pitchFamily="34" charset="0"/>
              </a:rPr>
              <a:t>  Πόσο χρόνο θα χρειαστεί η µπάλα να χτυπήσει το κτίριο;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latin typeface="Trebuchet MS" pitchFamily="34" charset="0"/>
              </a:rPr>
              <a:t>γ.</a:t>
            </a:r>
            <a:r>
              <a:rPr lang="el-GR" sz="2000" dirty="0">
                <a:latin typeface="Trebuchet MS" pitchFamily="34" charset="0"/>
              </a:rPr>
              <a:t>  </a:t>
            </a:r>
            <a:r>
              <a:rPr lang="el-GR" sz="2000" dirty="0" err="1">
                <a:latin typeface="Trebuchet MS" pitchFamily="34" charset="0"/>
              </a:rPr>
              <a:t>Aν</a:t>
            </a:r>
            <a:r>
              <a:rPr lang="el-GR" sz="2000" dirty="0">
                <a:latin typeface="Trebuchet MS" pitchFamily="34" charset="0"/>
              </a:rPr>
              <a:t> η ταράτσα έχει ύψος 20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m, ποια η ελάχιστη ταχύτητα, µε την οποία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l-GR" sz="2000" dirty="0">
                <a:latin typeface="Trebuchet MS" pitchFamily="34" charset="0"/>
              </a:rPr>
              <a:t>πρέπει να εκτοξευθεί η µπάλα για να χτυπήσει το κτίριο; </a:t>
            </a:r>
          </a:p>
          <a:p>
            <a:pPr lvl="1" algn="just">
              <a:lnSpc>
                <a:spcPct val="150000"/>
              </a:lnSpc>
            </a:pPr>
            <a:r>
              <a:rPr lang="el-GR" sz="2000" dirty="0">
                <a:latin typeface="Trebuchet MS" pitchFamily="34" charset="0"/>
              </a:rPr>
              <a:t>Δίνεται:   </a:t>
            </a:r>
            <a:r>
              <a:rPr lang="el-GR" sz="2000" i="1" dirty="0">
                <a:latin typeface="Trebuchet MS" pitchFamily="34" charset="0"/>
              </a:rPr>
              <a:t>g</a:t>
            </a:r>
            <a:r>
              <a:rPr lang="el-GR" sz="2000" dirty="0">
                <a:latin typeface="Trebuchet MS" pitchFamily="34" charset="0"/>
              </a:rPr>
              <a:t>=10 m/s</a:t>
            </a:r>
            <a:r>
              <a:rPr lang="el-GR" sz="2000" baseline="30000" dirty="0">
                <a:latin typeface="Trebuchet MS" pitchFamily="34" charset="0"/>
              </a:rPr>
              <a:t>2</a:t>
            </a:r>
            <a:r>
              <a:rPr lang="el-GR" sz="2000" dirty="0">
                <a:latin typeface="Trebuchet MS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7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49" name="Ομάδα 48"/>
          <p:cNvGrpSpPr/>
          <p:nvPr/>
        </p:nvGrpSpPr>
        <p:grpSpPr>
          <a:xfrm>
            <a:off x="2387650" y="306576"/>
            <a:ext cx="3455987" cy="3240088"/>
            <a:chOff x="5005859" y="992799"/>
            <a:chExt cx="3455987" cy="3240088"/>
          </a:xfrm>
        </p:grpSpPr>
        <p:grpSp>
          <p:nvGrpSpPr>
            <p:cNvPr id="4" name="Ομάδα 3"/>
            <p:cNvGrpSpPr/>
            <p:nvPr/>
          </p:nvGrpSpPr>
          <p:grpSpPr>
            <a:xfrm>
              <a:off x="5005859" y="992799"/>
              <a:ext cx="3455987" cy="3240088"/>
              <a:chOff x="2484438" y="1844675"/>
              <a:chExt cx="3455987" cy="3240088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2484438" y="1844675"/>
                <a:ext cx="3455987" cy="3240088"/>
                <a:chOff x="2484438" y="1844675"/>
                <a:chExt cx="3455987" cy="3240088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2484438" y="1844675"/>
                  <a:ext cx="3455987" cy="3240088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2627313" y="2997200"/>
                  <a:ext cx="3214687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2627313" y="3500438"/>
                  <a:ext cx="3214687" cy="255587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" name="Freeform 11"/>
                <p:cNvSpPr>
                  <a:spLocks/>
                </p:cNvSpPr>
                <p:nvPr/>
              </p:nvSpPr>
              <p:spPr bwMode="auto">
                <a:xfrm>
                  <a:off x="2627313" y="4076700"/>
                  <a:ext cx="3214687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" name="Freeform 12"/>
                <p:cNvSpPr>
                  <a:spLocks/>
                </p:cNvSpPr>
                <p:nvPr/>
              </p:nvSpPr>
              <p:spPr bwMode="auto">
                <a:xfrm>
                  <a:off x="2627313" y="4581525"/>
                  <a:ext cx="3214687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2627313" y="2492375"/>
                  <a:ext cx="3214687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2555875" y="2060575"/>
                  <a:ext cx="3214688" cy="255588"/>
                </a:xfrm>
                <a:custGeom>
                  <a:avLst/>
                  <a:gdLst>
                    <a:gd name="T0" fmla="*/ 0 w 2025"/>
                    <a:gd name="T1" fmla="*/ 102 h 161"/>
                    <a:gd name="T2" fmla="*/ 17 w 2025"/>
                    <a:gd name="T3" fmla="*/ 51 h 161"/>
                    <a:gd name="T4" fmla="*/ 136 w 2025"/>
                    <a:gd name="T5" fmla="*/ 1 h 161"/>
                    <a:gd name="T6" fmla="*/ 204 w 2025"/>
                    <a:gd name="T7" fmla="*/ 51 h 161"/>
                    <a:gd name="T8" fmla="*/ 280 w 2025"/>
                    <a:gd name="T9" fmla="*/ 119 h 161"/>
                    <a:gd name="T10" fmla="*/ 432 w 2025"/>
                    <a:gd name="T11" fmla="*/ 111 h 161"/>
                    <a:gd name="T12" fmla="*/ 449 w 2025"/>
                    <a:gd name="T13" fmla="*/ 85 h 161"/>
                    <a:gd name="T14" fmla="*/ 475 w 2025"/>
                    <a:gd name="T15" fmla="*/ 77 h 161"/>
                    <a:gd name="T16" fmla="*/ 542 w 2025"/>
                    <a:gd name="T17" fmla="*/ 26 h 161"/>
                    <a:gd name="T18" fmla="*/ 712 w 2025"/>
                    <a:gd name="T19" fmla="*/ 51 h 161"/>
                    <a:gd name="T20" fmla="*/ 797 w 2025"/>
                    <a:gd name="T21" fmla="*/ 145 h 161"/>
                    <a:gd name="T22" fmla="*/ 966 w 2025"/>
                    <a:gd name="T23" fmla="*/ 102 h 161"/>
                    <a:gd name="T24" fmla="*/ 1034 w 2025"/>
                    <a:gd name="T25" fmla="*/ 18 h 161"/>
                    <a:gd name="T26" fmla="*/ 1152 w 2025"/>
                    <a:gd name="T27" fmla="*/ 35 h 161"/>
                    <a:gd name="T28" fmla="*/ 1178 w 2025"/>
                    <a:gd name="T29" fmla="*/ 85 h 161"/>
                    <a:gd name="T30" fmla="*/ 1271 w 2025"/>
                    <a:gd name="T31" fmla="*/ 119 h 161"/>
                    <a:gd name="T32" fmla="*/ 1389 w 2025"/>
                    <a:gd name="T33" fmla="*/ 77 h 161"/>
                    <a:gd name="T34" fmla="*/ 1449 w 2025"/>
                    <a:gd name="T35" fmla="*/ 9 h 161"/>
                    <a:gd name="T36" fmla="*/ 1559 w 2025"/>
                    <a:gd name="T37" fmla="*/ 26 h 161"/>
                    <a:gd name="T38" fmla="*/ 1567 w 2025"/>
                    <a:gd name="T39" fmla="*/ 51 h 161"/>
                    <a:gd name="T40" fmla="*/ 1601 w 2025"/>
                    <a:gd name="T41" fmla="*/ 102 h 161"/>
                    <a:gd name="T42" fmla="*/ 1627 w 2025"/>
                    <a:gd name="T43" fmla="*/ 111 h 161"/>
                    <a:gd name="T44" fmla="*/ 1652 w 2025"/>
                    <a:gd name="T45" fmla="*/ 128 h 161"/>
                    <a:gd name="T46" fmla="*/ 1813 w 2025"/>
                    <a:gd name="T47" fmla="*/ 119 h 161"/>
                    <a:gd name="T48" fmla="*/ 1855 w 2025"/>
                    <a:gd name="T49" fmla="*/ 68 h 161"/>
                    <a:gd name="T50" fmla="*/ 1906 w 2025"/>
                    <a:gd name="T51" fmla="*/ 35 h 161"/>
                    <a:gd name="T52" fmla="*/ 1999 w 2025"/>
                    <a:gd name="T53" fmla="*/ 43 h 161"/>
                    <a:gd name="T54" fmla="*/ 2025 w 2025"/>
                    <a:gd name="T55" fmla="*/ 5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25" h="161">
                      <a:moveTo>
                        <a:pt x="0" y="102"/>
                      </a:moveTo>
                      <a:cubicBezTo>
                        <a:pt x="6" y="85"/>
                        <a:pt x="7" y="66"/>
                        <a:pt x="17" y="51"/>
                      </a:cubicBezTo>
                      <a:cubicBezTo>
                        <a:pt x="42" y="14"/>
                        <a:pt x="97" y="8"/>
                        <a:pt x="136" y="1"/>
                      </a:cubicBezTo>
                      <a:cubicBezTo>
                        <a:pt x="193" y="14"/>
                        <a:pt x="157" y="22"/>
                        <a:pt x="204" y="51"/>
                      </a:cubicBezTo>
                      <a:cubicBezTo>
                        <a:pt x="219" y="98"/>
                        <a:pt x="235" y="105"/>
                        <a:pt x="280" y="119"/>
                      </a:cubicBezTo>
                      <a:cubicBezTo>
                        <a:pt x="331" y="116"/>
                        <a:pt x="382" y="121"/>
                        <a:pt x="432" y="111"/>
                      </a:cubicBezTo>
                      <a:cubicBezTo>
                        <a:pt x="442" y="109"/>
                        <a:pt x="441" y="91"/>
                        <a:pt x="449" y="85"/>
                      </a:cubicBezTo>
                      <a:cubicBezTo>
                        <a:pt x="456" y="79"/>
                        <a:pt x="466" y="80"/>
                        <a:pt x="475" y="77"/>
                      </a:cubicBezTo>
                      <a:cubicBezTo>
                        <a:pt x="503" y="58"/>
                        <a:pt x="511" y="37"/>
                        <a:pt x="542" y="26"/>
                      </a:cubicBezTo>
                      <a:cubicBezTo>
                        <a:pt x="610" y="32"/>
                        <a:pt x="652" y="33"/>
                        <a:pt x="712" y="51"/>
                      </a:cubicBezTo>
                      <a:cubicBezTo>
                        <a:pt x="743" y="84"/>
                        <a:pt x="759" y="120"/>
                        <a:pt x="797" y="145"/>
                      </a:cubicBezTo>
                      <a:cubicBezTo>
                        <a:pt x="873" y="140"/>
                        <a:pt x="927" y="161"/>
                        <a:pt x="966" y="102"/>
                      </a:cubicBezTo>
                      <a:cubicBezTo>
                        <a:pt x="979" y="60"/>
                        <a:pt x="992" y="31"/>
                        <a:pt x="1034" y="18"/>
                      </a:cubicBezTo>
                      <a:cubicBezTo>
                        <a:pt x="1074" y="21"/>
                        <a:pt x="1121" y="10"/>
                        <a:pt x="1152" y="35"/>
                      </a:cubicBezTo>
                      <a:cubicBezTo>
                        <a:pt x="1191" y="67"/>
                        <a:pt x="1151" y="51"/>
                        <a:pt x="1178" y="85"/>
                      </a:cubicBezTo>
                      <a:cubicBezTo>
                        <a:pt x="1198" y="110"/>
                        <a:pt x="1243" y="114"/>
                        <a:pt x="1271" y="119"/>
                      </a:cubicBezTo>
                      <a:cubicBezTo>
                        <a:pt x="1317" y="110"/>
                        <a:pt x="1346" y="91"/>
                        <a:pt x="1389" y="77"/>
                      </a:cubicBezTo>
                      <a:cubicBezTo>
                        <a:pt x="1429" y="17"/>
                        <a:pt x="1406" y="37"/>
                        <a:pt x="1449" y="9"/>
                      </a:cubicBezTo>
                      <a:cubicBezTo>
                        <a:pt x="1486" y="13"/>
                        <a:pt x="1532" y="0"/>
                        <a:pt x="1559" y="26"/>
                      </a:cubicBezTo>
                      <a:cubicBezTo>
                        <a:pt x="1565" y="32"/>
                        <a:pt x="1563" y="43"/>
                        <a:pt x="1567" y="51"/>
                      </a:cubicBezTo>
                      <a:cubicBezTo>
                        <a:pt x="1577" y="69"/>
                        <a:pt x="1590" y="85"/>
                        <a:pt x="1601" y="102"/>
                      </a:cubicBezTo>
                      <a:cubicBezTo>
                        <a:pt x="1606" y="110"/>
                        <a:pt x="1619" y="107"/>
                        <a:pt x="1627" y="111"/>
                      </a:cubicBezTo>
                      <a:cubicBezTo>
                        <a:pt x="1636" y="116"/>
                        <a:pt x="1644" y="122"/>
                        <a:pt x="1652" y="128"/>
                      </a:cubicBezTo>
                      <a:cubicBezTo>
                        <a:pt x="1706" y="125"/>
                        <a:pt x="1760" y="129"/>
                        <a:pt x="1813" y="119"/>
                      </a:cubicBezTo>
                      <a:cubicBezTo>
                        <a:pt x="1835" y="115"/>
                        <a:pt x="1838" y="82"/>
                        <a:pt x="1855" y="68"/>
                      </a:cubicBezTo>
                      <a:cubicBezTo>
                        <a:pt x="1871" y="56"/>
                        <a:pt x="1906" y="35"/>
                        <a:pt x="1906" y="35"/>
                      </a:cubicBezTo>
                      <a:cubicBezTo>
                        <a:pt x="1937" y="38"/>
                        <a:pt x="1968" y="39"/>
                        <a:pt x="1999" y="43"/>
                      </a:cubicBezTo>
                      <a:cubicBezTo>
                        <a:pt x="2008" y="44"/>
                        <a:pt x="2025" y="51"/>
                        <a:pt x="2025" y="51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6" name="Ομάδα 5"/>
              <p:cNvGrpSpPr/>
              <p:nvPr/>
            </p:nvGrpSpPr>
            <p:grpSpPr>
              <a:xfrm>
                <a:off x="2852738" y="2245163"/>
                <a:ext cx="2737206" cy="2647512"/>
                <a:chOff x="2852738" y="2245163"/>
                <a:chExt cx="2737206" cy="2647512"/>
              </a:xfrm>
            </p:grpSpPr>
            <p:grpSp>
              <p:nvGrpSpPr>
                <p:cNvPr id="7" name="Ομάδα 6"/>
                <p:cNvGrpSpPr/>
                <p:nvPr/>
              </p:nvGrpSpPr>
              <p:grpSpPr>
                <a:xfrm>
                  <a:off x="2916238" y="3716338"/>
                  <a:ext cx="431800" cy="366712"/>
                  <a:chOff x="2916238" y="3716338"/>
                  <a:chExt cx="431800" cy="366712"/>
                </a:xfrm>
              </p:grpSpPr>
              <p:sp>
                <p:nvSpPr>
                  <p:cNvPr id="2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80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8" name="Ομάδα 7"/>
                <p:cNvGrpSpPr/>
                <p:nvPr/>
              </p:nvGrpSpPr>
              <p:grpSpPr>
                <a:xfrm>
                  <a:off x="2852738" y="2253457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2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9" name="Ομάδα 8"/>
                <p:cNvGrpSpPr/>
                <p:nvPr/>
              </p:nvGrpSpPr>
              <p:grpSpPr>
                <a:xfrm>
                  <a:off x="5040443" y="2245163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2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0" name="Ομάδα 9"/>
                <p:cNvGrpSpPr/>
                <p:nvPr/>
              </p:nvGrpSpPr>
              <p:grpSpPr>
                <a:xfrm>
                  <a:off x="4932040" y="4525963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2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1" name="Ομάδα 10"/>
                <p:cNvGrpSpPr/>
                <p:nvPr/>
              </p:nvGrpSpPr>
              <p:grpSpPr>
                <a:xfrm>
                  <a:off x="3834149" y="2605525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2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2" name="Ομάδα 11"/>
                <p:cNvGrpSpPr/>
                <p:nvPr/>
              </p:nvGrpSpPr>
              <p:grpSpPr>
                <a:xfrm>
                  <a:off x="5158145" y="3252788"/>
                  <a:ext cx="431799" cy="366712"/>
                  <a:chOff x="2916238" y="3716338"/>
                  <a:chExt cx="431799" cy="366712"/>
                </a:xfrm>
              </p:grpSpPr>
              <p:sp>
                <p:nvSpPr>
                  <p:cNvPr id="1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799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3" name="Ομάδα 12"/>
                <p:cNvGrpSpPr/>
                <p:nvPr/>
              </p:nvGrpSpPr>
              <p:grpSpPr>
                <a:xfrm>
                  <a:off x="4942245" y="3926888"/>
                  <a:ext cx="431800" cy="366712"/>
                  <a:chOff x="2916238" y="3716338"/>
                  <a:chExt cx="431800" cy="366712"/>
                </a:xfrm>
              </p:grpSpPr>
              <p:sp>
                <p:nvSpPr>
                  <p:cNvPr id="1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80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4" name="Ομάδα 13"/>
                <p:cNvGrpSpPr/>
                <p:nvPr/>
              </p:nvGrpSpPr>
              <p:grpSpPr>
                <a:xfrm>
                  <a:off x="3166381" y="4481060"/>
                  <a:ext cx="431800" cy="366712"/>
                  <a:chOff x="2916238" y="3716338"/>
                  <a:chExt cx="431800" cy="366712"/>
                </a:xfrm>
              </p:grpSpPr>
              <p:sp>
                <p:nvSpPr>
                  <p:cNvPr id="1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987675" y="4076700"/>
                    <a:ext cx="35877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238" y="3716338"/>
                    <a:ext cx="43180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8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800" b="1" baseline="-25000" dirty="0">
                        <a:latin typeface="Comic Sans MS" pitchFamily="66" charset="0"/>
                      </a:rPr>
                      <a:t>ν</a:t>
                    </a:r>
                    <a:endParaRPr lang="el-GR" sz="1800" b="1" i="1" dirty="0">
                      <a:latin typeface="Comic Sans MS" pitchFamily="66" charset="0"/>
                    </a:endParaRPr>
                  </a:p>
                </p:txBody>
              </p:sp>
            </p:grpSp>
          </p:grpSp>
        </p:grpSp>
        <p:grpSp>
          <p:nvGrpSpPr>
            <p:cNvPr id="38" name="Ομάδα 37"/>
            <p:cNvGrpSpPr/>
            <p:nvPr/>
          </p:nvGrpSpPr>
          <p:grpSpPr>
            <a:xfrm>
              <a:off x="6280043" y="3169262"/>
              <a:ext cx="704632" cy="366712"/>
              <a:chOff x="3758622" y="4021138"/>
              <a:chExt cx="704632" cy="366712"/>
            </a:xfrm>
          </p:grpSpPr>
          <p:sp>
            <p:nvSpPr>
              <p:cNvPr id="39" name="Text Box 44"/>
              <p:cNvSpPr txBox="1">
                <a:spLocks noChangeArrowheads="1"/>
              </p:cNvSpPr>
              <p:nvPr/>
            </p:nvSpPr>
            <p:spPr bwMode="auto">
              <a:xfrm>
                <a:off x="4031455" y="4021138"/>
                <a:ext cx="431799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800" b="1" i="1" dirty="0">
                    <a:latin typeface="Comic Sans MS" pitchFamily="66" charset="0"/>
                  </a:rPr>
                  <a:t>υ</a:t>
                </a:r>
                <a:r>
                  <a:rPr lang="el-GR" sz="1800" b="1" baseline="-25000" dirty="0">
                    <a:latin typeface="Comic Sans MS" pitchFamily="66" charset="0"/>
                  </a:rPr>
                  <a:t>ν</a:t>
                </a:r>
                <a:endParaRPr lang="el-GR" sz="1800" b="1" i="1" dirty="0">
                  <a:latin typeface="Comic Sans MS" pitchFamily="66" charset="0"/>
                </a:endParaRP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3758622" y="4069784"/>
                <a:ext cx="404598" cy="633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1" name="Ομάδα 40"/>
            <p:cNvGrpSpPr/>
            <p:nvPr/>
          </p:nvGrpSpPr>
          <p:grpSpPr>
            <a:xfrm>
              <a:off x="5919127" y="2293963"/>
              <a:ext cx="521356" cy="930861"/>
              <a:chOff x="3397706" y="3145839"/>
              <a:chExt cx="521356" cy="930861"/>
            </a:xfrm>
          </p:grpSpPr>
          <p:pic>
            <p:nvPicPr>
              <p:cNvPr id="42" name="Picture 3" descr="C:\Users\Merkouris\Desktop\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8181" y="3750089"/>
                <a:ext cx="320881" cy="326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3" name="Ομάδα 42"/>
              <p:cNvGrpSpPr/>
              <p:nvPr/>
            </p:nvGrpSpPr>
            <p:grpSpPr>
              <a:xfrm>
                <a:off x="3397706" y="3145839"/>
                <a:ext cx="504825" cy="930275"/>
                <a:chOff x="3414237" y="3133726"/>
                <a:chExt cx="504825" cy="930275"/>
              </a:xfrm>
            </p:grpSpPr>
            <p:sp>
              <p:nvSpPr>
                <p:cNvPr id="4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758621" y="3416301"/>
                  <a:ext cx="0" cy="64770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414237" y="3133726"/>
                  <a:ext cx="504825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solidFill>
                        <a:srgbClr val="006600"/>
                      </a:solidFill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solidFill>
                        <a:srgbClr val="006600"/>
                      </a:solidFill>
                      <a:latin typeface="Comic Sans MS" pitchFamily="66" charset="0"/>
                    </a:rPr>
                    <a:t>β</a:t>
                  </a:r>
                  <a:endParaRPr lang="el-GR" sz="1800" b="1" i="1" dirty="0">
                    <a:solidFill>
                      <a:srgbClr val="0066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54" name="Line 39"/>
          <p:cNvSpPr>
            <a:spLocks noChangeShapeType="1"/>
          </p:cNvSpPr>
          <p:nvPr/>
        </p:nvSpPr>
        <p:spPr bwMode="auto">
          <a:xfrm flipV="1">
            <a:off x="4070982" y="1974453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5" name="Line 38"/>
          <p:cNvSpPr>
            <a:spLocks noChangeShapeType="1"/>
          </p:cNvSpPr>
          <p:nvPr/>
        </p:nvSpPr>
        <p:spPr bwMode="auto">
          <a:xfrm>
            <a:off x="3666258" y="1918908"/>
            <a:ext cx="44938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8" name="Ομάδα 57"/>
          <p:cNvGrpSpPr/>
          <p:nvPr/>
        </p:nvGrpSpPr>
        <p:grpSpPr>
          <a:xfrm>
            <a:off x="3645302" y="1595626"/>
            <a:ext cx="774683" cy="923093"/>
            <a:chOff x="3779838" y="3114222"/>
            <a:chExt cx="774683" cy="923093"/>
          </a:xfrm>
        </p:grpSpPr>
        <p:sp>
          <p:nvSpPr>
            <p:cNvPr id="56" name="Line 40"/>
            <p:cNvSpPr>
              <a:spLocks noChangeShapeType="1"/>
            </p:cNvSpPr>
            <p:nvPr/>
          </p:nvSpPr>
          <p:spPr bwMode="auto">
            <a:xfrm flipV="1">
              <a:off x="3779838" y="3445216"/>
              <a:ext cx="421129" cy="5920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Text Box 46"/>
            <p:cNvSpPr txBox="1">
              <a:spLocks noChangeArrowheads="1"/>
            </p:cNvSpPr>
            <p:nvPr/>
          </p:nvSpPr>
          <p:spPr bwMode="auto">
            <a:xfrm>
              <a:off x="4122721" y="3114222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i="1" dirty="0">
                  <a:solidFill>
                    <a:srgbClr val="FF0000"/>
                  </a:solidFill>
                  <a:latin typeface="Comic Sans MS" pitchFamily="66" charset="0"/>
                </a:rPr>
                <a:t>υ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Επεξήγηση με στρογγυλεμένο παραλληλόγραμμο 59"/>
              <p:cNvSpPr/>
              <p:nvPr/>
            </p:nvSpPr>
            <p:spPr>
              <a:xfrm>
                <a:off x="2339752" y="3717032"/>
                <a:ext cx="4608512" cy="1584177"/>
              </a:xfrm>
              <a:prstGeom prst="wedgeRoundRectCallout">
                <a:avLst>
                  <a:gd name="adj1" fmla="val -62654"/>
                  <a:gd name="adj2" fmla="val 3522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l-GR" sz="2000" b="1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algn="just"/>
                <a:r>
                  <a:rPr lang="el-GR" sz="2000" b="1" dirty="0">
                    <a:solidFill>
                      <a:schemeClr val="tx1"/>
                    </a:solidFill>
                    <a:latin typeface="Comic Sans MS" pitchFamily="66" charset="0"/>
                  </a:rPr>
                  <a:t>Κάθε στιγμή η ταχύτητα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>
                    <a:solidFill>
                      <a:schemeClr val="tx1"/>
                    </a:solidFill>
                    <a:latin typeface="Comic Sans MS" pitchFamily="66" charset="0"/>
                  </a:rPr>
                  <a:t>της βάρκας θα είναι ίση με το άθροισμα (διανυσματικό)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schemeClr val="tx1"/>
                    </a:solidFill>
                    <a:latin typeface="Comic Sans MS" pitchFamily="66" charset="0"/>
                  </a:rPr>
                  <a:t>και</a:t>
                </a:r>
                <a:r>
                  <a:rPr lang="en-US" sz="2000" b="1" dirty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schemeClr val="tx1"/>
                    </a:solidFill>
                    <a:latin typeface="Comic Sans MS" pitchFamily="66" charset="0"/>
                  </a:rPr>
                  <a:t>, δηλαδή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/>
                    <a:latin typeface="Comic Sans MS" pitchFamily="66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400" b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/>
                    <a:latin typeface="Comic Sans MS" pitchFamily="66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400" b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  <a:p>
                <a:pPr algn="just"/>
                <a:endParaRPr lang="el-GR" sz="2000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Επεξήγηση με στρογγυλεμένο παραλληλόγραμμο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717032"/>
                <a:ext cx="4608512" cy="1584177"/>
              </a:xfrm>
              <a:prstGeom prst="wedgeRoundRectCallout">
                <a:avLst>
                  <a:gd name="adj1" fmla="val -62654"/>
                  <a:gd name="adj2" fmla="val 35220"/>
                  <a:gd name="adj3" fmla="val 16667"/>
                </a:avLst>
              </a:prstGeom>
              <a:blipFill>
                <a:blip r:embed="rId3"/>
                <a:stretch>
                  <a:fillRect b="-11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6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 </a:t>
            </a:r>
            <a:r>
              <a:rPr lang="el-GR" dirty="0" err="1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DCB-F439-44AE-8D71-EA04D341A088}" type="slidenum">
              <a:rPr lang="el-GR">
                <a:solidFill>
                  <a:schemeClr val="tx1"/>
                </a:solidFill>
              </a:rPr>
              <a:pPr/>
              <a:t>60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0" y="260350"/>
            <a:ext cx="8893175" cy="6454775"/>
            <a:chOff x="0" y="260350"/>
            <a:chExt cx="8893175" cy="6454775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179388" y="260350"/>
              <a:ext cx="8713787" cy="5578475"/>
              <a:chOff x="113" y="164"/>
              <a:chExt cx="5489" cy="3514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13" y="164"/>
                <a:ext cx="5489" cy="1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Trebuchet MS" pitchFamily="34" charset="0"/>
                  </a:rPr>
                  <a:t>4.  </a:t>
                </a:r>
                <a:r>
                  <a:rPr lang="el-GR" sz="2000" dirty="0">
                    <a:latin typeface="Trebuchet MS" pitchFamily="34" charset="0"/>
                  </a:rPr>
                  <a:t>Δύο κτίρια</a:t>
                </a:r>
                <a:r>
                  <a:rPr lang="en-US" sz="2000" dirty="0">
                    <a:latin typeface="Trebuchet MS" pitchFamily="34" charset="0"/>
                  </a:rPr>
                  <a:t> </a:t>
                </a:r>
                <a:r>
                  <a:rPr lang="el-GR" sz="2000" dirty="0">
                    <a:latin typeface="Trebuchet MS" pitchFamily="34" charset="0"/>
                  </a:rPr>
                  <a:t>Α και Β απέχουν 30</a:t>
                </a:r>
                <a:r>
                  <a:rPr lang="en-US" sz="2000" dirty="0">
                    <a:latin typeface="Trebuchet MS" pitchFamily="34" charset="0"/>
                  </a:rPr>
                  <a:t> m. </a:t>
                </a:r>
                <a:r>
                  <a:rPr lang="el-GR" sz="2000" dirty="0">
                    <a:latin typeface="Trebuchet MS" pitchFamily="34" charset="0"/>
                  </a:rPr>
                  <a:t>Από την ταράτσα του ψηλότερου κτιρίου Α που έχει ύψος </a:t>
                </a:r>
                <a:r>
                  <a:rPr lang="en-US" sz="2000" i="1" dirty="0">
                    <a:latin typeface="Trebuchet MS" pitchFamily="34" charset="0"/>
                  </a:rPr>
                  <a:t>H</a:t>
                </a:r>
                <a:r>
                  <a:rPr lang="en-US" sz="2000" dirty="0">
                    <a:latin typeface="Trebuchet MS" pitchFamily="34" charset="0"/>
                  </a:rPr>
                  <a:t>=60 m </a:t>
                </a:r>
                <a:r>
                  <a:rPr lang="el-GR" sz="2000" dirty="0">
                    <a:latin typeface="Trebuchet MS" pitchFamily="34" charset="0"/>
                  </a:rPr>
                  <a:t>εκτοξεύεται οριζόντια μια μπάλα με αρχική ταχύτητα 10</a:t>
                </a:r>
                <a:r>
                  <a:rPr lang="en-US" sz="2000" dirty="0">
                    <a:latin typeface="Trebuchet MS" pitchFamily="34" charset="0"/>
                  </a:rPr>
                  <a:t> m/s, </a:t>
                </a:r>
                <a:r>
                  <a:rPr lang="el-GR" sz="2000" dirty="0">
                    <a:latin typeface="Trebuchet MS" pitchFamily="34" charset="0"/>
                  </a:rPr>
                  <a:t>με σκοπό να φτάσει απέναντι, στην ταράτσα του χαμηλότερου κτιρίου Β, που έχει ύψος </a:t>
                </a:r>
                <a:r>
                  <a:rPr lang="en-US" sz="2000" i="1" dirty="0">
                    <a:latin typeface="Trebuchet MS" pitchFamily="34" charset="0"/>
                  </a:rPr>
                  <a:t>h</a:t>
                </a:r>
                <a:r>
                  <a:rPr lang="en-US" sz="2000" dirty="0">
                    <a:latin typeface="Trebuchet MS" pitchFamily="34" charset="0"/>
                  </a:rPr>
                  <a:t>=40 m</a:t>
                </a:r>
                <a:r>
                  <a:rPr lang="el-GR" sz="2000" dirty="0">
                    <a:latin typeface="Trebuchet MS" pitchFamily="34" charset="0"/>
                  </a:rPr>
                  <a:t> και πλάτος 10</a:t>
                </a:r>
                <a:r>
                  <a:rPr lang="en-US" sz="2000" dirty="0">
                    <a:latin typeface="Trebuchet MS" pitchFamily="34" charset="0"/>
                  </a:rPr>
                  <a:t> m. </a:t>
                </a:r>
                <a:endParaRPr lang="el-GR" sz="2000" dirty="0">
                  <a:latin typeface="Trebuchet MS" pitchFamily="34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Trebuchet MS" pitchFamily="34" charset="0"/>
                  </a:rPr>
                  <a:t>α.  </a:t>
                </a:r>
                <a:r>
                  <a:rPr lang="el-GR" sz="2000" dirty="0">
                    <a:latin typeface="Trebuchet MS" pitchFamily="34" charset="0"/>
                  </a:rPr>
                  <a:t>Θα φτάσει η μπάλα στην ταράτσα του κτιρίου Β</a:t>
                </a:r>
                <a:r>
                  <a:rPr lang="en-US" sz="2000" dirty="0">
                    <a:latin typeface="Trebuchet MS" pitchFamily="34" charset="0"/>
                  </a:rPr>
                  <a:t>;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Trebuchet MS" pitchFamily="34" charset="0"/>
                  </a:rPr>
                  <a:t>β. </a:t>
                </a:r>
                <a:r>
                  <a:rPr lang="el-GR" sz="2000" dirty="0">
                    <a:latin typeface="Trebuchet MS" pitchFamily="34" charset="0"/>
                  </a:rPr>
                  <a:t>Για ποιες τιμές της ταχύτητας η μπάλα θα πέσει στην ταράτσα του κτιρίου Β</a:t>
                </a:r>
                <a:r>
                  <a:rPr lang="en-US" sz="2000" dirty="0">
                    <a:latin typeface="Trebuchet MS" pitchFamily="34" charset="0"/>
                  </a:rPr>
                  <a:t>;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l-GR" sz="2000" dirty="0">
                    <a:latin typeface="Trebuchet MS" pitchFamily="34" charset="0"/>
                  </a:rPr>
                  <a:t>(Η αντίσταση του αέρα θεωρείται αμελητέα). Δίνεται </a:t>
                </a:r>
                <a:r>
                  <a:rPr lang="en-US" sz="2000" i="1">
                    <a:latin typeface="Trebuchet MS" pitchFamily="34" charset="0"/>
                  </a:rPr>
                  <a:t>g</a:t>
                </a:r>
                <a:r>
                  <a:rPr lang="en-US" sz="2000">
                    <a:latin typeface="Trebuchet MS" pitchFamily="34" charset="0"/>
                  </a:rPr>
                  <a:t>=10 m/s</a:t>
                </a:r>
                <a:r>
                  <a:rPr lang="en-US" sz="2000" baseline="30000">
                    <a:latin typeface="Trebuchet MS" pitchFamily="34" charset="0"/>
                  </a:rPr>
                  <a:t>2</a:t>
                </a:r>
                <a:r>
                  <a:rPr lang="en-US" sz="2000" dirty="0">
                    <a:latin typeface="Trebuchet MS" pitchFamily="34" charset="0"/>
                  </a:rPr>
                  <a:t>.</a:t>
                </a:r>
                <a:endParaRPr lang="el-GR" sz="2000" b="1" dirty="0">
                  <a:latin typeface="Trebuchet MS" pitchFamily="34" charset="0"/>
                </a:endParaRPr>
              </a:p>
            </p:txBody>
          </p:sp>
          <p:graphicFrame>
            <p:nvGraphicFramePr>
              <p:cNvPr id="819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1862911"/>
                  </p:ext>
                </p:extLst>
              </p:nvPr>
            </p:nvGraphicFramePr>
            <p:xfrm>
              <a:off x="2064" y="2205"/>
              <a:ext cx="1792" cy="14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70" name="Εικόνα bitmap" r:id="rId3" imgW="1933333" imgH="1590897" progId="Paint.Picture">
                      <p:embed/>
                    </p:oleObj>
                  </mc:Choice>
                  <mc:Fallback>
                    <p:oleObj name="Εικόνα bitmap" r:id="rId3" imgW="1933333" imgH="1590897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4" y="2205"/>
                            <a:ext cx="1792" cy="14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0" y="6165850"/>
              <a:ext cx="20510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l-GR" sz="1200" i="1" dirty="0">
                  <a:latin typeface="Trebuchet MS" pitchFamily="34" charset="0"/>
                </a:rPr>
                <a:t>του </a:t>
              </a:r>
              <a:r>
                <a:rPr lang="el-GR" sz="1200" i="1" dirty="0" err="1">
                  <a:latin typeface="Trebuchet MS" pitchFamily="34" charset="0"/>
                </a:rPr>
                <a:t>Διον</a:t>
              </a:r>
              <a:r>
                <a:rPr lang="el-GR" sz="1200" i="1" dirty="0">
                  <a:latin typeface="Trebuchet MS" pitchFamily="34" charset="0"/>
                </a:rPr>
                <a:t>. </a:t>
              </a:r>
              <a:r>
                <a:rPr lang="el-GR" sz="1200" i="1" dirty="0" err="1">
                  <a:latin typeface="Trebuchet MS" pitchFamily="34" charset="0"/>
                </a:rPr>
                <a:t>Μάργαρη</a:t>
              </a:r>
              <a:r>
                <a:rPr lang="el-GR" sz="1200" i="1" dirty="0">
                  <a:latin typeface="Trebuchet MS" pitchFamily="34" charset="0"/>
                </a:rPr>
                <a:t>, από το </a:t>
              </a:r>
            </a:p>
            <a:p>
              <a:pPr algn="just">
                <a:spcBef>
                  <a:spcPct val="50000"/>
                </a:spcBef>
              </a:pPr>
              <a:r>
                <a:rPr lang="el-GR" sz="1200" i="1" dirty="0">
                  <a:latin typeface="Trebuchet MS" pitchFamily="34" charset="0"/>
                </a:rPr>
                <a:t>Υλικό Φυσικής-Χημείας.</a:t>
              </a:r>
              <a:r>
                <a:rPr lang="el-GR" sz="1200" dirty="0">
                  <a:latin typeface="Trebuchet MS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2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333717" y="337910"/>
            <a:ext cx="3455987" cy="3240088"/>
            <a:chOff x="2484438" y="1844675"/>
            <a:chExt cx="3455987" cy="3240088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2484438" y="1844675"/>
              <a:ext cx="3455987" cy="3240088"/>
              <a:chOff x="2484438" y="1844675"/>
              <a:chExt cx="3455987" cy="3240088"/>
            </a:xfrm>
          </p:grpSpPr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2484438" y="1844675"/>
                <a:ext cx="3455987" cy="32400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2627313" y="29972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627313" y="3500438"/>
                <a:ext cx="3214687" cy="255587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2627313" y="4076700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2627313" y="458152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2627313" y="2492375"/>
                <a:ext cx="3214687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2555875" y="2060575"/>
                <a:ext cx="3214688" cy="255588"/>
              </a:xfrm>
              <a:custGeom>
                <a:avLst/>
                <a:gdLst>
                  <a:gd name="T0" fmla="*/ 0 w 2025"/>
                  <a:gd name="T1" fmla="*/ 102 h 161"/>
                  <a:gd name="T2" fmla="*/ 17 w 2025"/>
                  <a:gd name="T3" fmla="*/ 51 h 161"/>
                  <a:gd name="T4" fmla="*/ 136 w 2025"/>
                  <a:gd name="T5" fmla="*/ 1 h 161"/>
                  <a:gd name="T6" fmla="*/ 204 w 2025"/>
                  <a:gd name="T7" fmla="*/ 51 h 161"/>
                  <a:gd name="T8" fmla="*/ 280 w 2025"/>
                  <a:gd name="T9" fmla="*/ 119 h 161"/>
                  <a:gd name="T10" fmla="*/ 432 w 2025"/>
                  <a:gd name="T11" fmla="*/ 111 h 161"/>
                  <a:gd name="T12" fmla="*/ 449 w 2025"/>
                  <a:gd name="T13" fmla="*/ 85 h 161"/>
                  <a:gd name="T14" fmla="*/ 475 w 2025"/>
                  <a:gd name="T15" fmla="*/ 77 h 161"/>
                  <a:gd name="T16" fmla="*/ 542 w 2025"/>
                  <a:gd name="T17" fmla="*/ 26 h 161"/>
                  <a:gd name="T18" fmla="*/ 712 w 2025"/>
                  <a:gd name="T19" fmla="*/ 51 h 161"/>
                  <a:gd name="T20" fmla="*/ 797 w 2025"/>
                  <a:gd name="T21" fmla="*/ 145 h 161"/>
                  <a:gd name="T22" fmla="*/ 966 w 2025"/>
                  <a:gd name="T23" fmla="*/ 102 h 161"/>
                  <a:gd name="T24" fmla="*/ 1034 w 2025"/>
                  <a:gd name="T25" fmla="*/ 18 h 161"/>
                  <a:gd name="T26" fmla="*/ 1152 w 2025"/>
                  <a:gd name="T27" fmla="*/ 35 h 161"/>
                  <a:gd name="T28" fmla="*/ 1178 w 2025"/>
                  <a:gd name="T29" fmla="*/ 85 h 161"/>
                  <a:gd name="T30" fmla="*/ 1271 w 2025"/>
                  <a:gd name="T31" fmla="*/ 119 h 161"/>
                  <a:gd name="T32" fmla="*/ 1389 w 2025"/>
                  <a:gd name="T33" fmla="*/ 77 h 161"/>
                  <a:gd name="T34" fmla="*/ 1449 w 2025"/>
                  <a:gd name="T35" fmla="*/ 9 h 161"/>
                  <a:gd name="T36" fmla="*/ 1559 w 2025"/>
                  <a:gd name="T37" fmla="*/ 26 h 161"/>
                  <a:gd name="T38" fmla="*/ 1567 w 2025"/>
                  <a:gd name="T39" fmla="*/ 51 h 161"/>
                  <a:gd name="T40" fmla="*/ 1601 w 2025"/>
                  <a:gd name="T41" fmla="*/ 102 h 161"/>
                  <a:gd name="T42" fmla="*/ 1627 w 2025"/>
                  <a:gd name="T43" fmla="*/ 111 h 161"/>
                  <a:gd name="T44" fmla="*/ 1652 w 2025"/>
                  <a:gd name="T45" fmla="*/ 128 h 161"/>
                  <a:gd name="T46" fmla="*/ 1813 w 2025"/>
                  <a:gd name="T47" fmla="*/ 119 h 161"/>
                  <a:gd name="T48" fmla="*/ 1855 w 2025"/>
                  <a:gd name="T49" fmla="*/ 68 h 161"/>
                  <a:gd name="T50" fmla="*/ 1906 w 2025"/>
                  <a:gd name="T51" fmla="*/ 35 h 161"/>
                  <a:gd name="T52" fmla="*/ 1999 w 2025"/>
                  <a:gd name="T53" fmla="*/ 43 h 161"/>
                  <a:gd name="T54" fmla="*/ 2025 w 2025"/>
                  <a:gd name="T55" fmla="*/ 5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25" h="161">
                    <a:moveTo>
                      <a:pt x="0" y="102"/>
                    </a:moveTo>
                    <a:cubicBezTo>
                      <a:pt x="6" y="85"/>
                      <a:pt x="7" y="66"/>
                      <a:pt x="17" y="51"/>
                    </a:cubicBezTo>
                    <a:cubicBezTo>
                      <a:pt x="42" y="14"/>
                      <a:pt x="97" y="8"/>
                      <a:pt x="136" y="1"/>
                    </a:cubicBezTo>
                    <a:cubicBezTo>
                      <a:pt x="193" y="14"/>
                      <a:pt x="157" y="22"/>
                      <a:pt x="204" y="51"/>
                    </a:cubicBezTo>
                    <a:cubicBezTo>
                      <a:pt x="219" y="98"/>
                      <a:pt x="235" y="105"/>
                      <a:pt x="280" y="119"/>
                    </a:cubicBezTo>
                    <a:cubicBezTo>
                      <a:pt x="331" y="116"/>
                      <a:pt x="382" y="121"/>
                      <a:pt x="432" y="111"/>
                    </a:cubicBezTo>
                    <a:cubicBezTo>
                      <a:pt x="442" y="109"/>
                      <a:pt x="441" y="91"/>
                      <a:pt x="449" y="85"/>
                    </a:cubicBezTo>
                    <a:cubicBezTo>
                      <a:pt x="456" y="79"/>
                      <a:pt x="466" y="80"/>
                      <a:pt x="475" y="77"/>
                    </a:cubicBezTo>
                    <a:cubicBezTo>
                      <a:pt x="503" y="58"/>
                      <a:pt x="511" y="37"/>
                      <a:pt x="542" y="26"/>
                    </a:cubicBezTo>
                    <a:cubicBezTo>
                      <a:pt x="610" y="32"/>
                      <a:pt x="652" y="33"/>
                      <a:pt x="712" y="51"/>
                    </a:cubicBezTo>
                    <a:cubicBezTo>
                      <a:pt x="743" y="84"/>
                      <a:pt x="759" y="120"/>
                      <a:pt x="797" y="145"/>
                    </a:cubicBezTo>
                    <a:cubicBezTo>
                      <a:pt x="873" y="140"/>
                      <a:pt x="927" y="161"/>
                      <a:pt x="966" y="102"/>
                    </a:cubicBezTo>
                    <a:cubicBezTo>
                      <a:pt x="979" y="60"/>
                      <a:pt x="992" y="31"/>
                      <a:pt x="1034" y="18"/>
                    </a:cubicBezTo>
                    <a:cubicBezTo>
                      <a:pt x="1074" y="21"/>
                      <a:pt x="1121" y="10"/>
                      <a:pt x="1152" y="35"/>
                    </a:cubicBezTo>
                    <a:cubicBezTo>
                      <a:pt x="1191" y="67"/>
                      <a:pt x="1151" y="51"/>
                      <a:pt x="1178" y="85"/>
                    </a:cubicBezTo>
                    <a:cubicBezTo>
                      <a:pt x="1198" y="110"/>
                      <a:pt x="1243" y="114"/>
                      <a:pt x="1271" y="119"/>
                    </a:cubicBezTo>
                    <a:cubicBezTo>
                      <a:pt x="1317" y="110"/>
                      <a:pt x="1346" y="91"/>
                      <a:pt x="1389" y="77"/>
                    </a:cubicBezTo>
                    <a:cubicBezTo>
                      <a:pt x="1429" y="17"/>
                      <a:pt x="1406" y="37"/>
                      <a:pt x="1449" y="9"/>
                    </a:cubicBezTo>
                    <a:cubicBezTo>
                      <a:pt x="1486" y="13"/>
                      <a:pt x="1532" y="0"/>
                      <a:pt x="1559" y="26"/>
                    </a:cubicBezTo>
                    <a:cubicBezTo>
                      <a:pt x="1565" y="32"/>
                      <a:pt x="1563" y="43"/>
                      <a:pt x="1567" y="51"/>
                    </a:cubicBezTo>
                    <a:cubicBezTo>
                      <a:pt x="1577" y="69"/>
                      <a:pt x="1590" y="85"/>
                      <a:pt x="1601" y="102"/>
                    </a:cubicBezTo>
                    <a:cubicBezTo>
                      <a:pt x="1606" y="110"/>
                      <a:pt x="1619" y="107"/>
                      <a:pt x="1627" y="111"/>
                    </a:cubicBezTo>
                    <a:cubicBezTo>
                      <a:pt x="1636" y="116"/>
                      <a:pt x="1644" y="122"/>
                      <a:pt x="1652" y="128"/>
                    </a:cubicBezTo>
                    <a:cubicBezTo>
                      <a:pt x="1706" y="125"/>
                      <a:pt x="1760" y="129"/>
                      <a:pt x="1813" y="119"/>
                    </a:cubicBezTo>
                    <a:cubicBezTo>
                      <a:pt x="1835" y="115"/>
                      <a:pt x="1838" y="82"/>
                      <a:pt x="1855" y="68"/>
                    </a:cubicBezTo>
                    <a:cubicBezTo>
                      <a:pt x="1871" y="56"/>
                      <a:pt x="1906" y="35"/>
                      <a:pt x="1906" y="35"/>
                    </a:cubicBezTo>
                    <a:cubicBezTo>
                      <a:pt x="1937" y="38"/>
                      <a:pt x="1968" y="39"/>
                      <a:pt x="1999" y="43"/>
                    </a:cubicBezTo>
                    <a:cubicBezTo>
                      <a:pt x="2008" y="44"/>
                      <a:pt x="2025" y="51"/>
                      <a:pt x="2025" y="51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2852738" y="2245163"/>
              <a:ext cx="2737206" cy="2647512"/>
              <a:chOff x="2852738" y="2245163"/>
              <a:chExt cx="2737206" cy="2647512"/>
            </a:xfrm>
          </p:grpSpPr>
          <p:grpSp>
            <p:nvGrpSpPr>
              <p:cNvPr id="23" name="Ομάδα 22"/>
              <p:cNvGrpSpPr/>
              <p:nvPr/>
            </p:nvGrpSpPr>
            <p:grpSpPr>
              <a:xfrm>
                <a:off x="2916238" y="3716338"/>
                <a:ext cx="431800" cy="366712"/>
                <a:chOff x="2916238" y="3716338"/>
                <a:chExt cx="431800" cy="366712"/>
              </a:xfrm>
            </p:grpSpPr>
            <p:sp>
              <p:nvSpPr>
                <p:cNvPr id="45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4" name="Ομάδα 23"/>
              <p:cNvGrpSpPr/>
              <p:nvPr/>
            </p:nvGrpSpPr>
            <p:grpSpPr>
              <a:xfrm>
                <a:off x="2852738" y="2253457"/>
                <a:ext cx="431799" cy="366712"/>
                <a:chOff x="2916238" y="3716338"/>
                <a:chExt cx="431799" cy="366712"/>
              </a:xfrm>
            </p:grpSpPr>
            <p:sp>
              <p:nvSpPr>
                <p:cNvPr id="43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5" name="Ομάδα 24"/>
              <p:cNvGrpSpPr/>
              <p:nvPr/>
            </p:nvGrpSpPr>
            <p:grpSpPr>
              <a:xfrm>
                <a:off x="5040443" y="2245163"/>
                <a:ext cx="431799" cy="366712"/>
                <a:chOff x="2916238" y="3716338"/>
                <a:chExt cx="431799" cy="366712"/>
              </a:xfrm>
            </p:grpSpPr>
            <p:sp>
              <p:nvSpPr>
                <p:cNvPr id="41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6" name="Ομάδα 25"/>
              <p:cNvGrpSpPr/>
              <p:nvPr/>
            </p:nvGrpSpPr>
            <p:grpSpPr>
              <a:xfrm>
                <a:off x="4932040" y="4525963"/>
                <a:ext cx="431799" cy="366712"/>
                <a:chOff x="2916238" y="3716338"/>
                <a:chExt cx="431799" cy="366712"/>
              </a:xfrm>
            </p:grpSpPr>
            <p:sp>
              <p:nvSpPr>
                <p:cNvPr id="39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7" name="Ομάδα 26"/>
              <p:cNvGrpSpPr/>
              <p:nvPr/>
            </p:nvGrpSpPr>
            <p:grpSpPr>
              <a:xfrm>
                <a:off x="3834149" y="2605525"/>
                <a:ext cx="431799" cy="366712"/>
                <a:chOff x="2916238" y="3716338"/>
                <a:chExt cx="431799" cy="366712"/>
              </a:xfrm>
            </p:grpSpPr>
            <p:sp>
              <p:nvSpPr>
                <p:cNvPr id="37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8" name="Ομάδα 27"/>
              <p:cNvGrpSpPr/>
              <p:nvPr/>
            </p:nvGrpSpPr>
            <p:grpSpPr>
              <a:xfrm>
                <a:off x="5158145" y="3252788"/>
                <a:ext cx="431799" cy="366712"/>
                <a:chOff x="2916238" y="3716338"/>
                <a:chExt cx="431799" cy="366712"/>
              </a:xfrm>
            </p:grpSpPr>
            <p:sp>
              <p:nvSpPr>
                <p:cNvPr id="35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799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9" name="Ομάδα 28"/>
              <p:cNvGrpSpPr/>
              <p:nvPr/>
            </p:nvGrpSpPr>
            <p:grpSpPr>
              <a:xfrm>
                <a:off x="4942245" y="3926888"/>
                <a:ext cx="431800" cy="366712"/>
                <a:chOff x="2916238" y="3716338"/>
                <a:chExt cx="431800" cy="366712"/>
              </a:xfrm>
            </p:grpSpPr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0" name="Ομάδα 29"/>
              <p:cNvGrpSpPr/>
              <p:nvPr/>
            </p:nvGrpSpPr>
            <p:grpSpPr>
              <a:xfrm>
                <a:off x="3166381" y="4481060"/>
                <a:ext cx="431800" cy="366712"/>
                <a:chOff x="2916238" y="3716338"/>
                <a:chExt cx="431800" cy="366712"/>
              </a:xfrm>
            </p:grpSpPr>
            <p:sp>
              <p:nvSpPr>
                <p:cNvPr id="31" name="Line 21"/>
                <p:cNvSpPr>
                  <a:spLocks noChangeShapeType="1"/>
                </p:cNvSpPr>
                <p:nvPr/>
              </p:nvSpPr>
              <p:spPr bwMode="auto">
                <a:xfrm>
                  <a:off x="2987675" y="4076700"/>
                  <a:ext cx="35877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16238" y="3716338"/>
                  <a:ext cx="43180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800" b="1" i="1" dirty="0">
                      <a:latin typeface="Comic Sans MS" pitchFamily="66" charset="0"/>
                    </a:rPr>
                    <a:t>υ</a:t>
                  </a:r>
                  <a:r>
                    <a:rPr lang="el-GR" sz="1800" b="1" baseline="-25000" dirty="0">
                      <a:latin typeface="Comic Sans MS" pitchFamily="66" charset="0"/>
                    </a:rPr>
                    <a:t>ν</a:t>
                  </a:r>
                  <a:endParaRPr lang="el-GR" sz="1800" b="1" i="1" dirty="0"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0" name="Ομάδα 9"/>
          <p:cNvGrpSpPr/>
          <p:nvPr/>
        </p:nvGrpSpPr>
        <p:grpSpPr>
          <a:xfrm>
            <a:off x="1657114" y="2526295"/>
            <a:ext cx="704632" cy="366712"/>
            <a:chOff x="3758622" y="4021138"/>
            <a:chExt cx="704632" cy="366712"/>
          </a:xfrm>
        </p:grpSpPr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4031455" y="4021138"/>
              <a:ext cx="431799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i="1" dirty="0">
                  <a:latin typeface="Comic Sans MS" pitchFamily="66" charset="0"/>
                </a:rPr>
                <a:t>υ</a:t>
              </a:r>
              <a:r>
                <a:rPr lang="el-GR" sz="1800" b="1" baseline="-25000" dirty="0">
                  <a:latin typeface="Comic Sans MS" pitchFamily="66" charset="0"/>
                </a:rPr>
                <a:t>ν</a:t>
              </a:r>
              <a:endParaRPr lang="el-GR" sz="1800" b="1" i="1" dirty="0">
                <a:latin typeface="Comic Sans MS" pitchFamily="66" charset="0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3758622" y="4069784"/>
              <a:ext cx="458112" cy="1426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1296198" y="1650996"/>
            <a:ext cx="521356" cy="930861"/>
            <a:chOff x="3397706" y="3145839"/>
            <a:chExt cx="521356" cy="930861"/>
          </a:xfrm>
        </p:grpSpPr>
        <p:pic>
          <p:nvPicPr>
            <p:cNvPr id="15" name="Picture 3" descr="C:\Users\Merkouris\Desktop\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181" y="3750089"/>
              <a:ext cx="320881" cy="326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Ομάδα 15"/>
            <p:cNvGrpSpPr/>
            <p:nvPr/>
          </p:nvGrpSpPr>
          <p:grpSpPr>
            <a:xfrm>
              <a:off x="3397706" y="3145839"/>
              <a:ext cx="504825" cy="930274"/>
              <a:chOff x="3414237" y="3133726"/>
              <a:chExt cx="504825" cy="930274"/>
            </a:xfrm>
          </p:grpSpPr>
          <p:sp>
            <p:nvSpPr>
              <p:cNvPr id="17" name="Line 37"/>
              <p:cNvSpPr>
                <a:spLocks noChangeShapeType="1"/>
              </p:cNvSpPr>
              <p:nvPr/>
            </p:nvSpPr>
            <p:spPr bwMode="auto">
              <a:xfrm flipV="1">
                <a:off x="3758621" y="3476402"/>
                <a:ext cx="42846" cy="58759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Text Box 43"/>
              <p:cNvSpPr txBox="1">
                <a:spLocks noChangeArrowheads="1"/>
              </p:cNvSpPr>
              <p:nvPr/>
            </p:nvSpPr>
            <p:spPr bwMode="auto">
              <a:xfrm>
                <a:off x="3414237" y="3133726"/>
                <a:ext cx="5048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800" b="1" i="1" dirty="0">
                    <a:solidFill>
                      <a:srgbClr val="006600"/>
                    </a:solidFill>
                    <a:latin typeface="Comic Sans MS" pitchFamily="66" charset="0"/>
                  </a:rPr>
                  <a:t>υ</a:t>
                </a:r>
                <a:r>
                  <a:rPr lang="el-GR" sz="1800" b="1" baseline="-25000" dirty="0">
                    <a:solidFill>
                      <a:srgbClr val="006600"/>
                    </a:solidFill>
                    <a:latin typeface="Comic Sans MS" pitchFamily="66" charset="0"/>
                  </a:rPr>
                  <a:t>β</a:t>
                </a:r>
                <a:endParaRPr lang="el-GR" sz="1800" b="1" i="1" dirty="0">
                  <a:solidFill>
                    <a:srgbClr val="0066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2" name="Ομάδα 11"/>
          <p:cNvGrpSpPr/>
          <p:nvPr/>
        </p:nvGrpSpPr>
        <p:grpSpPr>
          <a:xfrm>
            <a:off x="2183154" y="2353258"/>
            <a:ext cx="1943100" cy="369332"/>
            <a:chOff x="4284662" y="3848101"/>
            <a:chExt cx="1943100" cy="369332"/>
          </a:xfrm>
        </p:grpSpPr>
        <p:sp>
          <p:nvSpPr>
            <p:cNvPr id="13" name="Line 45"/>
            <p:cNvSpPr>
              <a:spLocks noChangeShapeType="1"/>
            </p:cNvSpPr>
            <p:nvPr/>
          </p:nvSpPr>
          <p:spPr bwMode="auto">
            <a:xfrm>
              <a:off x="4284662" y="4064001"/>
              <a:ext cx="15827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5867398" y="3848101"/>
              <a:ext cx="36036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latin typeface="Comic Sans MS" pitchFamily="66" charset="0"/>
                </a:rPr>
                <a:t>Ν</a:t>
              </a: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496673" y="-7729"/>
            <a:ext cx="320881" cy="1969892"/>
            <a:chOff x="3614953" y="1475989"/>
            <a:chExt cx="360362" cy="1881573"/>
          </a:xfrm>
        </p:grpSpPr>
        <p:sp>
          <p:nvSpPr>
            <p:cNvPr id="7" name="Line 42"/>
            <p:cNvSpPr>
              <a:spLocks noChangeShapeType="1"/>
            </p:cNvSpPr>
            <p:nvPr/>
          </p:nvSpPr>
          <p:spPr bwMode="auto">
            <a:xfrm flipH="1" flipV="1">
              <a:off x="3779837" y="1844674"/>
              <a:ext cx="15297" cy="1512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614953" y="1475989"/>
              <a:ext cx="360362" cy="35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latin typeface="Comic Sans MS" pitchFamily="66" charset="0"/>
                </a:rPr>
                <a:t>Β</a:t>
              </a: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1640581" y="1638882"/>
            <a:ext cx="774684" cy="923091"/>
            <a:chOff x="3779837" y="3114222"/>
            <a:chExt cx="774684" cy="923091"/>
          </a:xfrm>
        </p:grpSpPr>
        <p:sp>
          <p:nvSpPr>
            <p:cNvPr id="55" name="Line 40"/>
            <p:cNvSpPr>
              <a:spLocks noChangeShapeType="1"/>
            </p:cNvSpPr>
            <p:nvPr/>
          </p:nvSpPr>
          <p:spPr bwMode="auto">
            <a:xfrm flipV="1">
              <a:off x="3779837" y="3438279"/>
              <a:ext cx="486793" cy="5990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Text Box 46"/>
            <p:cNvSpPr txBox="1">
              <a:spLocks noChangeArrowheads="1"/>
            </p:cNvSpPr>
            <p:nvPr/>
          </p:nvSpPr>
          <p:spPr bwMode="auto">
            <a:xfrm>
              <a:off x="4122721" y="3114222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 i="1" dirty="0">
                  <a:solidFill>
                    <a:srgbClr val="FF0000"/>
                  </a:solidFill>
                  <a:latin typeface="Comic Sans MS" pitchFamily="66" charset="0"/>
                </a:rPr>
                <a:t>υ</a:t>
              </a:r>
            </a:p>
          </p:txBody>
        </p:sp>
      </p:grpSp>
      <p:grpSp>
        <p:nvGrpSpPr>
          <p:cNvPr id="57" name="Ομάδα 56"/>
          <p:cNvGrpSpPr/>
          <p:nvPr/>
        </p:nvGrpSpPr>
        <p:grpSpPr>
          <a:xfrm>
            <a:off x="2115226" y="43256"/>
            <a:ext cx="1653529" cy="1962339"/>
            <a:chOff x="4119946" y="0"/>
            <a:chExt cx="1653529" cy="1962339"/>
          </a:xfrm>
        </p:grpSpPr>
        <p:sp>
          <p:nvSpPr>
            <p:cNvPr id="58" name="Line 41"/>
            <p:cNvSpPr>
              <a:spLocks noChangeShapeType="1"/>
            </p:cNvSpPr>
            <p:nvPr/>
          </p:nvSpPr>
          <p:spPr bwMode="auto">
            <a:xfrm flipV="1">
              <a:off x="4119946" y="306575"/>
              <a:ext cx="1363731" cy="1655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Text Box 49"/>
            <p:cNvSpPr txBox="1">
              <a:spLocks noChangeArrowheads="1"/>
            </p:cNvSpPr>
            <p:nvPr/>
          </p:nvSpPr>
          <p:spPr bwMode="auto">
            <a:xfrm>
              <a:off x="5413112" y="0"/>
              <a:ext cx="3603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latin typeface="Comic Sans MS" pitchFamily="66" charset="0"/>
                </a:rPr>
                <a:t>Π</a:t>
              </a:r>
            </a:p>
          </p:txBody>
        </p:sp>
      </p:grp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14" y="1681655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Επεξήγηση με σύννεφο 60"/>
          <p:cNvSpPr/>
          <p:nvPr/>
        </p:nvSpPr>
        <p:spPr>
          <a:xfrm>
            <a:off x="4499992" y="637607"/>
            <a:ext cx="3384376" cy="1184631"/>
          </a:xfrm>
          <a:prstGeom prst="cloudCallout">
            <a:avLst>
              <a:gd name="adj1" fmla="val 45748"/>
              <a:gd name="adj2" fmla="val 479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Comic Sans MS" pitchFamily="66" charset="0"/>
              </a:rPr>
              <a:t>Τελικά, που θα φτάσει η βάρκα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60562" y="252629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Comic Sans MS" pitchFamily="66" charset="0"/>
              </a:rPr>
              <a:t>Ο</a:t>
            </a:r>
          </a:p>
        </p:txBody>
      </p:sp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3" y="440229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Ομάδα 73"/>
          <p:cNvGrpSpPr/>
          <p:nvPr/>
        </p:nvGrpSpPr>
        <p:grpSpPr>
          <a:xfrm>
            <a:off x="1683428" y="1993672"/>
            <a:ext cx="431798" cy="595538"/>
            <a:chOff x="1683428" y="1993672"/>
            <a:chExt cx="431798" cy="595538"/>
          </a:xfrm>
        </p:grpSpPr>
        <p:cxnSp>
          <p:nvCxnSpPr>
            <p:cNvPr id="5" name="Ευθεία γραμμή σύνδεσης 4"/>
            <p:cNvCxnSpPr>
              <a:stCxn id="58" idx="0"/>
              <a:endCxn id="20" idx="1"/>
            </p:cNvCxnSpPr>
            <p:nvPr/>
          </p:nvCxnSpPr>
          <p:spPr>
            <a:xfrm>
              <a:off x="2115226" y="2005595"/>
              <a:ext cx="0" cy="58361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εία γραμμή σύνδεσης 66"/>
            <p:cNvCxnSpPr>
              <a:stCxn id="17" idx="1"/>
            </p:cNvCxnSpPr>
            <p:nvPr/>
          </p:nvCxnSpPr>
          <p:spPr>
            <a:xfrm>
              <a:off x="1683428" y="1993672"/>
              <a:ext cx="40050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Ορθογώνιο 67"/>
              <p:cNvSpPr/>
              <p:nvPr/>
            </p:nvSpPr>
            <p:spPr>
              <a:xfrm>
                <a:off x="1883681" y="3917170"/>
                <a:ext cx="6720767" cy="427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000" b="1" dirty="0">
                    <a:latin typeface="Comic Sans MS" pitchFamily="66" charset="0"/>
                  </a:rPr>
                  <a:t>Αν η βάρκα κινιόταν μόνο 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solidFill>
                              <a:srgbClr val="006600"/>
                            </a:solidFill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 θα έφτανε στο Β.</a:t>
                </a:r>
              </a:p>
            </p:txBody>
          </p:sp>
        </mc:Choice>
        <mc:Fallback xmlns="">
          <p:sp>
            <p:nvSpPr>
              <p:cNvPr id="68" name="Ορθογώνιο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81" y="3917170"/>
                <a:ext cx="6720767" cy="427618"/>
              </a:xfrm>
              <a:prstGeom prst="rect">
                <a:avLst/>
              </a:prstGeom>
              <a:blipFill>
                <a:blip r:embed="rId5"/>
                <a:stretch>
                  <a:fillRect l="-907" t="-8571" b="-1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Ορθογώνιο 68"/>
              <p:cNvSpPr/>
              <p:nvPr/>
            </p:nvSpPr>
            <p:spPr>
              <a:xfrm>
                <a:off x="1908454" y="4397465"/>
                <a:ext cx="63359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000" b="1" dirty="0">
                    <a:latin typeface="Comic Sans MS" pitchFamily="66" charset="0"/>
                  </a:rPr>
                  <a:t>Αν κινιόταν μόνο 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 θα έφτανε στο Ν. </a:t>
                </a:r>
              </a:p>
            </p:txBody>
          </p:sp>
        </mc:Choice>
        <mc:Fallback xmlns="">
          <p:sp>
            <p:nvSpPr>
              <p:cNvPr id="69" name="Ορθογώνιο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54" y="4397465"/>
                <a:ext cx="6335953" cy="400110"/>
              </a:xfrm>
              <a:prstGeom prst="rect">
                <a:avLst/>
              </a:prstGeom>
              <a:blipFill>
                <a:blip r:embed="rId6"/>
                <a:stretch>
                  <a:fillRect l="-962" t="-7576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Ορθογώνιο 69"/>
              <p:cNvSpPr/>
              <p:nvPr/>
            </p:nvSpPr>
            <p:spPr>
              <a:xfrm>
                <a:off x="1929947" y="4857563"/>
                <a:ext cx="6448120" cy="10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itchFamily="66" charset="0"/>
                  </a:rPr>
                  <a:t>Τώρα που κινείται με την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itchFamily="66" charset="0"/>
                  </a:rPr>
                  <a:t> φτάνει στο Π, έχοντας (σταθερή) ταχύτητα μέτρου </a:t>
                </a:r>
                <a14:m>
                  <m:oMath xmlns:m="http://schemas.openxmlformats.org/officeDocument/2006/math">
                    <m:r>
                      <a:rPr lang="el-GR" sz="2000" b="1">
                        <a:latin typeface="Cambria Math"/>
                      </a:rPr>
                      <m:t> </m:t>
                    </m:r>
                    <m:r>
                      <a:rPr lang="el-GR" sz="2000" b="1" i="1">
                        <a:solidFill>
                          <a:srgbClr val="FF0000"/>
                        </a:solidFill>
                        <a:latin typeface="Cambria Math"/>
                      </a:rPr>
                      <m:t>𝝊</m:t>
                    </m:r>
                    <m:r>
                      <a:rPr lang="el-GR" sz="2000" b="1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𝝊</m:t>
                            </m:r>
                            <m:r>
                              <a:rPr lang="el-GR" sz="2000" b="1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𝛃</m:t>
                            </m:r>
                          </m:e>
                          <m:sup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𝝊</m:t>
                            </m:r>
                            <m:r>
                              <a:rPr lang="el-GR" sz="2000" b="1" i="1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  <m:sup>
                            <m: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l-GR" sz="20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0" name="Ορθογώνιο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47" y="4857563"/>
                <a:ext cx="6448120" cy="1036822"/>
              </a:xfrm>
              <a:prstGeom prst="rect">
                <a:avLst/>
              </a:prstGeom>
              <a:blipFill>
                <a:blip r:embed="rId7"/>
                <a:stretch>
                  <a:fillRect l="-1041" r="-1041" b="-94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8</a:t>
            </a:fld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548680"/>
                <a:ext cx="7632848" cy="3365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itchFamily="66" charset="0"/>
                  </a:rPr>
                  <a:t>Η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κίνηση</a:t>
                </a:r>
                <a:r>
                  <a:rPr lang="el-GR" sz="2000" b="1" dirty="0">
                    <a:latin typeface="Comic Sans MS" pitchFamily="66" charset="0"/>
                  </a:rPr>
                  <a:t> της βάρκας είναι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σύνθετη</a:t>
                </a:r>
                <a:r>
                  <a:rPr lang="el-GR" sz="2000" b="1" dirty="0">
                    <a:latin typeface="Comic Sans MS" pitchFamily="66" charset="0"/>
                  </a:rPr>
                  <a:t> και μπορούμε, αντί να μελετήσουμε την πραγματική (σύνθετη) κίνηση ΟΠ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itchFamily="66" charset="0"/>
                  </a:rPr>
                  <a:t>, να μελετήσουμε 2 απλές κινήσεις   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l-GR" sz="2000" b="1" dirty="0">
                    <a:latin typeface="Comic Sans MS" pitchFamily="66" charset="0"/>
                  </a:rPr>
                  <a:t> μία στον άξονα ΟΝ με σταθερή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𝛎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 (ευθύγραμμη ομαλή κίνηση)     και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l-GR" sz="2000" b="1" dirty="0">
                    <a:latin typeface="Comic Sans MS" pitchFamily="66" charset="0"/>
                  </a:rPr>
                  <a:t> μία στον άξονα ΟΒ με σταθερή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e>
                      <m:sub>
                        <m:r>
                          <a:rPr lang="el-GR" sz="2000" b="1" i="0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sub>
                    </m:sSub>
                  </m:oMath>
                </a14:m>
                <a:r>
                  <a:rPr lang="el-GR" sz="2000" b="1" dirty="0">
                    <a:latin typeface="Comic Sans MS" pitchFamily="66" charset="0"/>
                  </a:rPr>
                  <a:t> (ευθύγραμμη ομαλή κίνηση).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8680"/>
                <a:ext cx="7632848" cy="3365280"/>
              </a:xfrm>
              <a:prstGeom prst="rect">
                <a:avLst/>
              </a:prstGeom>
              <a:blipFill>
                <a:blip r:embed="rId2"/>
                <a:stretch>
                  <a:fillRect l="-799" r="-879" b="-7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Επεξήγηση με στρογγυλεμένο παραλληλόγραμμο 7"/>
          <p:cNvSpPr/>
          <p:nvPr/>
        </p:nvSpPr>
        <p:spPr>
          <a:xfrm>
            <a:off x="1614736" y="4109072"/>
            <a:ext cx="4049197" cy="1313398"/>
          </a:xfrm>
          <a:prstGeom prst="wedgeRoundRectCallout">
            <a:avLst>
              <a:gd name="adj1" fmla="val -55515"/>
              <a:gd name="adj2" fmla="val 338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  <a:latin typeface="Comic Sans MS" pitchFamily="66" charset="0"/>
              </a:rPr>
              <a:t>Μια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σύνθετη κίνηση </a:t>
            </a:r>
            <a:r>
              <a:rPr lang="el-GR" sz="2000" b="1" dirty="0">
                <a:solidFill>
                  <a:schemeClr val="tx1"/>
                </a:solidFill>
                <a:latin typeface="Comic Sans MS" pitchFamily="66" charset="0"/>
              </a:rPr>
              <a:t>μπορούμε να τη μελετήσουμε στηριζόμενοι στην ……… </a:t>
            </a:r>
          </a:p>
        </p:txBody>
      </p: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6" y="511022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5794848" y="3561609"/>
            <a:ext cx="2955208" cy="2514396"/>
            <a:chOff x="5794848" y="3561609"/>
            <a:chExt cx="2955208" cy="2514396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5794848" y="3561609"/>
              <a:ext cx="2955208" cy="2514396"/>
              <a:chOff x="3693996" y="1899924"/>
              <a:chExt cx="2955208" cy="2514396"/>
            </a:xfrm>
          </p:grpSpPr>
          <p:grpSp>
            <p:nvGrpSpPr>
              <p:cNvPr id="44" name="Ομάδα 43"/>
              <p:cNvGrpSpPr/>
              <p:nvPr/>
            </p:nvGrpSpPr>
            <p:grpSpPr>
              <a:xfrm>
                <a:off x="3693996" y="1899924"/>
                <a:ext cx="2594675" cy="2514396"/>
                <a:chOff x="3693996" y="1899924"/>
                <a:chExt cx="2594675" cy="2514396"/>
              </a:xfrm>
            </p:grpSpPr>
            <p:grpSp>
              <p:nvGrpSpPr>
                <p:cNvPr id="52" name="Ομάδα 51"/>
                <p:cNvGrpSpPr/>
                <p:nvPr/>
              </p:nvGrpSpPr>
              <p:grpSpPr>
                <a:xfrm>
                  <a:off x="3693996" y="2207703"/>
                  <a:ext cx="2594675" cy="2206617"/>
                  <a:chOff x="2484438" y="1844675"/>
                  <a:chExt cx="3455987" cy="3240088"/>
                </a:xfrm>
              </p:grpSpPr>
              <p:grpSp>
                <p:nvGrpSpPr>
                  <p:cNvPr id="67" name="Ομάδα 66"/>
                  <p:cNvGrpSpPr/>
                  <p:nvPr/>
                </p:nvGrpSpPr>
                <p:grpSpPr>
                  <a:xfrm>
                    <a:off x="2484438" y="1844675"/>
                    <a:ext cx="3455987" cy="3240088"/>
                    <a:chOff x="2484438" y="1844675"/>
                    <a:chExt cx="3455987" cy="3240088"/>
                  </a:xfrm>
                </p:grpSpPr>
                <p:sp>
                  <p:nvSpPr>
                    <p:cNvPr id="93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4438" y="1844675"/>
                      <a:ext cx="3455987" cy="3240088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2627313" y="2997200"/>
                      <a:ext cx="3214687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627313" y="3500438"/>
                      <a:ext cx="3214687" cy="255587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627313" y="4076700"/>
                      <a:ext cx="3214687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627313" y="4581525"/>
                      <a:ext cx="3214687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627313" y="2492375"/>
                      <a:ext cx="3214687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2555875" y="2060575"/>
                      <a:ext cx="3214688" cy="255588"/>
                    </a:xfrm>
                    <a:custGeom>
                      <a:avLst/>
                      <a:gdLst>
                        <a:gd name="T0" fmla="*/ 0 w 2025"/>
                        <a:gd name="T1" fmla="*/ 102 h 161"/>
                        <a:gd name="T2" fmla="*/ 17 w 2025"/>
                        <a:gd name="T3" fmla="*/ 51 h 161"/>
                        <a:gd name="T4" fmla="*/ 136 w 2025"/>
                        <a:gd name="T5" fmla="*/ 1 h 161"/>
                        <a:gd name="T6" fmla="*/ 204 w 2025"/>
                        <a:gd name="T7" fmla="*/ 51 h 161"/>
                        <a:gd name="T8" fmla="*/ 280 w 2025"/>
                        <a:gd name="T9" fmla="*/ 119 h 161"/>
                        <a:gd name="T10" fmla="*/ 432 w 2025"/>
                        <a:gd name="T11" fmla="*/ 111 h 161"/>
                        <a:gd name="T12" fmla="*/ 449 w 2025"/>
                        <a:gd name="T13" fmla="*/ 85 h 161"/>
                        <a:gd name="T14" fmla="*/ 475 w 2025"/>
                        <a:gd name="T15" fmla="*/ 77 h 161"/>
                        <a:gd name="T16" fmla="*/ 542 w 2025"/>
                        <a:gd name="T17" fmla="*/ 26 h 161"/>
                        <a:gd name="T18" fmla="*/ 712 w 2025"/>
                        <a:gd name="T19" fmla="*/ 51 h 161"/>
                        <a:gd name="T20" fmla="*/ 797 w 2025"/>
                        <a:gd name="T21" fmla="*/ 145 h 161"/>
                        <a:gd name="T22" fmla="*/ 966 w 2025"/>
                        <a:gd name="T23" fmla="*/ 102 h 161"/>
                        <a:gd name="T24" fmla="*/ 1034 w 2025"/>
                        <a:gd name="T25" fmla="*/ 18 h 161"/>
                        <a:gd name="T26" fmla="*/ 1152 w 2025"/>
                        <a:gd name="T27" fmla="*/ 35 h 161"/>
                        <a:gd name="T28" fmla="*/ 1178 w 2025"/>
                        <a:gd name="T29" fmla="*/ 85 h 161"/>
                        <a:gd name="T30" fmla="*/ 1271 w 2025"/>
                        <a:gd name="T31" fmla="*/ 119 h 161"/>
                        <a:gd name="T32" fmla="*/ 1389 w 2025"/>
                        <a:gd name="T33" fmla="*/ 77 h 161"/>
                        <a:gd name="T34" fmla="*/ 1449 w 2025"/>
                        <a:gd name="T35" fmla="*/ 9 h 161"/>
                        <a:gd name="T36" fmla="*/ 1559 w 2025"/>
                        <a:gd name="T37" fmla="*/ 26 h 161"/>
                        <a:gd name="T38" fmla="*/ 1567 w 2025"/>
                        <a:gd name="T39" fmla="*/ 51 h 161"/>
                        <a:gd name="T40" fmla="*/ 1601 w 2025"/>
                        <a:gd name="T41" fmla="*/ 102 h 161"/>
                        <a:gd name="T42" fmla="*/ 1627 w 2025"/>
                        <a:gd name="T43" fmla="*/ 111 h 161"/>
                        <a:gd name="T44" fmla="*/ 1652 w 2025"/>
                        <a:gd name="T45" fmla="*/ 128 h 161"/>
                        <a:gd name="T46" fmla="*/ 1813 w 2025"/>
                        <a:gd name="T47" fmla="*/ 119 h 161"/>
                        <a:gd name="T48" fmla="*/ 1855 w 2025"/>
                        <a:gd name="T49" fmla="*/ 68 h 161"/>
                        <a:gd name="T50" fmla="*/ 1906 w 2025"/>
                        <a:gd name="T51" fmla="*/ 35 h 161"/>
                        <a:gd name="T52" fmla="*/ 1999 w 2025"/>
                        <a:gd name="T53" fmla="*/ 43 h 161"/>
                        <a:gd name="T54" fmla="*/ 2025 w 2025"/>
                        <a:gd name="T55" fmla="*/ 51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2025" h="161">
                          <a:moveTo>
                            <a:pt x="0" y="102"/>
                          </a:moveTo>
                          <a:cubicBezTo>
                            <a:pt x="6" y="85"/>
                            <a:pt x="7" y="66"/>
                            <a:pt x="17" y="51"/>
                          </a:cubicBezTo>
                          <a:cubicBezTo>
                            <a:pt x="42" y="14"/>
                            <a:pt x="97" y="8"/>
                            <a:pt x="136" y="1"/>
                          </a:cubicBezTo>
                          <a:cubicBezTo>
                            <a:pt x="193" y="14"/>
                            <a:pt x="157" y="22"/>
                            <a:pt x="204" y="51"/>
                          </a:cubicBezTo>
                          <a:cubicBezTo>
                            <a:pt x="219" y="98"/>
                            <a:pt x="235" y="105"/>
                            <a:pt x="280" y="119"/>
                          </a:cubicBezTo>
                          <a:cubicBezTo>
                            <a:pt x="331" y="116"/>
                            <a:pt x="382" y="121"/>
                            <a:pt x="432" y="111"/>
                          </a:cubicBezTo>
                          <a:cubicBezTo>
                            <a:pt x="442" y="109"/>
                            <a:pt x="441" y="91"/>
                            <a:pt x="449" y="85"/>
                          </a:cubicBezTo>
                          <a:cubicBezTo>
                            <a:pt x="456" y="79"/>
                            <a:pt x="466" y="80"/>
                            <a:pt x="475" y="77"/>
                          </a:cubicBezTo>
                          <a:cubicBezTo>
                            <a:pt x="503" y="58"/>
                            <a:pt x="511" y="37"/>
                            <a:pt x="542" y="26"/>
                          </a:cubicBezTo>
                          <a:cubicBezTo>
                            <a:pt x="610" y="32"/>
                            <a:pt x="652" y="33"/>
                            <a:pt x="712" y="51"/>
                          </a:cubicBezTo>
                          <a:cubicBezTo>
                            <a:pt x="743" y="84"/>
                            <a:pt x="759" y="120"/>
                            <a:pt x="797" y="145"/>
                          </a:cubicBezTo>
                          <a:cubicBezTo>
                            <a:pt x="873" y="140"/>
                            <a:pt x="927" y="161"/>
                            <a:pt x="966" y="102"/>
                          </a:cubicBezTo>
                          <a:cubicBezTo>
                            <a:pt x="979" y="60"/>
                            <a:pt x="992" y="31"/>
                            <a:pt x="1034" y="18"/>
                          </a:cubicBezTo>
                          <a:cubicBezTo>
                            <a:pt x="1074" y="21"/>
                            <a:pt x="1121" y="10"/>
                            <a:pt x="1152" y="35"/>
                          </a:cubicBezTo>
                          <a:cubicBezTo>
                            <a:pt x="1191" y="67"/>
                            <a:pt x="1151" y="51"/>
                            <a:pt x="1178" y="85"/>
                          </a:cubicBezTo>
                          <a:cubicBezTo>
                            <a:pt x="1198" y="110"/>
                            <a:pt x="1243" y="114"/>
                            <a:pt x="1271" y="119"/>
                          </a:cubicBezTo>
                          <a:cubicBezTo>
                            <a:pt x="1317" y="110"/>
                            <a:pt x="1346" y="91"/>
                            <a:pt x="1389" y="77"/>
                          </a:cubicBezTo>
                          <a:cubicBezTo>
                            <a:pt x="1429" y="17"/>
                            <a:pt x="1406" y="37"/>
                            <a:pt x="1449" y="9"/>
                          </a:cubicBezTo>
                          <a:cubicBezTo>
                            <a:pt x="1486" y="13"/>
                            <a:pt x="1532" y="0"/>
                            <a:pt x="1559" y="26"/>
                          </a:cubicBezTo>
                          <a:cubicBezTo>
                            <a:pt x="1565" y="32"/>
                            <a:pt x="1563" y="43"/>
                            <a:pt x="1567" y="51"/>
                          </a:cubicBezTo>
                          <a:cubicBezTo>
                            <a:pt x="1577" y="69"/>
                            <a:pt x="1590" y="85"/>
                            <a:pt x="1601" y="102"/>
                          </a:cubicBezTo>
                          <a:cubicBezTo>
                            <a:pt x="1606" y="110"/>
                            <a:pt x="1619" y="107"/>
                            <a:pt x="1627" y="111"/>
                          </a:cubicBezTo>
                          <a:cubicBezTo>
                            <a:pt x="1636" y="116"/>
                            <a:pt x="1644" y="122"/>
                            <a:pt x="1652" y="128"/>
                          </a:cubicBezTo>
                          <a:cubicBezTo>
                            <a:pt x="1706" y="125"/>
                            <a:pt x="1760" y="129"/>
                            <a:pt x="1813" y="119"/>
                          </a:cubicBezTo>
                          <a:cubicBezTo>
                            <a:pt x="1835" y="115"/>
                            <a:pt x="1838" y="82"/>
                            <a:pt x="1855" y="68"/>
                          </a:cubicBezTo>
                          <a:cubicBezTo>
                            <a:pt x="1871" y="56"/>
                            <a:pt x="1906" y="35"/>
                            <a:pt x="1906" y="35"/>
                          </a:cubicBezTo>
                          <a:cubicBezTo>
                            <a:pt x="1937" y="38"/>
                            <a:pt x="1968" y="39"/>
                            <a:pt x="1999" y="43"/>
                          </a:cubicBezTo>
                          <a:cubicBezTo>
                            <a:pt x="2008" y="44"/>
                            <a:pt x="2025" y="51"/>
                            <a:pt x="2025" y="5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8" name="Ομάδα 67"/>
                  <p:cNvGrpSpPr/>
                  <p:nvPr/>
                </p:nvGrpSpPr>
                <p:grpSpPr>
                  <a:xfrm>
                    <a:off x="2865890" y="2123467"/>
                    <a:ext cx="2996481" cy="2808755"/>
                    <a:chOff x="2865890" y="2123467"/>
                    <a:chExt cx="2996481" cy="2808755"/>
                  </a:xfrm>
                </p:grpSpPr>
                <p:grpSp>
                  <p:nvGrpSpPr>
                    <p:cNvPr id="69" name="Ομάδα 68"/>
                    <p:cNvGrpSpPr/>
                    <p:nvPr/>
                  </p:nvGrpSpPr>
                  <p:grpSpPr>
                    <a:xfrm>
                      <a:off x="2900352" y="3602312"/>
                      <a:ext cx="892195" cy="526809"/>
                      <a:chOff x="2900352" y="3602312"/>
                      <a:chExt cx="892195" cy="526809"/>
                    </a:xfrm>
                  </p:grpSpPr>
                  <p:sp>
                    <p:nvSpPr>
                      <p:cNvPr id="91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2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00352" y="3602312"/>
                        <a:ext cx="892195" cy="526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0" name="Ομάδα 69"/>
                    <p:cNvGrpSpPr/>
                    <p:nvPr/>
                  </p:nvGrpSpPr>
                  <p:grpSpPr>
                    <a:xfrm>
                      <a:off x="2865890" y="2201050"/>
                      <a:ext cx="743855" cy="474125"/>
                      <a:chOff x="2929390" y="3663931"/>
                      <a:chExt cx="743855" cy="474125"/>
                    </a:xfrm>
                  </p:grpSpPr>
                  <p:sp>
                    <p:nvSpPr>
                      <p:cNvPr id="89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0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29390" y="3663931"/>
                        <a:ext cx="743855" cy="47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2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2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2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1" name="Ομάδα 70"/>
                    <p:cNvGrpSpPr/>
                    <p:nvPr/>
                  </p:nvGrpSpPr>
                  <p:grpSpPr>
                    <a:xfrm>
                      <a:off x="5003476" y="2123467"/>
                      <a:ext cx="801556" cy="526808"/>
                      <a:chOff x="2879271" y="3594642"/>
                      <a:chExt cx="801556" cy="526808"/>
                    </a:xfrm>
                  </p:grpSpPr>
                  <p:sp>
                    <p:nvSpPr>
                      <p:cNvPr id="8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8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79271" y="3594642"/>
                        <a:ext cx="801556" cy="52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2" name="Ομάδα 71"/>
                    <p:cNvGrpSpPr/>
                    <p:nvPr/>
                  </p:nvGrpSpPr>
                  <p:grpSpPr>
                    <a:xfrm>
                      <a:off x="4897569" y="4405414"/>
                      <a:ext cx="872993" cy="526808"/>
                      <a:chOff x="2881767" y="3595789"/>
                      <a:chExt cx="872993" cy="526808"/>
                    </a:xfrm>
                  </p:grpSpPr>
                  <p:sp>
                    <p:nvSpPr>
                      <p:cNvPr id="85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6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1767" y="3595789"/>
                        <a:ext cx="872993" cy="52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3" name="Ομάδα 72"/>
                    <p:cNvGrpSpPr/>
                    <p:nvPr/>
                  </p:nvGrpSpPr>
                  <p:grpSpPr>
                    <a:xfrm>
                      <a:off x="3808430" y="2492376"/>
                      <a:ext cx="709574" cy="526809"/>
                      <a:chOff x="2890519" y="3603189"/>
                      <a:chExt cx="709574" cy="526809"/>
                    </a:xfrm>
                  </p:grpSpPr>
                  <p:sp>
                    <p:nvSpPr>
                      <p:cNvPr id="83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4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90519" y="3603189"/>
                        <a:ext cx="709574" cy="526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4" name="Ομάδα 73"/>
                    <p:cNvGrpSpPr/>
                    <p:nvPr/>
                  </p:nvGrpSpPr>
                  <p:grpSpPr>
                    <a:xfrm>
                      <a:off x="5080093" y="3173254"/>
                      <a:ext cx="782278" cy="526808"/>
                      <a:chOff x="2838186" y="3636804"/>
                      <a:chExt cx="782278" cy="526808"/>
                    </a:xfrm>
                  </p:grpSpPr>
                  <p:sp>
                    <p:nvSpPr>
                      <p:cNvPr id="81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2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38186" y="3636804"/>
                        <a:ext cx="782278" cy="52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5" name="Ομάδα 74"/>
                    <p:cNvGrpSpPr/>
                    <p:nvPr/>
                  </p:nvGrpSpPr>
                  <p:grpSpPr>
                    <a:xfrm>
                      <a:off x="4870809" y="3756027"/>
                      <a:ext cx="899754" cy="531223"/>
                      <a:chOff x="2844802" y="3545477"/>
                      <a:chExt cx="899754" cy="531223"/>
                    </a:xfrm>
                  </p:grpSpPr>
                  <p:sp>
                    <p:nvSpPr>
                      <p:cNvPr id="79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0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44802" y="3545477"/>
                        <a:ext cx="899754" cy="526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  <p:grpSp>
                  <p:nvGrpSpPr>
                    <p:cNvPr id="76" name="Ομάδα 75"/>
                    <p:cNvGrpSpPr/>
                    <p:nvPr/>
                  </p:nvGrpSpPr>
                  <p:grpSpPr>
                    <a:xfrm>
                      <a:off x="3166381" y="4385044"/>
                      <a:ext cx="918592" cy="526810"/>
                      <a:chOff x="2916238" y="3620322"/>
                      <a:chExt cx="918592" cy="526810"/>
                    </a:xfrm>
                  </p:grpSpPr>
                  <p:sp>
                    <p:nvSpPr>
                      <p:cNvPr id="7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7675" y="4076700"/>
                        <a:ext cx="358775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78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16238" y="3620322"/>
                        <a:ext cx="918592" cy="526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sz="1400" b="1" i="1" dirty="0">
                            <a:latin typeface="Comic Sans MS" pitchFamily="66" charset="0"/>
                          </a:rPr>
                          <a:t>υ</a:t>
                        </a:r>
                        <a:r>
                          <a:rPr lang="el-GR" sz="1400" b="1" baseline="-25000" dirty="0">
                            <a:latin typeface="Comic Sans MS" pitchFamily="66" charset="0"/>
                          </a:rPr>
                          <a:t>ν</a:t>
                        </a:r>
                        <a:endParaRPr lang="el-GR" sz="1400" b="1" i="1" dirty="0"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" name="Ομάδα 52"/>
                <p:cNvGrpSpPr/>
                <p:nvPr/>
              </p:nvGrpSpPr>
              <p:grpSpPr>
                <a:xfrm>
                  <a:off x="4600510" y="1915024"/>
                  <a:ext cx="1423837" cy="1707417"/>
                  <a:chOff x="6410219" y="1658062"/>
                  <a:chExt cx="1423837" cy="1707417"/>
                </a:xfrm>
              </p:grpSpPr>
              <p:grpSp>
                <p:nvGrpSpPr>
                  <p:cNvPr id="62" name="Ομάδα 61"/>
                  <p:cNvGrpSpPr/>
                  <p:nvPr/>
                </p:nvGrpSpPr>
                <p:grpSpPr>
                  <a:xfrm>
                    <a:off x="6410219" y="2830216"/>
                    <a:ext cx="724432" cy="535263"/>
                    <a:chOff x="3779840" y="3502047"/>
                    <a:chExt cx="724432" cy="535263"/>
                  </a:xfrm>
                </p:grpSpPr>
                <p:sp>
                  <p:nvSpPr>
                    <p:cNvPr id="65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79840" y="3658780"/>
                      <a:ext cx="276446" cy="37853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72472" y="3502047"/>
                      <a:ext cx="431800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sz="1400" b="1" i="1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υ</a:t>
                      </a:r>
                    </a:p>
                  </p:txBody>
                </p:sp>
              </p:grpSp>
              <p:sp>
                <p:nvSpPr>
                  <p:cNvPr id="63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93071" y="1950740"/>
                    <a:ext cx="871625" cy="102733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4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73693" y="1658062"/>
                    <a:ext cx="360363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400" b="1" dirty="0">
                        <a:latin typeface="Comic Sans MS" pitchFamily="66" charset="0"/>
                      </a:rPr>
                      <a:t>Π</a:t>
                    </a:r>
                  </a:p>
                </p:txBody>
              </p:sp>
            </p:grpSp>
            <p:grpSp>
              <p:nvGrpSpPr>
                <p:cNvPr id="54" name="Ομάδα 53"/>
                <p:cNvGrpSpPr/>
                <p:nvPr/>
              </p:nvGrpSpPr>
              <p:grpSpPr>
                <a:xfrm>
                  <a:off x="4484989" y="1899924"/>
                  <a:ext cx="275972" cy="1722516"/>
                  <a:chOff x="3652449" y="1811983"/>
                  <a:chExt cx="309927" cy="1645288"/>
                </a:xfrm>
              </p:grpSpPr>
              <p:sp>
                <p:nvSpPr>
                  <p:cNvPr id="6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1118" y="2125687"/>
                    <a:ext cx="12251" cy="13315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1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2449" y="1811983"/>
                    <a:ext cx="309927" cy="2939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400" b="1" dirty="0">
                        <a:latin typeface="Comic Sans MS" pitchFamily="66" charset="0"/>
                      </a:rPr>
                      <a:t>Β</a:t>
                    </a:r>
                  </a:p>
                </p:txBody>
              </p:sp>
            </p:grpSp>
            <p:grpSp>
              <p:nvGrpSpPr>
                <p:cNvPr id="55" name="Ομάδα 54"/>
                <p:cNvGrpSpPr/>
                <p:nvPr/>
              </p:nvGrpSpPr>
              <p:grpSpPr>
                <a:xfrm>
                  <a:off x="4293500" y="3068609"/>
                  <a:ext cx="439212" cy="593178"/>
                  <a:chOff x="3284603" y="3166173"/>
                  <a:chExt cx="634459" cy="910527"/>
                </a:xfrm>
              </p:grpSpPr>
              <p:pic>
                <p:nvPicPr>
                  <p:cNvPr id="56" name="Picture 3" descr="C:\Users\Merkouris\Desktop\1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98181" y="3750089"/>
                    <a:ext cx="320881" cy="3266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7" name="Ομάδα 56"/>
                  <p:cNvGrpSpPr/>
                  <p:nvPr/>
                </p:nvGrpSpPr>
                <p:grpSpPr>
                  <a:xfrm>
                    <a:off x="3284603" y="3166173"/>
                    <a:ext cx="554345" cy="909941"/>
                    <a:chOff x="3301134" y="3154060"/>
                    <a:chExt cx="554345" cy="909941"/>
                  </a:xfrm>
                </p:grpSpPr>
                <p:sp>
                  <p:nvSpPr>
                    <p:cNvPr id="58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58621" y="3416301"/>
                      <a:ext cx="0" cy="6477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66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9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01134" y="3154060"/>
                      <a:ext cx="554345" cy="4724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sz="1400" b="1" i="1" dirty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υ</a:t>
                      </a:r>
                      <a:r>
                        <a:rPr lang="el-GR" sz="1400" b="1" baseline="-25000" dirty="0">
                          <a:solidFill>
                            <a:srgbClr val="006600"/>
                          </a:solidFill>
                          <a:latin typeface="Comic Sans MS" pitchFamily="66" charset="0"/>
                        </a:rPr>
                        <a:t>β</a:t>
                      </a:r>
                      <a:endParaRPr lang="el-GR" sz="1400" b="1" i="1" dirty="0">
                        <a:solidFill>
                          <a:srgbClr val="0066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</p:grpSp>
          <p:grpSp>
            <p:nvGrpSpPr>
              <p:cNvPr id="45" name="Ομάδα 44"/>
              <p:cNvGrpSpPr/>
              <p:nvPr/>
            </p:nvGrpSpPr>
            <p:grpSpPr>
              <a:xfrm>
                <a:off x="4567544" y="3551175"/>
                <a:ext cx="2081660" cy="340707"/>
                <a:chOff x="6389698" y="3292262"/>
                <a:chExt cx="2081660" cy="340707"/>
              </a:xfrm>
            </p:grpSpPr>
            <p:grpSp>
              <p:nvGrpSpPr>
                <p:cNvPr id="46" name="Ομάδα 45"/>
                <p:cNvGrpSpPr/>
                <p:nvPr/>
              </p:nvGrpSpPr>
              <p:grpSpPr>
                <a:xfrm>
                  <a:off x="6389698" y="3292262"/>
                  <a:ext cx="616173" cy="307777"/>
                  <a:chOff x="3758622" y="3983052"/>
                  <a:chExt cx="616173" cy="307777"/>
                </a:xfrm>
              </p:grpSpPr>
              <p:sp>
                <p:nvSpPr>
                  <p:cNvPr id="50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2996" y="3983052"/>
                    <a:ext cx="431799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400" b="1" i="1" dirty="0">
                        <a:latin typeface="Comic Sans MS" pitchFamily="66" charset="0"/>
                      </a:rPr>
                      <a:t>υ</a:t>
                    </a:r>
                    <a:r>
                      <a:rPr lang="el-GR" sz="1400" b="1" baseline="-25000" dirty="0">
                        <a:latin typeface="Comic Sans MS" pitchFamily="66" charset="0"/>
                      </a:rPr>
                      <a:t>ν</a:t>
                    </a:r>
                    <a:endParaRPr lang="el-GR" sz="1400" b="1" i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58622" y="4069784"/>
                    <a:ext cx="27283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7" name="Ομάδα 46"/>
                <p:cNvGrpSpPr/>
                <p:nvPr/>
              </p:nvGrpSpPr>
              <p:grpSpPr>
                <a:xfrm>
                  <a:off x="6469487" y="3325192"/>
                  <a:ext cx="2001871" cy="307777"/>
                  <a:chOff x="4088855" y="4016952"/>
                  <a:chExt cx="2001871" cy="307777"/>
                </a:xfrm>
              </p:grpSpPr>
              <p:sp>
                <p:nvSpPr>
                  <p:cNvPr id="4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088855" y="4042332"/>
                    <a:ext cx="1641338" cy="129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30362" y="4016952"/>
                    <a:ext cx="360364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l-GR" sz="1400" b="1" dirty="0">
                        <a:latin typeface="Comic Sans MS" pitchFamily="66" charset="0"/>
                      </a:rPr>
                      <a:t>Ν</a:t>
                    </a:r>
                  </a:p>
                </p:txBody>
              </p:sp>
            </p:grpSp>
          </p:grpSp>
        </p:grpSp>
        <p:sp>
          <p:nvSpPr>
            <p:cNvPr id="100" name="TextBox 99"/>
            <p:cNvSpPr txBox="1"/>
            <p:nvPr/>
          </p:nvSpPr>
          <p:spPr>
            <a:xfrm>
              <a:off x="6428830" y="524579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latin typeface="Comic Sans MS" pitchFamily="66" charset="0"/>
                </a:rPr>
                <a:t>Ο</a:t>
              </a:r>
            </a:p>
          </p:txBody>
        </p:sp>
      </p:grpSp>
      <p:sp>
        <p:nvSpPr>
          <p:cNvPr id="6" name="Κουμπί ενέργειας: Εμπρός ή Επόμενο 5">
            <a:hlinkClick r:id="" action="ppaction://hlinkshowjump?jump=nextslide" highlightClick="1"/>
          </p:cNvPr>
          <p:cNvSpPr/>
          <p:nvPr/>
        </p:nvSpPr>
        <p:spPr>
          <a:xfrm>
            <a:off x="2411760" y="4972696"/>
            <a:ext cx="712440" cy="298474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2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tx1"/>
                </a:solidFill>
              </a:rPr>
              <a:t>Μερκ</a:t>
            </a:r>
            <a:r>
              <a:rPr lang="el-GR" dirty="0">
                <a:solidFill>
                  <a:schemeClr val="tx1"/>
                </a:solidFill>
              </a:rPr>
              <a:t>. Παναγιωτόπουλος - Φυσικός        </a:t>
            </a:r>
            <a:r>
              <a:rPr lang="en-US" dirty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2996" y="1412777"/>
            <a:ext cx="8211452" cy="2376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«Αρχή της ανεξαρτησίας των κινήσεων» </a:t>
            </a:r>
          </a:p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(ή Αρχή της επαλληλίας ή Αρχή των ταυτόχρονων κινήσεων)</a:t>
            </a:r>
          </a:p>
        </p:txBody>
      </p:sp>
    </p:spTree>
    <p:extLst>
      <p:ext uri="{BB962C8B-B14F-4D97-AF65-F5344CB8AC3E}">
        <p14:creationId xmlns:p14="http://schemas.microsoft.com/office/powerpoint/2010/main" val="29422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3578</Words>
  <Application>Microsoft Office PowerPoint</Application>
  <PresentationFormat>Προβολή στην οθόνη (4:3)</PresentationFormat>
  <Paragraphs>500</Paragraphs>
  <Slides>60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60</vt:i4>
      </vt:variant>
    </vt:vector>
  </HeadingPairs>
  <TitlesOfParts>
    <vt:vector size="71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Εξίσωση</vt:lpstr>
      <vt:lpstr>Φωτογραφία του Photo Editor</vt:lpstr>
      <vt:lpstr>Εικόνα bitmap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user</cp:lastModifiedBy>
  <cp:revision>160</cp:revision>
  <dcterms:created xsi:type="dcterms:W3CDTF">2017-09-26T11:59:43Z</dcterms:created>
  <dcterms:modified xsi:type="dcterms:W3CDTF">2021-10-30T20:12:21Z</dcterms:modified>
</cp:coreProperties>
</file>