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315" r:id="rId10"/>
    <p:sldId id="290" r:id="rId11"/>
    <p:sldId id="291" r:id="rId12"/>
    <p:sldId id="292" r:id="rId13"/>
    <p:sldId id="304" r:id="rId14"/>
    <p:sldId id="305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13" r:id="rId27"/>
    <p:sldId id="306" r:id="rId28"/>
    <p:sldId id="307" r:id="rId29"/>
    <p:sldId id="308" r:id="rId30"/>
    <p:sldId id="309" r:id="rId31"/>
    <p:sldId id="263" r:id="rId32"/>
    <p:sldId id="264" r:id="rId33"/>
    <p:sldId id="310" r:id="rId34"/>
    <p:sldId id="311" r:id="rId35"/>
    <p:sldId id="312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eilias.gr/index.php?option=com_content&amp;task=view&amp;id=87&amp;Itemid=32&amp;catid=24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eilias.gr/index.php?option=com_content&amp;task=view&amp;id=87&amp;Itemid=32&amp;catid=2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45BEF7-7EC2-4C2B-A61B-76759046B24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l-GR"/>
        </a:p>
      </dgm:t>
    </dgm:pt>
    <dgm:pt modelId="{8F64AAE5-F3D3-4F5B-8F0F-F46C313C4ECE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(σύμφωνα με το μηχανισμό παραγωγής και διάδοσης)</a:t>
          </a:r>
          <a:endParaRPr lang="el-GR" sz="2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gm:t>
    </dgm:pt>
    <dgm:pt modelId="{0F780927-6A22-4348-955C-872A63763A34}" type="parTrans" cxnId="{CF510045-4F1D-4CA6-BE2F-A8AD6972925C}">
      <dgm:prSet/>
      <dgm:spPr/>
      <dgm:t>
        <a:bodyPr/>
        <a:lstStyle/>
        <a:p>
          <a:endParaRPr lang="el-GR"/>
        </a:p>
      </dgm:t>
    </dgm:pt>
    <dgm:pt modelId="{6AD4F87C-C432-4385-91D2-75AD233C8F05}" type="sibTrans" cxnId="{CF510045-4F1D-4CA6-BE2F-A8AD6972925C}">
      <dgm:prSet/>
      <dgm:spPr/>
      <dgm:t>
        <a:bodyPr/>
        <a:lstStyle/>
        <a:p>
          <a:endParaRPr lang="el-GR"/>
        </a:p>
      </dgm:t>
    </dgm:pt>
    <dgm:pt modelId="{2D83D329-3844-4315-AA66-01669CC3E90A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Μηχανικά</a:t>
          </a:r>
        </a:p>
        <a:p>
          <a:r>
            <a:rPr lang="el-GR" sz="1800" b="1" dirty="0" smtClean="0">
              <a:latin typeface="Comic Sans MS" panose="030F0702030302020204" pitchFamily="66" charset="0"/>
            </a:rPr>
            <a:t>(απαιτούν την ύπαρξη ελαστικού μέσου για τη διάδοσή τους)</a:t>
          </a:r>
          <a:endParaRPr lang="el-GR" sz="1800" b="1" dirty="0">
            <a:latin typeface="Comic Sans MS" panose="030F0702030302020204" pitchFamily="66" charset="0"/>
          </a:endParaRPr>
        </a:p>
      </dgm:t>
    </dgm:pt>
    <dgm:pt modelId="{45E9B2BD-8990-4BF6-808C-682A30FB0293}" type="parTrans" cxnId="{FB0336E8-2F9E-4417-AAF7-B44E3940B7A1}">
      <dgm:prSet/>
      <dgm:spPr/>
      <dgm:t>
        <a:bodyPr/>
        <a:lstStyle/>
        <a:p>
          <a:endParaRPr lang="el-GR"/>
        </a:p>
      </dgm:t>
    </dgm:pt>
    <dgm:pt modelId="{9736D8DF-BF1C-440F-A2D6-014328351153}" type="sibTrans" cxnId="{FB0336E8-2F9E-4417-AAF7-B44E3940B7A1}">
      <dgm:prSet/>
      <dgm:spPr/>
      <dgm:t>
        <a:bodyPr/>
        <a:lstStyle/>
        <a:p>
          <a:endParaRPr lang="el-GR"/>
        </a:p>
      </dgm:t>
    </dgm:pt>
    <dgm:pt modelId="{17E78CE1-705A-4FCD-99EC-F2B46ACB0D94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Ηλεκτρομαγνητικά</a:t>
          </a:r>
        </a:p>
        <a:p>
          <a:r>
            <a:rPr lang="el-GR" sz="1800" b="1" dirty="0" smtClean="0">
              <a:latin typeface="Comic Sans MS" panose="030F0702030302020204" pitchFamily="66" charset="0"/>
            </a:rPr>
            <a:t>(δεν απαιτούν την ύπαρξη ελαστικού μέσου για τη διάδοσή τους)</a:t>
          </a:r>
          <a:endParaRPr lang="el-GR" sz="18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gm:t>
    </dgm:pt>
    <dgm:pt modelId="{17BEB128-1186-4C36-8CBE-220F53632403}" type="parTrans" cxnId="{DF9537AD-E4A9-4D8D-90B6-37FA212177AE}">
      <dgm:prSet/>
      <dgm:spPr/>
      <dgm:t>
        <a:bodyPr/>
        <a:lstStyle/>
        <a:p>
          <a:endParaRPr lang="el-GR"/>
        </a:p>
      </dgm:t>
    </dgm:pt>
    <dgm:pt modelId="{C3D1BCC7-2052-4D15-9E25-7EA5A266A9F0}" type="sibTrans" cxnId="{DF9537AD-E4A9-4D8D-90B6-37FA212177AE}">
      <dgm:prSet/>
      <dgm:spPr/>
      <dgm:t>
        <a:bodyPr/>
        <a:lstStyle/>
        <a:p>
          <a:endParaRPr lang="el-GR"/>
        </a:p>
      </dgm:t>
    </dgm:pt>
    <dgm:pt modelId="{25B59502-893B-4810-ACCF-A6AE1EFE5C62}" type="pres">
      <dgm:prSet presAssocID="{AD45BEF7-7EC2-4C2B-A61B-76759046B2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774E21E-D880-4EF6-82C7-FC28B45FEE74}" type="pres">
      <dgm:prSet presAssocID="{8F64AAE5-F3D3-4F5B-8F0F-F46C313C4ECE}" presName="hierRoot1" presStyleCnt="0"/>
      <dgm:spPr/>
    </dgm:pt>
    <dgm:pt modelId="{5EDD3D95-9219-41F5-AD33-E0F05A3EAB1E}" type="pres">
      <dgm:prSet presAssocID="{8F64AAE5-F3D3-4F5B-8F0F-F46C313C4ECE}" presName="composite" presStyleCnt="0"/>
      <dgm:spPr/>
    </dgm:pt>
    <dgm:pt modelId="{73ED9F0E-D4A2-4C50-9459-FA917ABDFD1D}" type="pres">
      <dgm:prSet presAssocID="{8F64AAE5-F3D3-4F5B-8F0F-F46C313C4ECE}" presName="background" presStyleLbl="node0" presStyleIdx="0" presStyleCnt="1"/>
      <dgm:spPr/>
    </dgm:pt>
    <dgm:pt modelId="{E1C7937C-2268-434C-B5A7-20120809CF54}" type="pres">
      <dgm:prSet presAssocID="{8F64AAE5-F3D3-4F5B-8F0F-F46C313C4ECE}" presName="text" presStyleLbl="fgAcc0" presStyleIdx="0" presStyleCnt="1" custScaleX="263503" custScaleY="7228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01395B7-94B1-4278-815B-778E71566B38}" type="pres">
      <dgm:prSet presAssocID="{8F64AAE5-F3D3-4F5B-8F0F-F46C313C4ECE}" presName="hierChild2" presStyleCnt="0"/>
      <dgm:spPr/>
    </dgm:pt>
    <dgm:pt modelId="{4A15E605-6C57-48B5-AF96-AE434E0C77A4}" type="pres">
      <dgm:prSet presAssocID="{45E9B2BD-8990-4BF6-808C-682A30FB0293}" presName="Name10" presStyleLbl="parChTrans1D2" presStyleIdx="0" presStyleCnt="2"/>
      <dgm:spPr/>
      <dgm:t>
        <a:bodyPr/>
        <a:lstStyle/>
        <a:p>
          <a:endParaRPr lang="el-GR"/>
        </a:p>
      </dgm:t>
    </dgm:pt>
    <dgm:pt modelId="{9D71E5EF-1D77-4354-BBAF-6CDE2A45905A}" type="pres">
      <dgm:prSet presAssocID="{2D83D329-3844-4315-AA66-01669CC3E90A}" presName="hierRoot2" presStyleCnt="0"/>
      <dgm:spPr/>
    </dgm:pt>
    <dgm:pt modelId="{B98164E3-9D02-48C5-8F4C-DDF46F62FA97}" type="pres">
      <dgm:prSet presAssocID="{2D83D329-3844-4315-AA66-01669CC3E90A}" presName="composite2" presStyleCnt="0"/>
      <dgm:spPr/>
    </dgm:pt>
    <dgm:pt modelId="{164EB356-1999-44DA-A605-D1A12BDBA222}" type="pres">
      <dgm:prSet presAssocID="{2D83D329-3844-4315-AA66-01669CC3E90A}" presName="background2" presStyleLbl="node2" presStyleIdx="0" presStyleCnt="2"/>
      <dgm:spPr>
        <a:ln>
          <a:noFill/>
        </a:ln>
      </dgm:spPr>
      <dgm:t>
        <a:bodyPr/>
        <a:lstStyle/>
        <a:p>
          <a:endParaRPr lang="el-GR"/>
        </a:p>
      </dgm:t>
    </dgm:pt>
    <dgm:pt modelId="{5204C013-2BFC-4C97-B33E-F0E32A5D4980}" type="pres">
      <dgm:prSet presAssocID="{2D83D329-3844-4315-AA66-01669CC3E90A}" presName="text2" presStyleLbl="fgAcc2" presStyleIdx="0" presStyleCnt="2" custScaleX="201077" custScaleY="15984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D88E83F-CFBF-4724-B246-EDCAF8B2C242}" type="pres">
      <dgm:prSet presAssocID="{2D83D329-3844-4315-AA66-01669CC3E90A}" presName="hierChild3" presStyleCnt="0"/>
      <dgm:spPr/>
    </dgm:pt>
    <dgm:pt modelId="{7652962B-4C78-44BC-A4CF-7CF1F0C807F5}" type="pres">
      <dgm:prSet presAssocID="{17BEB128-1186-4C36-8CBE-220F53632403}" presName="Name10" presStyleLbl="parChTrans1D2" presStyleIdx="1" presStyleCnt="2"/>
      <dgm:spPr/>
      <dgm:t>
        <a:bodyPr/>
        <a:lstStyle/>
        <a:p>
          <a:endParaRPr lang="el-GR"/>
        </a:p>
      </dgm:t>
    </dgm:pt>
    <dgm:pt modelId="{EDC1AE59-3F93-467F-A59F-8A77091135A8}" type="pres">
      <dgm:prSet presAssocID="{17E78CE1-705A-4FCD-99EC-F2B46ACB0D94}" presName="hierRoot2" presStyleCnt="0"/>
      <dgm:spPr/>
    </dgm:pt>
    <dgm:pt modelId="{9B8C5B09-E775-4CE6-ACFA-FA238026161E}" type="pres">
      <dgm:prSet presAssocID="{17E78CE1-705A-4FCD-99EC-F2B46ACB0D94}" presName="composite2" presStyleCnt="0"/>
      <dgm:spPr/>
    </dgm:pt>
    <dgm:pt modelId="{353888E9-E88C-43A2-AE5A-2AEDB8C09A00}" type="pres">
      <dgm:prSet presAssocID="{17E78CE1-705A-4FCD-99EC-F2B46ACB0D94}" presName="background2" presStyleLbl="node2" presStyleIdx="1" presStyleCnt="2"/>
      <dgm:spPr/>
    </dgm:pt>
    <dgm:pt modelId="{5C79B760-CC15-4492-9409-4B98CF920919}" type="pres">
      <dgm:prSet presAssocID="{17E78CE1-705A-4FCD-99EC-F2B46ACB0D94}" presName="text2" presStyleLbl="fgAcc2" presStyleIdx="1" presStyleCnt="2" custScaleX="194521" custScaleY="14671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133344F-F7BE-49FC-B3CF-3498DBBA2372}" type="pres">
      <dgm:prSet presAssocID="{17E78CE1-705A-4FCD-99EC-F2B46ACB0D94}" presName="hierChild3" presStyleCnt="0"/>
      <dgm:spPr/>
    </dgm:pt>
  </dgm:ptLst>
  <dgm:cxnLst>
    <dgm:cxn modelId="{87660424-1DAA-47C8-B8F3-8C3C3B9E442C}" type="presOf" srcId="{AD45BEF7-7EC2-4C2B-A61B-76759046B240}" destId="{25B59502-893B-4810-ACCF-A6AE1EFE5C62}" srcOrd="0" destOrd="0" presId="urn:microsoft.com/office/officeart/2005/8/layout/hierarchy1"/>
    <dgm:cxn modelId="{48C33A5C-A3CB-4DD2-BB4D-6E13496D11C8}" type="presOf" srcId="{45E9B2BD-8990-4BF6-808C-682A30FB0293}" destId="{4A15E605-6C57-48B5-AF96-AE434E0C77A4}" srcOrd="0" destOrd="0" presId="urn:microsoft.com/office/officeart/2005/8/layout/hierarchy1"/>
    <dgm:cxn modelId="{AD02D795-227A-4102-BE70-6936C35DF4E1}" type="presOf" srcId="{8F64AAE5-F3D3-4F5B-8F0F-F46C313C4ECE}" destId="{E1C7937C-2268-434C-B5A7-20120809CF54}" srcOrd="0" destOrd="0" presId="urn:microsoft.com/office/officeart/2005/8/layout/hierarchy1"/>
    <dgm:cxn modelId="{FB0336E8-2F9E-4417-AAF7-B44E3940B7A1}" srcId="{8F64AAE5-F3D3-4F5B-8F0F-F46C313C4ECE}" destId="{2D83D329-3844-4315-AA66-01669CC3E90A}" srcOrd="0" destOrd="0" parTransId="{45E9B2BD-8990-4BF6-808C-682A30FB0293}" sibTransId="{9736D8DF-BF1C-440F-A2D6-014328351153}"/>
    <dgm:cxn modelId="{7BD998B8-2064-4353-843E-B3F5C9406C96}" type="presOf" srcId="{17E78CE1-705A-4FCD-99EC-F2B46ACB0D94}" destId="{5C79B760-CC15-4492-9409-4B98CF920919}" srcOrd="0" destOrd="0" presId="urn:microsoft.com/office/officeart/2005/8/layout/hierarchy1"/>
    <dgm:cxn modelId="{CF510045-4F1D-4CA6-BE2F-A8AD6972925C}" srcId="{AD45BEF7-7EC2-4C2B-A61B-76759046B240}" destId="{8F64AAE5-F3D3-4F5B-8F0F-F46C313C4ECE}" srcOrd="0" destOrd="0" parTransId="{0F780927-6A22-4348-955C-872A63763A34}" sibTransId="{6AD4F87C-C432-4385-91D2-75AD233C8F05}"/>
    <dgm:cxn modelId="{C1093A17-2340-4ED5-B92B-175A1337A45F}" type="presOf" srcId="{17BEB128-1186-4C36-8CBE-220F53632403}" destId="{7652962B-4C78-44BC-A4CF-7CF1F0C807F5}" srcOrd="0" destOrd="0" presId="urn:microsoft.com/office/officeart/2005/8/layout/hierarchy1"/>
    <dgm:cxn modelId="{DF9537AD-E4A9-4D8D-90B6-37FA212177AE}" srcId="{8F64AAE5-F3D3-4F5B-8F0F-F46C313C4ECE}" destId="{17E78CE1-705A-4FCD-99EC-F2B46ACB0D94}" srcOrd="1" destOrd="0" parTransId="{17BEB128-1186-4C36-8CBE-220F53632403}" sibTransId="{C3D1BCC7-2052-4D15-9E25-7EA5A266A9F0}"/>
    <dgm:cxn modelId="{C62AEA78-F858-4F37-91E9-B070CECFE72B}" type="presOf" srcId="{2D83D329-3844-4315-AA66-01669CC3E90A}" destId="{5204C013-2BFC-4C97-B33E-F0E32A5D4980}" srcOrd="0" destOrd="0" presId="urn:microsoft.com/office/officeart/2005/8/layout/hierarchy1"/>
    <dgm:cxn modelId="{298311A3-83FA-4796-AECB-07A9A0FC4008}" type="presParOf" srcId="{25B59502-893B-4810-ACCF-A6AE1EFE5C62}" destId="{4774E21E-D880-4EF6-82C7-FC28B45FEE74}" srcOrd="0" destOrd="0" presId="urn:microsoft.com/office/officeart/2005/8/layout/hierarchy1"/>
    <dgm:cxn modelId="{76AC3799-15FB-4DAB-9632-7295CDE91F95}" type="presParOf" srcId="{4774E21E-D880-4EF6-82C7-FC28B45FEE74}" destId="{5EDD3D95-9219-41F5-AD33-E0F05A3EAB1E}" srcOrd="0" destOrd="0" presId="urn:microsoft.com/office/officeart/2005/8/layout/hierarchy1"/>
    <dgm:cxn modelId="{BE0F11EE-8011-49E1-9689-79855E0898A2}" type="presParOf" srcId="{5EDD3D95-9219-41F5-AD33-E0F05A3EAB1E}" destId="{73ED9F0E-D4A2-4C50-9459-FA917ABDFD1D}" srcOrd="0" destOrd="0" presId="urn:microsoft.com/office/officeart/2005/8/layout/hierarchy1"/>
    <dgm:cxn modelId="{9F4A9053-E9D4-4210-8591-6C1761799A04}" type="presParOf" srcId="{5EDD3D95-9219-41F5-AD33-E0F05A3EAB1E}" destId="{E1C7937C-2268-434C-B5A7-20120809CF54}" srcOrd="1" destOrd="0" presId="urn:microsoft.com/office/officeart/2005/8/layout/hierarchy1"/>
    <dgm:cxn modelId="{64514842-D26F-49D7-846A-CBF429D622FB}" type="presParOf" srcId="{4774E21E-D880-4EF6-82C7-FC28B45FEE74}" destId="{201395B7-94B1-4278-815B-778E71566B38}" srcOrd="1" destOrd="0" presId="urn:microsoft.com/office/officeart/2005/8/layout/hierarchy1"/>
    <dgm:cxn modelId="{5C72FB71-C192-4294-AA2A-4C96FC6E4FF1}" type="presParOf" srcId="{201395B7-94B1-4278-815B-778E71566B38}" destId="{4A15E605-6C57-48B5-AF96-AE434E0C77A4}" srcOrd="0" destOrd="0" presId="urn:microsoft.com/office/officeart/2005/8/layout/hierarchy1"/>
    <dgm:cxn modelId="{EB327517-9BCF-44AC-A4D0-E4261F5C2FC6}" type="presParOf" srcId="{201395B7-94B1-4278-815B-778E71566B38}" destId="{9D71E5EF-1D77-4354-BBAF-6CDE2A45905A}" srcOrd="1" destOrd="0" presId="urn:microsoft.com/office/officeart/2005/8/layout/hierarchy1"/>
    <dgm:cxn modelId="{616A1E81-C655-4CE0-96CE-C327C08B97A4}" type="presParOf" srcId="{9D71E5EF-1D77-4354-BBAF-6CDE2A45905A}" destId="{B98164E3-9D02-48C5-8F4C-DDF46F62FA97}" srcOrd="0" destOrd="0" presId="urn:microsoft.com/office/officeart/2005/8/layout/hierarchy1"/>
    <dgm:cxn modelId="{C37D9D9E-9C78-477D-A0C0-B79018371705}" type="presParOf" srcId="{B98164E3-9D02-48C5-8F4C-DDF46F62FA97}" destId="{164EB356-1999-44DA-A605-D1A12BDBA222}" srcOrd="0" destOrd="0" presId="urn:microsoft.com/office/officeart/2005/8/layout/hierarchy1"/>
    <dgm:cxn modelId="{D7A39B72-9CC4-418A-89A7-759BBE373B94}" type="presParOf" srcId="{B98164E3-9D02-48C5-8F4C-DDF46F62FA97}" destId="{5204C013-2BFC-4C97-B33E-F0E32A5D4980}" srcOrd="1" destOrd="0" presId="urn:microsoft.com/office/officeart/2005/8/layout/hierarchy1"/>
    <dgm:cxn modelId="{91573E89-8819-4FBD-9180-656ED4B38F4C}" type="presParOf" srcId="{9D71E5EF-1D77-4354-BBAF-6CDE2A45905A}" destId="{4D88E83F-CFBF-4724-B246-EDCAF8B2C242}" srcOrd="1" destOrd="0" presId="urn:microsoft.com/office/officeart/2005/8/layout/hierarchy1"/>
    <dgm:cxn modelId="{B1037677-0505-4849-98D9-9A59BA40008C}" type="presParOf" srcId="{201395B7-94B1-4278-815B-778E71566B38}" destId="{7652962B-4C78-44BC-A4CF-7CF1F0C807F5}" srcOrd="2" destOrd="0" presId="urn:microsoft.com/office/officeart/2005/8/layout/hierarchy1"/>
    <dgm:cxn modelId="{BF917EE6-7E7F-4BAC-A416-17235B21CFF5}" type="presParOf" srcId="{201395B7-94B1-4278-815B-778E71566B38}" destId="{EDC1AE59-3F93-467F-A59F-8A77091135A8}" srcOrd="3" destOrd="0" presId="urn:microsoft.com/office/officeart/2005/8/layout/hierarchy1"/>
    <dgm:cxn modelId="{B41250F8-68F3-49BC-BE9F-AA3AA3693634}" type="presParOf" srcId="{EDC1AE59-3F93-467F-A59F-8A77091135A8}" destId="{9B8C5B09-E775-4CE6-ACFA-FA238026161E}" srcOrd="0" destOrd="0" presId="urn:microsoft.com/office/officeart/2005/8/layout/hierarchy1"/>
    <dgm:cxn modelId="{8EE8EA50-44B4-49EB-9361-B11A5A35B4FA}" type="presParOf" srcId="{9B8C5B09-E775-4CE6-ACFA-FA238026161E}" destId="{353888E9-E88C-43A2-AE5A-2AEDB8C09A00}" srcOrd="0" destOrd="0" presId="urn:microsoft.com/office/officeart/2005/8/layout/hierarchy1"/>
    <dgm:cxn modelId="{86C36058-B4A7-43F0-A42C-BA3D4EF5BD8F}" type="presParOf" srcId="{9B8C5B09-E775-4CE6-ACFA-FA238026161E}" destId="{5C79B760-CC15-4492-9409-4B98CF920919}" srcOrd="1" destOrd="0" presId="urn:microsoft.com/office/officeart/2005/8/layout/hierarchy1"/>
    <dgm:cxn modelId="{80F10018-F2A5-42B3-B1A2-124502851F13}" type="presParOf" srcId="{EDC1AE59-3F93-467F-A59F-8A77091135A8}" destId="{5133344F-F7BE-49FC-B3CF-3498DBBA2372}" srcOrd="1" destOrd="0" presId="urn:microsoft.com/office/officeart/2005/8/layout/hierarchy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45BEF7-7EC2-4C2B-A61B-76759046B240}" type="doc">
      <dgm:prSet loTypeId="urn:microsoft.com/office/officeart/2005/8/layout/hierarchy1" loCatId="hierarchy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l-GR"/>
        </a:p>
      </dgm:t>
    </dgm:pt>
    <dgm:pt modelId="{8F64AAE5-F3D3-4F5B-8F0F-F46C313C4ECE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(σύμφωνα με τον τρόπο ταλάντωσης των σημείων του χώρου)</a:t>
          </a:r>
          <a:endParaRPr lang="el-GR" sz="2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gm:t>
    </dgm:pt>
    <dgm:pt modelId="{0F780927-6A22-4348-955C-872A63763A34}" type="parTrans" cxnId="{CF510045-4F1D-4CA6-BE2F-A8AD6972925C}">
      <dgm:prSet/>
      <dgm:spPr/>
      <dgm:t>
        <a:bodyPr/>
        <a:lstStyle/>
        <a:p>
          <a:endParaRPr lang="el-GR"/>
        </a:p>
      </dgm:t>
    </dgm:pt>
    <dgm:pt modelId="{6AD4F87C-C432-4385-91D2-75AD233C8F05}" type="sibTrans" cxnId="{CF510045-4F1D-4CA6-BE2F-A8AD6972925C}">
      <dgm:prSet/>
      <dgm:spPr/>
      <dgm:t>
        <a:bodyPr/>
        <a:lstStyle/>
        <a:p>
          <a:endParaRPr lang="el-GR"/>
        </a:p>
      </dgm:t>
    </dgm:pt>
    <dgm:pt modelId="{2D83D329-3844-4315-AA66-01669CC3E90A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hlinkClick xmlns:r="http://schemas.openxmlformats.org/officeDocument/2006/relationships" r:id="rId1"/>
            </a:rPr>
            <a:t>Εγκάρσια</a:t>
          </a:r>
          <a:endParaRPr lang="el-GR" sz="2400" b="1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  <a:p>
          <a:r>
            <a:rPr lang="el-GR" sz="1800" b="1" dirty="0" smtClean="0">
              <a:latin typeface="Comic Sans MS" panose="030F0702030302020204" pitchFamily="66" charset="0"/>
            </a:rPr>
            <a:t>(</a:t>
          </a:r>
          <a:r>
            <a:rPr lang="el-GR" altLang="el-GR" sz="1800" b="1" dirty="0" smtClean="0">
              <a:solidFill>
                <a:schemeClr val="tx1"/>
              </a:solidFill>
              <a:effectLst/>
              <a:latin typeface="Comic Sans MS" pitchFamily="66" charset="0"/>
            </a:rPr>
            <a:t>η διεύθυνση διάδοσης του κύματος είναι κάθετη προς τη διεύθυνση ταλάντωσης των σημείων</a:t>
          </a:r>
          <a:r>
            <a:rPr lang="el-GR" sz="1800" b="1" dirty="0" smtClean="0">
              <a:latin typeface="Comic Sans MS" panose="030F0702030302020204" pitchFamily="66" charset="0"/>
            </a:rPr>
            <a:t>)</a:t>
          </a:r>
          <a:endParaRPr lang="el-GR" sz="1800" b="1" dirty="0">
            <a:latin typeface="Comic Sans MS" panose="030F0702030302020204" pitchFamily="66" charset="0"/>
          </a:endParaRPr>
        </a:p>
      </dgm:t>
    </dgm:pt>
    <dgm:pt modelId="{45E9B2BD-8990-4BF6-808C-682A30FB0293}" type="parTrans" cxnId="{FB0336E8-2F9E-4417-AAF7-B44E3940B7A1}">
      <dgm:prSet/>
      <dgm:spPr/>
      <dgm:t>
        <a:bodyPr/>
        <a:lstStyle/>
        <a:p>
          <a:endParaRPr lang="el-GR"/>
        </a:p>
      </dgm:t>
    </dgm:pt>
    <dgm:pt modelId="{9736D8DF-BF1C-440F-A2D6-014328351153}" type="sibTrans" cxnId="{FB0336E8-2F9E-4417-AAF7-B44E3940B7A1}">
      <dgm:prSet/>
      <dgm:spPr/>
      <dgm:t>
        <a:bodyPr/>
        <a:lstStyle/>
        <a:p>
          <a:endParaRPr lang="el-GR"/>
        </a:p>
      </dgm:t>
    </dgm:pt>
    <dgm:pt modelId="{17E78CE1-705A-4FCD-99EC-F2B46ACB0D94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hlinkClick xmlns:r="http://schemas.openxmlformats.org/officeDocument/2006/relationships" r:id="rId1"/>
            </a:rPr>
            <a:t>Διαμήκη</a:t>
          </a:r>
          <a:endParaRPr lang="el-GR" sz="2400" b="1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  <a:p>
          <a:r>
            <a:rPr lang="el-GR" sz="1800" b="1" dirty="0" smtClean="0">
              <a:latin typeface="Comic Sans MS" panose="030F0702030302020204" pitchFamily="66" charset="0"/>
            </a:rPr>
            <a:t>(</a:t>
          </a:r>
          <a:r>
            <a:rPr lang="el-GR" altLang="el-GR" sz="1800" b="1" dirty="0" smtClean="0">
              <a:solidFill>
                <a:schemeClr val="tx1"/>
              </a:solidFill>
              <a:effectLst/>
              <a:latin typeface="Comic Sans MS" pitchFamily="66" charset="0"/>
            </a:rPr>
            <a:t>η διεύθυνση διάδοσης του κύματος είναι </a:t>
          </a:r>
          <a:r>
            <a:rPr lang="el-GR" altLang="el-GR" sz="1800" b="1" dirty="0" smtClean="0">
              <a:solidFill>
                <a:schemeClr val="tx1"/>
              </a:solidFill>
              <a:effectLst/>
              <a:latin typeface="Comic Sans MS" pitchFamily="66" charset="0"/>
            </a:rPr>
            <a:t>παράλληλη </a:t>
          </a:r>
          <a:r>
            <a:rPr lang="el-GR" altLang="el-GR" sz="1800" b="1" dirty="0" smtClean="0">
              <a:solidFill>
                <a:schemeClr val="tx1"/>
              </a:solidFill>
              <a:effectLst/>
              <a:latin typeface="Comic Sans MS" pitchFamily="66" charset="0"/>
            </a:rPr>
            <a:t>προς τη διεύθυνση ταλάντωσης των σημείων</a:t>
          </a:r>
          <a:r>
            <a:rPr lang="el-GR" sz="1800" b="1" dirty="0" smtClean="0">
              <a:latin typeface="Comic Sans MS" panose="030F0702030302020204" pitchFamily="66" charset="0"/>
            </a:rPr>
            <a:t>)</a:t>
          </a:r>
          <a:endParaRPr lang="el-GR" sz="18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gm:t>
    </dgm:pt>
    <dgm:pt modelId="{17BEB128-1186-4C36-8CBE-220F53632403}" type="parTrans" cxnId="{DF9537AD-E4A9-4D8D-90B6-37FA212177AE}">
      <dgm:prSet/>
      <dgm:spPr/>
      <dgm:t>
        <a:bodyPr/>
        <a:lstStyle/>
        <a:p>
          <a:endParaRPr lang="el-GR"/>
        </a:p>
      </dgm:t>
    </dgm:pt>
    <dgm:pt modelId="{C3D1BCC7-2052-4D15-9E25-7EA5A266A9F0}" type="sibTrans" cxnId="{DF9537AD-E4A9-4D8D-90B6-37FA212177AE}">
      <dgm:prSet/>
      <dgm:spPr/>
      <dgm:t>
        <a:bodyPr/>
        <a:lstStyle/>
        <a:p>
          <a:endParaRPr lang="el-GR"/>
        </a:p>
      </dgm:t>
    </dgm:pt>
    <dgm:pt modelId="{25B59502-893B-4810-ACCF-A6AE1EFE5C62}" type="pres">
      <dgm:prSet presAssocID="{AD45BEF7-7EC2-4C2B-A61B-76759046B2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774E21E-D880-4EF6-82C7-FC28B45FEE74}" type="pres">
      <dgm:prSet presAssocID="{8F64AAE5-F3D3-4F5B-8F0F-F46C313C4ECE}" presName="hierRoot1" presStyleCnt="0"/>
      <dgm:spPr/>
    </dgm:pt>
    <dgm:pt modelId="{5EDD3D95-9219-41F5-AD33-E0F05A3EAB1E}" type="pres">
      <dgm:prSet presAssocID="{8F64AAE5-F3D3-4F5B-8F0F-F46C313C4ECE}" presName="composite" presStyleCnt="0"/>
      <dgm:spPr/>
    </dgm:pt>
    <dgm:pt modelId="{73ED9F0E-D4A2-4C50-9459-FA917ABDFD1D}" type="pres">
      <dgm:prSet presAssocID="{8F64AAE5-F3D3-4F5B-8F0F-F46C313C4ECE}" presName="background" presStyleLbl="node0" presStyleIdx="0" presStyleCnt="1"/>
      <dgm:spPr/>
    </dgm:pt>
    <dgm:pt modelId="{E1C7937C-2268-434C-B5A7-20120809CF54}" type="pres">
      <dgm:prSet presAssocID="{8F64AAE5-F3D3-4F5B-8F0F-F46C313C4ECE}" presName="text" presStyleLbl="fgAcc0" presStyleIdx="0" presStyleCnt="1" custScaleX="265885" custScaleY="10595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01395B7-94B1-4278-815B-778E71566B38}" type="pres">
      <dgm:prSet presAssocID="{8F64AAE5-F3D3-4F5B-8F0F-F46C313C4ECE}" presName="hierChild2" presStyleCnt="0"/>
      <dgm:spPr/>
    </dgm:pt>
    <dgm:pt modelId="{4A15E605-6C57-48B5-AF96-AE434E0C77A4}" type="pres">
      <dgm:prSet presAssocID="{45E9B2BD-8990-4BF6-808C-682A30FB0293}" presName="Name10" presStyleLbl="parChTrans1D2" presStyleIdx="0" presStyleCnt="2"/>
      <dgm:spPr/>
      <dgm:t>
        <a:bodyPr/>
        <a:lstStyle/>
        <a:p>
          <a:endParaRPr lang="el-GR"/>
        </a:p>
      </dgm:t>
    </dgm:pt>
    <dgm:pt modelId="{9D71E5EF-1D77-4354-BBAF-6CDE2A45905A}" type="pres">
      <dgm:prSet presAssocID="{2D83D329-3844-4315-AA66-01669CC3E90A}" presName="hierRoot2" presStyleCnt="0"/>
      <dgm:spPr/>
    </dgm:pt>
    <dgm:pt modelId="{B98164E3-9D02-48C5-8F4C-DDF46F62FA97}" type="pres">
      <dgm:prSet presAssocID="{2D83D329-3844-4315-AA66-01669CC3E90A}" presName="composite2" presStyleCnt="0"/>
      <dgm:spPr/>
    </dgm:pt>
    <dgm:pt modelId="{164EB356-1999-44DA-A605-D1A12BDBA222}" type="pres">
      <dgm:prSet presAssocID="{2D83D329-3844-4315-AA66-01669CC3E90A}" presName="background2" presStyleLbl="node2" presStyleIdx="0" presStyleCnt="2"/>
      <dgm:spPr/>
    </dgm:pt>
    <dgm:pt modelId="{5204C013-2BFC-4C97-B33E-F0E32A5D4980}" type="pres">
      <dgm:prSet presAssocID="{2D83D329-3844-4315-AA66-01669CC3E90A}" presName="text2" presStyleLbl="fgAcc2" presStyleIdx="0" presStyleCnt="2" custScaleX="201077" custScaleY="1861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D88E83F-CFBF-4724-B246-EDCAF8B2C242}" type="pres">
      <dgm:prSet presAssocID="{2D83D329-3844-4315-AA66-01669CC3E90A}" presName="hierChild3" presStyleCnt="0"/>
      <dgm:spPr/>
    </dgm:pt>
    <dgm:pt modelId="{7652962B-4C78-44BC-A4CF-7CF1F0C807F5}" type="pres">
      <dgm:prSet presAssocID="{17BEB128-1186-4C36-8CBE-220F53632403}" presName="Name10" presStyleLbl="parChTrans1D2" presStyleIdx="1" presStyleCnt="2"/>
      <dgm:spPr/>
      <dgm:t>
        <a:bodyPr/>
        <a:lstStyle/>
        <a:p>
          <a:endParaRPr lang="el-GR"/>
        </a:p>
      </dgm:t>
    </dgm:pt>
    <dgm:pt modelId="{EDC1AE59-3F93-467F-A59F-8A77091135A8}" type="pres">
      <dgm:prSet presAssocID="{17E78CE1-705A-4FCD-99EC-F2B46ACB0D94}" presName="hierRoot2" presStyleCnt="0"/>
      <dgm:spPr/>
    </dgm:pt>
    <dgm:pt modelId="{9B8C5B09-E775-4CE6-ACFA-FA238026161E}" type="pres">
      <dgm:prSet presAssocID="{17E78CE1-705A-4FCD-99EC-F2B46ACB0D94}" presName="composite2" presStyleCnt="0"/>
      <dgm:spPr/>
    </dgm:pt>
    <dgm:pt modelId="{353888E9-E88C-43A2-AE5A-2AEDB8C09A00}" type="pres">
      <dgm:prSet presAssocID="{17E78CE1-705A-4FCD-99EC-F2B46ACB0D94}" presName="background2" presStyleLbl="node2" presStyleIdx="1" presStyleCnt="2"/>
      <dgm:spPr/>
    </dgm:pt>
    <dgm:pt modelId="{5C79B760-CC15-4492-9409-4B98CF920919}" type="pres">
      <dgm:prSet presAssocID="{17E78CE1-705A-4FCD-99EC-F2B46ACB0D94}" presName="text2" presStyleLbl="fgAcc2" presStyleIdx="1" presStyleCnt="2" custScaleX="194521" custScaleY="1861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133344F-F7BE-49FC-B3CF-3498DBBA2372}" type="pres">
      <dgm:prSet presAssocID="{17E78CE1-705A-4FCD-99EC-F2B46ACB0D94}" presName="hierChild3" presStyleCnt="0"/>
      <dgm:spPr/>
    </dgm:pt>
  </dgm:ptLst>
  <dgm:cxnLst>
    <dgm:cxn modelId="{2D94F384-3347-4465-B73A-F20CBD1CEF11}" type="presOf" srcId="{17BEB128-1186-4C36-8CBE-220F53632403}" destId="{7652962B-4C78-44BC-A4CF-7CF1F0C807F5}" srcOrd="0" destOrd="0" presId="urn:microsoft.com/office/officeart/2005/8/layout/hierarchy1"/>
    <dgm:cxn modelId="{A339FD2D-0062-4B5B-88D5-36DBD7920251}" type="presOf" srcId="{8F64AAE5-F3D3-4F5B-8F0F-F46C313C4ECE}" destId="{E1C7937C-2268-434C-B5A7-20120809CF54}" srcOrd="0" destOrd="0" presId="urn:microsoft.com/office/officeart/2005/8/layout/hierarchy1"/>
    <dgm:cxn modelId="{FB0336E8-2F9E-4417-AAF7-B44E3940B7A1}" srcId="{8F64AAE5-F3D3-4F5B-8F0F-F46C313C4ECE}" destId="{2D83D329-3844-4315-AA66-01669CC3E90A}" srcOrd="0" destOrd="0" parTransId="{45E9B2BD-8990-4BF6-808C-682A30FB0293}" sibTransId="{9736D8DF-BF1C-440F-A2D6-014328351153}"/>
    <dgm:cxn modelId="{A6609E4D-59DC-4C5B-8FC8-5D63C2B8AB37}" type="presOf" srcId="{AD45BEF7-7EC2-4C2B-A61B-76759046B240}" destId="{25B59502-893B-4810-ACCF-A6AE1EFE5C62}" srcOrd="0" destOrd="0" presId="urn:microsoft.com/office/officeart/2005/8/layout/hierarchy1"/>
    <dgm:cxn modelId="{CF510045-4F1D-4CA6-BE2F-A8AD6972925C}" srcId="{AD45BEF7-7EC2-4C2B-A61B-76759046B240}" destId="{8F64AAE5-F3D3-4F5B-8F0F-F46C313C4ECE}" srcOrd="0" destOrd="0" parTransId="{0F780927-6A22-4348-955C-872A63763A34}" sibTransId="{6AD4F87C-C432-4385-91D2-75AD233C8F05}"/>
    <dgm:cxn modelId="{6FAD09CB-5DD9-4AD5-AEC1-282B012DB393}" type="presOf" srcId="{17E78CE1-705A-4FCD-99EC-F2B46ACB0D94}" destId="{5C79B760-CC15-4492-9409-4B98CF920919}" srcOrd="0" destOrd="0" presId="urn:microsoft.com/office/officeart/2005/8/layout/hierarchy1"/>
    <dgm:cxn modelId="{3DCE1654-A17B-4816-B9C3-E8DBD4C9DB4A}" type="presOf" srcId="{2D83D329-3844-4315-AA66-01669CC3E90A}" destId="{5204C013-2BFC-4C97-B33E-F0E32A5D4980}" srcOrd="0" destOrd="0" presId="urn:microsoft.com/office/officeart/2005/8/layout/hierarchy1"/>
    <dgm:cxn modelId="{307BCBCA-AFC1-4C05-89C9-EE2397F0EE07}" type="presOf" srcId="{45E9B2BD-8990-4BF6-808C-682A30FB0293}" destId="{4A15E605-6C57-48B5-AF96-AE434E0C77A4}" srcOrd="0" destOrd="0" presId="urn:microsoft.com/office/officeart/2005/8/layout/hierarchy1"/>
    <dgm:cxn modelId="{DF9537AD-E4A9-4D8D-90B6-37FA212177AE}" srcId="{8F64AAE5-F3D3-4F5B-8F0F-F46C313C4ECE}" destId="{17E78CE1-705A-4FCD-99EC-F2B46ACB0D94}" srcOrd="1" destOrd="0" parTransId="{17BEB128-1186-4C36-8CBE-220F53632403}" sibTransId="{C3D1BCC7-2052-4D15-9E25-7EA5A266A9F0}"/>
    <dgm:cxn modelId="{882619CB-72CA-4185-9D2A-1B2E08A8BDB4}" type="presParOf" srcId="{25B59502-893B-4810-ACCF-A6AE1EFE5C62}" destId="{4774E21E-D880-4EF6-82C7-FC28B45FEE74}" srcOrd="0" destOrd="0" presId="urn:microsoft.com/office/officeart/2005/8/layout/hierarchy1"/>
    <dgm:cxn modelId="{DBFC93F5-54A8-459F-BB84-387EDBB53FBC}" type="presParOf" srcId="{4774E21E-D880-4EF6-82C7-FC28B45FEE74}" destId="{5EDD3D95-9219-41F5-AD33-E0F05A3EAB1E}" srcOrd="0" destOrd="0" presId="urn:microsoft.com/office/officeart/2005/8/layout/hierarchy1"/>
    <dgm:cxn modelId="{365D310F-7F0B-4408-A2F7-172378F2D545}" type="presParOf" srcId="{5EDD3D95-9219-41F5-AD33-E0F05A3EAB1E}" destId="{73ED9F0E-D4A2-4C50-9459-FA917ABDFD1D}" srcOrd="0" destOrd="0" presId="urn:microsoft.com/office/officeart/2005/8/layout/hierarchy1"/>
    <dgm:cxn modelId="{E5208FFA-4EAD-443E-9A09-D95C0F68DD0F}" type="presParOf" srcId="{5EDD3D95-9219-41F5-AD33-E0F05A3EAB1E}" destId="{E1C7937C-2268-434C-B5A7-20120809CF54}" srcOrd="1" destOrd="0" presId="urn:microsoft.com/office/officeart/2005/8/layout/hierarchy1"/>
    <dgm:cxn modelId="{493C7E6C-545E-4793-9CD6-CD4A53229C92}" type="presParOf" srcId="{4774E21E-D880-4EF6-82C7-FC28B45FEE74}" destId="{201395B7-94B1-4278-815B-778E71566B38}" srcOrd="1" destOrd="0" presId="urn:microsoft.com/office/officeart/2005/8/layout/hierarchy1"/>
    <dgm:cxn modelId="{9B9B3141-E76A-424C-99AA-73956AEA9A9C}" type="presParOf" srcId="{201395B7-94B1-4278-815B-778E71566B38}" destId="{4A15E605-6C57-48B5-AF96-AE434E0C77A4}" srcOrd="0" destOrd="0" presId="urn:microsoft.com/office/officeart/2005/8/layout/hierarchy1"/>
    <dgm:cxn modelId="{EB7031DF-7A75-4F95-8B7A-F6F46FB5F7FB}" type="presParOf" srcId="{201395B7-94B1-4278-815B-778E71566B38}" destId="{9D71E5EF-1D77-4354-BBAF-6CDE2A45905A}" srcOrd="1" destOrd="0" presId="urn:microsoft.com/office/officeart/2005/8/layout/hierarchy1"/>
    <dgm:cxn modelId="{145FB3B5-9AB3-41DF-87B2-03CB83F8E021}" type="presParOf" srcId="{9D71E5EF-1D77-4354-BBAF-6CDE2A45905A}" destId="{B98164E3-9D02-48C5-8F4C-DDF46F62FA97}" srcOrd="0" destOrd="0" presId="urn:microsoft.com/office/officeart/2005/8/layout/hierarchy1"/>
    <dgm:cxn modelId="{CEF034A1-3FBD-4DE3-B438-2F061CDCCBEB}" type="presParOf" srcId="{B98164E3-9D02-48C5-8F4C-DDF46F62FA97}" destId="{164EB356-1999-44DA-A605-D1A12BDBA222}" srcOrd="0" destOrd="0" presId="urn:microsoft.com/office/officeart/2005/8/layout/hierarchy1"/>
    <dgm:cxn modelId="{93A0FC4E-2E4B-4496-94E4-B0167604AED0}" type="presParOf" srcId="{B98164E3-9D02-48C5-8F4C-DDF46F62FA97}" destId="{5204C013-2BFC-4C97-B33E-F0E32A5D4980}" srcOrd="1" destOrd="0" presId="urn:microsoft.com/office/officeart/2005/8/layout/hierarchy1"/>
    <dgm:cxn modelId="{E82C9013-401A-4BDE-A86F-47DACAF9C850}" type="presParOf" srcId="{9D71E5EF-1D77-4354-BBAF-6CDE2A45905A}" destId="{4D88E83F-CFBF-4724-B246-EDCAF8B2C242}" srcOrd="1" destOrd="0" presId="urn:microsoft.com/office/officeart/2005/8/layout/hierarchy1"/>
    <dgm:cxn modelId="{70B86D55-D6AA-43D1-B775-26D114EBD16A}" type="presParOf" srcId="{201395B7-94B1-4278-815B-778E71566B38}" destId="{7652962B-4C78-44BC-A4CF-7CF1F0C807F5}" srcOrd="2" destOrd="0" presId="urn:microsoft.com/office/officeart/2005/8/layout/hierarchy1"/>
    <dgm:cxn modelId="{E15242E6-A122-494D-86A0-0F8B8FA5C679}" type="presParOf" srcId="{201395B7-94B1-4278-815B-778E71566B38}" destId="{EDC1AE59-3F93-467F-A59F-8A77091135A8}" srcOrd="3" destOrd="0" presId="urn:microsoft.com/office/officeart/2005/8/layout/hierarchy1"/>
    <dgm:cxn modelId="{E54100AC-E771-4369-B493-644973202FAF}" type="presParOf" srcId="{EDC1AE59-3F93-467F-A59F-8A77091135A8}" destId="{9B8C5B09-E775-4CE6-ACFA-FA238026161E}" srcOrd="0" destOrd="0" presId="urn:microsoft.com/office/officeart/2005/8/layout/hierarchy1"/>
    <dgm:cxn modelId="{94672DB3-BFE1-40F1-A4F5-D48D81F8E53E}" type="presParOf" srcId="{9B8C5B09-E775-4CE6-ACFA-FA238026161E}" destId="{353888E9-E88C-43A2-AE5A-2AEDB8C09A00}" srcOrd="0" destOrd="0" presId="urn:microsoft.com/office/officeart/2005/8/layout/hierarchy1"/>
    <dgm:cxn modelId="{24288FF5-CB1B-4801-909E-2248ECB50182}" type="presParOf" srcId="{9B8C5B09-E775-4CE6-ACFA-FA238026161E}" destId="{5C79B760-CC15-4492-9409-4B98CF920919}" srcOrd="1" destOrd="0" presId="urn:microsoft.com/office/officeart/2005/8/layout/hierarchy1"/>
    <dgm:cxn modelId="{778B2D33-8DA9-4841-B9D0-2EA48C6E50DB}" type="presParOf" srcId="{EDC1AE59-3F93-467F-A59F-8A77091135A8}" destId="{5133344F-F7BE-49FC-B3CF-3498DBBA2372}" srcOrd="1" destOrd="0" presId="urn:microsoft.com/office/officeart/2005/8/layout/hierarchy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2962B-4C78-44BC-A4CF-7CF1F0C807F5}">
      <dsp:nvSpPr>
        <dsp:cNvPr id="0" name=""/>
        <dsp:cNvSpPr/>
      </dsp:nvSpPr>
      <dsp:spPr>
        <a:xfrm>
          <a:off x="3491476" y="1260462"/>
          <a:ext cx="1864111" cy="48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907"/>
              </a:lnTo>
              <a:lnTo>
                <a:pt x="1864111" y="330907"/>
              </a:lnTo>
              <a:lnTo>
                <a:pt x="1864111" y="485577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5E605-6C57-48B5-AF96-AE434E0C77A4}">
      <dsp:nvSpPr>
        <dsp:cNvPr id="0" name=""/>
        <dsp:cNvSpPr/>
      </dsp:nvSpPr>
      <dsp:spPr>
        <a:xfrm>
          <a:off x="1682095" y="1260462"/>
          <a:ext cx="1809381" cy="485577"/>
        </a:xfrm>
        <a:custGeom>
          <a:avLst/>
          <a:gdLst/>
          <a:ahLst/>
          <a:cxnLst/>
          <a:rect l="0" t="0" r="0" b="0"/>
          <a:pathLst>
            <a:path>
              <a:moveTo>
                <a:pt x="1809381" y="0"/>
              </a:moveTo>
              <a:lnTo>
                <a:pt x="1809381" y="330907"/>
              </a:lnTo>
              <a:lnTo>
                <a:pt x="0" y="330907"/>
              </a:lnTo>
              <a:lnTo>
                <a:pt x="0" y="485577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D9F0E-D4A2-4C50-9459-FA917ABDFD1D}">
      <dsp:nvSpPr>
        <dsp:cNvPr id="0" name=""/>
        <dsp:cNvSpPr/>
      </dsp:nvSpPr>
      <dsp:spPr>
        <a:xfrm>
          <a:off x="1291742" y="494138"/>
          <a:ext cx="4399467" cy="766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C7937C-2268-434C-B5A7-20120809CF54}">
      <dsp:nvSpPr>
        <dsp:cNvPr id="0" name=""/>
        <dsp:cNvSpPr/>
      </dsp:nvSpPr>
      <dsp:spPr>
        <a:xfrm>
          <a:off x="1477254" y="670374"/>
          <a:ext cx="4399467" cy="76632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(σύμφωνα με το μηχανισμό παραγωγής και διάδοσης)</a:t>
          </a:r>
          <a:endParaRPr lang="el-GR" sz="2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sp:txBody>
      <dsp:txXfrm>
        <a:off x="1499699" y="692819"/>
        <a:ext cx="4354577" cy="721434"/>
      </dsp:txXfrm>
    </dsp:sp>
    <dsp:sp modelId="{164EB356-1999-44DA-A605-D1A12BDBA222}">
      <dsp:nvSpPr>
        <dsp:cNvPr id="0" name=""/>
        <dsp:cNvSpPr/>
      </dsp:nvSpPr>
      <dsp:spPr>
        <a:xfrm>
          <a:off x="3495" y="1746040"/>
          <a:ext cx="3357198" cy="16946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4C013-2BFC-4C97-B33E-F0E32A5D4980}">
      <dsp:nvSpPr>
        <dsp:cNvPr id="0" name=""/>
        <dsp:cNvSpPr/>
      </dsp:nvSpPr>
      <dsp:spPr>
        <a:xfrm>
          <a:off x="189007" y="1922276"/>
          <a:ext cx="3357198" cy="1694699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Μηχανικά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latin typeface="Comic Sans MS" panose="030F0702030302020204" pitchFamily="66" charset="0"/>
            </a:rPr>
            <a:t>(απαιτούν την ύπαρξη ελαστικού μέσου για τη διάδοσή τους)</a:t>
          </a:r>
          <a:endParaRPr lang="el-GR" sz="1800" b="1" kern="1200" dirty="0">
            <a:latin typeface="Comic Sans MS" panose="030F0702030302020204" pitchFamily="66" charset="0"/>
          </a:endParaRPr>
        </a:p>
      </dsp:txBody>
      <dsp:txXfrm>
        <a:off x="238643" y="1971912"/>
        <a:ext cx="3257926" cy="1595427"/>
      </dsp:txXfrm>
    </dsp:sp>
    <dsp:sp modelId="{353888E9-E88C-43A2-AE5A-2AEDB8C09A00}">
      <dsp:nvSpPr>
        <dsp:cNvPr id="0" name=""/>
        <dsp:cNvSpPr/>
      </dsp:nvSpPr>
      <dsp:spPr>
        <a:xfrm>
          <a:off x="3731718" y="1746040"/>
          <a:ext cx="3247738" cy="1555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79B760-CC15-4492-9409-4B98CF920919}">
      <dsp:nvSpPr>
        <dsp:cNvPr id="0" name=""/>
        <dsp:cNvSpPr/>
      </dsp:nvSpPr>
      <dsp:spPr>
        <a:xfrm>
          <a:off x="3917230" y="1922276"/>
          <a:ext cx="3247738" cy="1555506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Ηλεκτρομαγνητικά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latin typeface="Comic Sans MS" panose="030F0702030302020204" pitchFamily="66" charset="0"/>
            </a:rPr>
            <a:t>(δεν απαιτούν την ύπαρξη ελαστικού μέσου για τη διάδοσή τους)</a:t>
          </a:r>
          <a:endParaRPr lang="el-GR" sz="18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sp:txBody>
      <dsp:txXfrm>
        <a:off x="3962789" y="1967835"/>
        <a:ext cx="3156620" cy="1464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2962B-4C78-44BC-A4CF-7CF1F0C807F5}">
      <dsp:nvSpPr>
        <dsp:cNvPr id="0" name=""/>
        <dsp:cNvSpPr/>
      </dsp:nvSpPr>
      <dsp:spPr>
        <a:xfrm>
          <a:off x="3612442" y="1364562"/>
          <a:ext cx="1928695" cy="50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371"/>
              </a:lnTo>
              <a:lnTo>
                <a:pt x="1928695" y="342371"/>
              </a:lnTo>
              <a:lnTo>
                <a:pt x="1928695" y="502401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5E605-6C57-48B5-AF96-AE434E0C77A4}">
      <dsp:nvSpPr>
        <dsp:cNvPr id="0" name=""/>
        <dsp:cNvSpPr/>
      </dsp:nvSpPr>
      <dsp:spPr>
        <a:xfrm>
          <a:off x="1740373" y="1364562"/>
          <a:ext cx="1872069" cy="502401"/>
        </a:xfrm>
        <a:custGeom>
          <a:avLst/>
          <a:gdLst/>
          <a:ahLst/>
          <a:cxnLst/>
          <a:rect l="0" t="0" r="0" b="0"/>
          <a:pathLst>
            <a:path>
              <a:moveTo>
                <a:pt x="1872069" y="0"/>
              </a:moveTo>
              <a:lnTo>
                <a:pt x="1872069" y="342371"/>
              </a:lnTo>
              <a:lnTo>
                <a:pt x="0" y="342371"/>
              </a:lnTo>
              <a:lnTo>
                <a:pt x="0" y="502401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ED9F0E-D4A2-4C50-9459-FA917ABDFD1D}">
      <dsp:nvSpPr>
        <dsp:cNvPr id="0" name=""/>
        <dsp:cNvSpPr/>
      </dsp:nvSpPr>
      <dsp:spPr>
        <a:xfrm>
          <a:off x="1315922" y="202318"/>
          <a:ext cx="4593040" cy="11622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C7937C-2268-434C-B5A7-20120809CF54}">
      <dsp:nvSpPr>
        <dsp:cNvPr id="0" name=""/>
        <dsp:cNvSpPr/>
      </dsp:nvSpPr>
      <dsp:spPr>
        <a:xfrm>
          <a:off x="1507861" y="384660"/>
          <a:ext cx="4593040" cy="116224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rPr>
            <a:t>(σύμφωνα με τον τρόπο ταλάντωσης των σημείων του χώρου)</a:t>
          </a:r>
          <a:endParaRPr lang="el-GR" sz="2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sp:txBody>
      <dsp:txXfrm>
        <a:off x="1541902" y="418701"/>
        <a:ext cx="4524958" cy="1094162"/>
      </dsp:txXfrm>
    </dsp:sp>
    <dsp:sp modelId="{164EB356-1999-44DA-A605-D1A12BDBA222}">
      <dsp:nvSpPr>
        <dsp:cNvPr id="0" name=""/>
        <dsp:cNvSpPr/>
      </dsp:nvSpPr>
      <dsp:spPr>
        <a:xfrm>
          <a:off x="3617" y="1866963"/>
          <a:ext cx="3473511" cy="2041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4C013-2BFC-4C97-B33E-F0E32A5D4980}">
      <dsp:nvSpPr>
        <dsp:cNvPr id="0" name=""/>
        <dsp:cNvSpPr/>
      </dsp:nvSpPr>
      <dsp:spPr>
        <a:xfrm>
          <a:off x="195556" y="2049306"/>
          <a:ext cx="3473511" cy="204144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hlinkClick xmlns:r="http://schemas.openxmlformats.org/officeDocument/2006/relationships" r:id="rId1"/>
            </a:rPr>
            <a:t>Εγκάρσια</a:t>
          </a:r>
          <a:endParaRPr lang="el-GR" sz="2400" b="1" kern="1200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latin typeface="Comic Sans MS" panose="030F0702030302020204" pitchFamily="66" charset="0"/>
            </a:rPr>
            <a:t>(</a:t>
          </a:r>
          <a:r>
            <a:rPr lang="el-GR" altLang="el-GR" sz="1800" b="1" kern="1200" dirty="0" smtClean="0">
              <a:solidFill>
                <a:schemeClr val="tx1"/>
              </a:solidFill>
              <a:effectLst/>
              <a:latin typeface="Comic Sans MS" pitchFamily="66" charset="0"/>
            </a:rPr>
            <a:t>η διεύθυνση διάδοσης του κύματος είναι κάθετη προς τη διεύθυνση ταλάντωσης των σημείων</a:t>
          </a:r>
          <a:r>
            <a:rPr lang="el-GR" sz="1800" b="1" kern="1200" dirty="0" smtClean="0">
              <a:latin typeface="Comic Sans MS" panose="030F0702030302020204" pitchFamily="66" charset="0"/>
            </a:rPr>
            <a:t>)</a:t>
          </a:r>
          <a:endParaRPr lang="el-GR" sz="1800" b="1" kern="1200" dirty="0">
            <a:latin typeface="Comic Sans MS" panose="030F0702030302020204" pitchFamily="66" charset="0"/>
          </a:endParaRPr>
        </a:p>
      </dsp:txBody>
      <dsp:txXfrm>
        <a:off x="255348" y="2109098"/>
        <a:ext cx="3353927" cy="1921863"/>
      </dsp:txXfrm>
    </dsp:sp>
    <dsp:sp modelId="{353888E9-E88C-43A2-AE5A-2AEDB8C09A00}">
      <dsp:nvSpPr>
        <dsp:cNvPr id="0" name=""/>
        <dsp:cNvSpPr/>
      </dsp:nvSpPr>
      <dsp:spPr>
        <a:xfrm>
          <a:off x="3861007" y="1866963"/>
          <a:ext cx="3360260" cy="2041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79B760-CC15-4492-9409-4B98CF920919}">
      <dsp:nvSpPr>
        <dsp:cNvPr id="0" name=""/>
        <dsp:cNvSpPr/>
      </dsp:nvSpPr>
      <dsp:spPr>
        <a:xfrm>
          <a:off x="4052946" y="2049306"/>
          <a:ext cx="3360260" cy="204144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hlinkClick xmlns:r="http://schemas.openxmlformats.org/officeDocument/2006/relationships" r:id="rId1"/>
            </a:rPr>
            <a:t>Διαμήκη</a:t>
          </a:r>
          <a:endParaRPr lang="el-GR" sz="2400" b="1" kern="1200" dirty="0" smtClean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latin typeface="Comic Sans MS" panose="030F0702030302020204" pitchFamily="66" charset="0"/>
            </a:rPr>
            <a:t>(</a:t>
          </a:r>
          <a:r>
            <a:rPr lang="el-GR" altLang="el-GR" sz="1800" b="1" kern="1200" dirty="0" smtClean="0">
              <a:solidFill>
                <a:schemeClr val="tx1"/>
              </a:solidFill>
              <a:effectLst/>
              <a:latin typeface="Comic Sans MS" pitchFamily="66" charset="0"/>
            </a:rPr>
            <a:t>η διεύθυνση διάδοσης του κύματος είναι </a:t>
          </a:r>
          <a:r>
            <a:rPr lang="el-GR" altLang="el-GR" sz="1800" b="1" kern="1200" dirty="0" smtClean="0">
              <a:solidFill>
                <a:schemeClr val="tx1"/>
              </a:solidFill>
              <a:effectLst/>
              <a:latin typeface="Comic Sans MS" pitchFamily="66" charset="0"/>
            </a:rPr>
            <a:t>παράλληλη </a:t>
          </a:r>
          <a:r>
            <a:rPr lang="el-GR" altLang="el-GR" sz="1800" b="1" kern="1200" dirty="0" smtClean="0">
              <a:solidFill>
                <a:schemeClr val="tx1"/>
              </a:solidFill>
              <a:effectLst/>
              <a:latin typeface="Comic Sans MS" pitchFamily="66" charset="0"/>
            </a:rPr>
            <a:t>προς τη διεύθυνση ταλάντωσης των σημείων</a:t>
          </a:r>
          <a:r>
            <a:rPr lang="el-GR" sz="1800" b="1" kern="1200" dirty="0" smtClean="0">
              <a:latin typeface="Comic Sans MS" panose="030F0702030302020204" pitchFamily="66" charset="0"/>
            </a:rPr>
            <a:t>)</a:t>
          </a:r>
          <a:endParaRPr lang="el-GR" sz="18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endParaRPr>
        </a:p>
      </dsp:txBody>
      <dsp:txXfrm>
        <a:off x="4112738" y="2109098"/>
        <a:ext cx="3240676" cy="1921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7052-DFB9-4437-BFCF-65825BA46AF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7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DCF2-1144-4937-83C2-F49D91E32B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2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866F-1133-4EF4-9F75-4634FDB84A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8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7B10-D7DD-4871-88AB-D5A412DB24A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05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www.merkopanas.blogspot.gr</a:t>
            </a: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F5BEB54-5120-4790-A6E0-AA433A34993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5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l-GR" altLang="el-GR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www.merkopanas.blogspot.gr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B77234B-83D3-4990-BD0D-08E1C709AE9D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1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83AF-E3BE-446E-8B14-919C2B645E4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4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A82-EB76-4D53-AD7A-6A2D930502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67B4-CF59-45D5-917D-39388F37AC3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6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98CB-410D-4372-99C5-4365E2EB504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0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019A3-BD70-4630-9ADD-476CAE05944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5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062A8-7621-43E8-97DF-D9B749FC38E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8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6C2D-1E4E-4388-A4A8-AE3F19F06E9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4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D15-8BCB-4972-8876-E3110E1BA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7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6830-E0DC-4923-AE03-080D2389FF3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www.phy.ntnu.edu.tw/ntnujava/index.php?topic=35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cheerpj/radio-waves/latest/radio-waves.html?simulation=radio-waves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waves-intro/latest/waves-intro_el.html" TargetMode="External"/><Relationship Id="rId2" Type="http://schemas.openxmlformats.org/officeDocument/2006/relationships/hyperlink" Target="https://phet.colorado.edu/sims/html/masses-and-springs-basics/latest/masses-and-springs-basics_el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likonet300.blogspot.com/2012/10/115.html" TargetMode="External"/><Relationship Id="rId4" Type="http://schemas.openxmlformats.org/officeDocument/2006/relationships/hyperlink" Target="https://www.seilias.gr/index.php?option=com_content&amp;task=view&amp;id=487&amp;Itemid=32&amp;catid=2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erkopanas.blogspot.com/2018/03/hot-potatoes_27.html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33176" y="438429"/>
            <a:ext cx="67256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Εισαγωγικό ένθετο για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ΦΩΣ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”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441069" y="873850"/>
            <a:ext cx="2671772" cy="891984"/>
          </a:xfrm>
          <a:prstGeom prst="cloudCallout">
            <a:avLst>
              <a:gd name="adj1" fmla="val 64253"/>
              <a:gd name="adj2" fmla="val 4316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Τι είναι κύμα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98" y="1628800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68" y="2464435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3118758" y="2009150"/>
            <a:ext cx="6170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Κύμα</a:t>
            </a:r>
            <a:r>
              <a:rPr lang="el-GR" altLang="el-G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θεωρείται κάθε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διαταραχή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σε μια θέση ισορροπίας η οποία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διαδίδεται </a:t>
            </a:r>
            <a:r>
              <a:rPr lang="el-GR" altLang="el-GR" sz="2000" b="1" dirty="0">
                <a:latin typeface="Comic Sans MS" pitchFamily="66" charset="0"/>
              </a:rPr>
              <a:t>από μια περιοχή του χώρου (από τη θέση ισορροπίας) σε μια άλλη,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μεταφέροντας ενέργεια και ορμή</a:t>
            </a:r>
            <a:r>
              <a:rPr lang="el-GR" altLang="el-GR" sz="2000" b="1" dirty="0">
                <a:latin typeface="Comic Sans MS" pitchFamily="66" charset="0"/>
              </a:rPr>
              <a:t>, αλλά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όχι ύλη</a:t>
            </a:r>
            <a:r>
              <a:rPr lang="el-GR" altLang="el-GR" sz="2000" b="1" dirty="0">
                <a:latin typeface="Comic Sans MS" pitchFamily="66" charset="0"/>
              </a:rPr>
              <a:t>.  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467708" y="209632"/>
            <a:ext cx="5472608" cy="62796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Λίγα… λόγια για τα κύματα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35660" y="3927832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Μας ενδιαφέρουν τα ηλεκτρομαγνητικά κύματα που δεν χρειάζονται απαραίτητα ένα (υλικό) μέσο για να διαδοθούν, όπως συμβαίνει με τα μηχανικά κύματα.</a:t>
            </a:r>
          </a:p>
        </p:txBody>
      </p:sp>
    </p:spTree>
    <p:extLst>
      <p:ext uri="{BB962C8B-B14F-4D97-AF65-F5344CB8AC3E}">
        <p14:creationId xmlns:p14="http://schemas.microsoft.com/office/powerpoint/2010/main" val="21160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8" y="980728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2458" y="620688"/>
            <a:ext cx="60859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dirty="0">
                <a:solidFill>
                  <a:srgbClr val="000000"/>
                </a:solidFill>
                <a:latin typeface="Comic Sans MS" pitchFamily="66" charset="0"/>
              </a:rPr>
              <a:t>Κάθε </a:t>
            </a:r>
            <a:r>
              <a:rPr lang="el-GR" altLang="el-GR" sz="2000" b="1" dirty="0">
                <a:latin typeface="Comic Sans MS" pitchFamily="66" charset="0"/>
              </a:rPr>
              <a:t>κύμα χαρακτηρίζεται από 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000" b="1" dirty="0">
                <a:latin typeface="Comic Sans MS" pitchFamily="66" charset="0"/>
              </a:rPr>
              <a:t>την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περίοδο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(συμπίπτει με την περίοδο της πηγής),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000" b="1" dirty="0">
                <a:latin typeface="Comic Sans MS" pitchFamily="66" charset="0"/>
              </a:rPr>
              <a:t>τη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συχνότητα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(συμπίπτει με τη συχνότητα της πηγής),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000" b="1" dirty="0">
                <a:latin typeface="Comic Sans MS" pitchFamily="66" charset="0"/>
              </a:rPr>
              <a:t>την ταχύτητα διάδοσης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l-GR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000" b="1" dirty="0">
                <a:latin typeface="Comic Sans MS" pitchFamily="66" charset="0"/>
              </a:rPr>
              <a:t>το μήκος κύματος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λ.</a:t>
            </a:r>
            <a:endParaRPr lang="el-GR" alt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322458" y="2883403"/>
            <a:ext cx="626683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Μήκος κύματος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l-GR" altLang="el-GR" sz="2000" b="1" dirty="0" smtClean="0">
                <a:latin typeface="Comic Sans MS" pitchFamily="66" charset="0"/>
              </a:rPr>
              <a:t>λέγεται </a:t>
            </a:r>
            <a:r>
              <a:rPr lang="el-GR" altLang="el-GR" sz="2000" b="1" dirty="0">
                <a:latin typeface="Comic Sans MS" pitchFamily="66" charset="0"/>
              </a:rPr>
              <a:t>η απόσταση που διανύει το κύμα σε χρόνο μιας περιόδου.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8" y="980728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322458" y="450120"/>
            <a:ext cx="626683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anose="030F0702030302020204" pitchFamily="66" charset="0"/>
              </a:rPr>
              <a:t>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ταχύτητα διάδοσης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alt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ενός </a:t>
            </a:r>
            <a:r>
              <a:rPr lang="el-GR" altLang="el-GR" sz="2000" b="1" dirty="0">
                <a:latin typeface="Comic Sans MS" panose="030F0702030302020204" pitchFamily="66" charset="0"/>
              </a:rPr>
              <a:t>κύματος (σ’ ένα ομογενές και ισότροπο μέσο) είναι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σταθερή</a:t>
            </a:r>
            <a:r>
              <a:rPr lang="el-GR" altLang="el-GR" sz="2000" b="1" dirty="0">
                <a:latin typeface="Comic Sans MS" panose="030F0702030302020204" pitchFamily="66" charset="0"/>
              </a:rPr>
              <a:t> και εξαρτάται μόνο από τις ιδιότητες του μέσου.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3322458" y="4219680"/>
            <a:ext cx="65156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στιγμιότυπο</a:t>
            </a:r>
            <a:r>
              <a:rPr lang="el-GR" sz="2000" b="1" dirty="0">
                <a:latin typeface="Comic Sans MS" panose="030F0702030302020204" pitchFamily="66" charset="0"/>
              </a:rPr>
              <a:t> ενός κύματος παριστάνει την εικόνα του κύματος μια συγκεκριμένη χρονική στιγμή.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87970" y="2329922"/>
                <a:ext cx="11808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70" y="2329922"/>
                <a:ext cx="1180836" cy="369332"/>
              </a:xfrm>
              <a:prstGeom prst="rect">
                <a:avLst/>
              </a:prstGeom>
              <a:blipFill>
                <a:blip r:embed="rId3"/>
                <a:stretch>
                  <a:fillRect l="-3608" b="-32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Ευθύγραμμο βέλος σύνδεσης 12"/>
          <p:cNvCxnSpPr/>
          <p:nvPr/>
        </p:nvCxnSpPr>
        <p:spPr>
          <a:xfrm>
            <a:off x="6168806" y="2514588"/>
            <a:ext cx="4114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50205" y="2189648"/>
                <a:ext cx="869854" cy="637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205" y="2189648"/>
                <a:ext cx="869854" cy="637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9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/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 dirty="0">
              <a:solidFill>
                <a:prstClr val="black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646022591"/>
              </p:ext>
            </p:extLst>
          </p:nvPr>
        </p:nvGraphicFramePr>
        <p:xfrm>
          <a:off x="2432735" y="908721"/>
          <a:ext cx="7168465" cy="411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36019" y="323946"/>
            <a:ext cx="27919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Είδη κυμάτων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/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 dirty="0">
              <a:solidFill>
                <a:prstClr val="black"/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1551967254"/>
              </p:ext>
            </p:extLst>
          </p:nvPr>
        </p:nvGraphicFramePr>
        <p:xfrm>
          <a:off x="2540175" y="1074456"/>
          <a:ext cx="7416824" cy="4293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63071" y="377937"/>
            <a:ext cx="59710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Διάκριση Μηχανικών κυμάτων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819636" y="332656"/>
            <a:ext cx="6552728" cy="144016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l-GR" altLang="el-GR" sz="11200" b="1" dirty="0">
                <a:latin typeface="Comic Sans MS" pitchFamily="66" charset="0"/>
              </a:rPr>
              <a:t>Βασικά στοιχεία για την </a:t>
            </a:r>
            <a:endParaRPr lang="el-GR" altLang="el-GR" sz="11200" b="1" dirty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l-GR" altLang="el-GR" sz="1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Ηλεκτρομαγνητική θεωρία</a:t>
            </a:r>
            <a:r>
              <a:rPr lang="el-GR" altLang="el-GR" sz="14400" b="1" dirty="0">
                <a:latin typeface="Comic Sans MS" pitchFamily="66" charset="0"/>
              </a:rPr>
              <a:t/>
            </a:r>
            <a:br>
              <a:rPr lang="el-GR" altLang="el-GR" sz="14400" b="1" dirty="0">
                <a:latin typeface="Comic Sans MS" pitchFamily="66" charset="0"/>
              </a:rPr>
            </a:br>
            <a:endParaRPr lang="el-GR" altLang="el-GR" sz="14400" b="1" dirty="0">
              <a:latin typeface="Comic Sans MS" pitchFamily="66" charset="0"/>
            </a:endParaRPr>
          </a:p>
        </p:txBody>
      </p:sp>
      <p:pic>
        <p:nvPicPr>
          <p:cNvPr id="10" name="Picture 2" descr="C:\Users\Merkouris\Desktop\Radiation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96" y="2276872"/>
            <a:ext cx="662866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C:\Users\Merkouris\Desktop\tumblr_mf8q14Vix41rd0rbz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999656" y="188640"/>
            <a:ext cx="6390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Ηλεκτρομαγνητικό κύμα</a:t>
            </a:r>
            <a:r>
              <a:rPr lang="el-GR" alt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solidFill>
                  <a:schemeClr val="bg1"/>
                </a:solidFill>
                <a:latin typeface="Comic Sans MS" pitchFamily="66" charset="0"/>
              </a:rPr>
              <a:t>είναι η ταυτόχρονη διάδοση στο χώρο ενός ηλεκτρικού και ενός μαγνητικού πεδίου με την ταχύτητα του φωτός.</a:t>
            </a:r>
          </a:p>
        </p:txBody>
      </p:sp>
    </p:spTree>
    <p:extLst>
      <p:ext uri="{BB962C8B-B14F-4D97-AF65-F5344CB8AC3E}">
        <p14:creationId xmlns:p14="http://schemas.microsoft.com/office/powerpoint/2010/main" val="39982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351584" y="44792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>
                <a:latin typeface="Comic Sans MS" panose="030F0702030302020204" pitchFamily="66" charset="0"/>
              </a:rPr>
              <a:t>Ένα Ηλεκτρομαγνητικό κύμα παράγεται όταν ένα ηλεκτρικό φορτίο </a:t>
            </a:r>
            <a:r>
              <a:rPr lang="el-GR" altLang="el-GR" sz="2400" b="1" dirty="0">
                <a:latin typeface="Comic Sans MS" panose="030F0702030302020204" pitchFamily="66" charset="0"/>
                <a:hlinkClick r:id="rId2"/>
              </a:rPr>
              <a:t>επιταχύνεται</a:t>
            </a:r>
            <a:r>
              <a:rPr lang="el-GR" altLang="el-GR" sz="24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170" name="Picture 2" descr="C:\Users\Merkouris\Desktop\Hydrogen_polar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1844825"/>
            <a:ext cx="5492661" cy="39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Ομάδα 5"/>
          <p:cNvGrpSpPr/>
          <p:nvPr/>
        </p:nvGrpSpPr>
        <p:grpSpPr>
          <a:xfrm>
            <a:off x="3503712" y="4643263"/>
            <a:ext cx="5184576" cy="1107996"/>
            <a:chOff x="1979712" y="4643263"/>
            <a:chExt cx="5184576" cy="1107996"/>
          </a:xfrm>
        </p:grpSpPr>
        <p:sp>
          <p:nvSpPr>
            <p:cNvPr id="5" name="TextBox 4"/>
            <p:cNvSpPr txBox="1"/>
            <p:nvPr/>
          </p:nvSpPr>
          <p:spPr>
            <a:xfrm>
              <a:off x="1979712" y="4797152"/>
              <a:ext cx="1656184" cy="95410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Ένταση και Κατεύθυνση Ηλεκτρικού Πεδίου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0192" y="4643263"/>
              <a:ext cx="864096" cy="276999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>
                  <a:latin typeface="Comic Sans MS" panose="030F0702030302020204" pitchFamily="66" charset="0"/>
                </a:rPr>
                <a:t>Ενέργεια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6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2531604" y="456777"/>
                <a:ext cx="7128792" cy="2143536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Το Ηλεκτρομαγνητικό κύμα αποτελείται από ένα ηλεκτρικό πεδίο </a:t>
                </a:r>
                <a:r>
                  <a:rPr lang="el-GR" altLang="el-GR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έντασης</a:t>
                </a:r>
                <a:r>
                  <a:rPr lang="en-US" altLang="el-GR" sz="2000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και ένα μαγνητικό πεδίο </a:t>
                </a:r>
                <a:r>
                  <a:rPr lang="el-GR" altLang="el-GR" sz="20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el-GR" altLang="el-GR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έντασης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𝑩</m:t>
                        </m:r>
                      </m:e>
                    </m:acc>
                  </m:oMath>
                </a14:m>
                <a:r>
                  <a:rPr lang="el-GR" altLang="el-GR" sz="2000" b="1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)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 τα οποία συνυπάρχουν στο χώρο και είναι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τοπικά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και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χρονικά μεταβαλλόμενα</a:t>
                </a:r>
                <a:r>
                  <a:rPr lang="el-GR" alt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604" y="456777"/>
                <a:ext cx="7128792" cy="2143536"/>
              </a:xfrm>
              <a:prstGeom prst="rect">
                <a:avLst/>
              </a:prstGeom>
              <a:blipFill>
                <a:blip r:embed="rId2"/>
                <a:stretch>
                  <a:fillRect l="-769" r="-855" b="-4261"/>
                </a:stretch>
              </a:blipFill>
              <a:effectLst/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76" y="2852936"/>
            <a:ext cx="545744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2639616" y="257711"/>
                <a:ext cx="6768752" cy="1995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l-GR" sz="2000" b="1" dirty="0">
                    <a:latin typeface="Comic Sans MS" pitchFamily="66" charset="0"/>
                  </a:rPr>
                  <a:t> </a:t>
                </a:r>
                <a:r>
                  <a:rPr lang="el-GR" altLang="el-GR" sz="2000" b="1" dirty="0">
                    <a:latin typeface="Comic Sans MS" pitchFamily="66" charset="0"/>
                  </a:rPr>
                  <a:t>Τα διανύσματα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 και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altLang="el-GR" sz="2000" b="1" dirty="0">
                    <a:latin typeface="Comic Sans MS" pitchFamily="66" charset="0"/>
                  </a:rPr>
                  <a:t> </a:t>
                </a:r>
                <a:r>
                  <a:rPr lang="el-GR" altLang="el-GR" sz="2000" b="1" dirty="0">
                    <a:latin typeface="Comic Sans MS" pitchFamily="66" charset="0"/>
                  </a:rPr>
                  <a:t>είναι κάθετα μεταξύ τους και μάλιστα κάθετα προς την διεύθυνση διάδοσης του κύματος. Γι’ αυτό, τα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Ηλεκτρομαγνητικά κύματα</a:t>
                </a:r>
                <a:r>
                  <a:rPr lang="el-GR" altLang="el-GR" sz="2000" b="1" dirty="0">
                    <a:latin typeface="Comic Sans MS" pitchFamily="66" charset="0"/>
                  </a:rPr>
                  <a:t> είναι </a:t>
                </a:r>
                <a:r>
                  <a:rPr lang="el-GR" altLang="el-GR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εγκάρσια. </a:t>
                </a:r>
                <a:r>
                  <a:rPr lang="el-GR" altLang="el-GR" sz="2000" b="1" dirty="0">
                    <a:latin typeface="Comic Sans MS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616" y="257711"/>
                <a:ext cx="6768752" cy="1995098"/>
              </a:xfrm>
              <a:prstGeom prst="rect">
                <a:avLst/>
              </a:prstGeom>
              <a:blipFill>
                <a:blip r:embed="rId2"/>
                <a:stretch>
                  <a:fillRect l="-991" r="-991" b="-304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Εικόνα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12" y="2252810"/>
            <a:ext cx="5263589" cy="3561147"/>
          </a:xfrm>
          <a:prstGeom prst="rect">
            <a:avLst/>
          </a:prstGeom>
        </p:spPr>
      </p:pic>
      <p:grpSp>
        <p:nvGrpSpPr>
          <p:cNvPr id="8" name="Ομάδα 7"/>
          <p:cNvGrpSpPr/>
          <p:nvPr/>
        </p:nvGrpSpPr>
        <p:grpSpPr>
          <a:xfrm>
            <a:off x="8184231" y="4509121"/>
            <a:ext cx="612069" cy="369332"/>
            <a:chOff x="6499612" y="4509092"/>
            <a:chExt cx="612069" cy="369332"/>
          </a:xfrm>
        </p:grpSpPr>
        <p:sp>
          <p:nvSpPr>
            <p:cNvPr id="6" name="Δεξί βέλος 5"/>
            <p:cNvSpPr/>
            <p:nvPr/>
          </p:nvSpPr>
          <p:spPr>
            <a:xfrm rot="803272" flipV="1">
              <a:off x="6499612" y="4791645"/>
              <a:ext cx="360040" cy="45719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679633" y="4509092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el-GR" b="1" i="1" dirty="0">
                    <a:solidFill>
                      <a:schemeClr val="bg1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633" y="4509092"/>
                  <a:ext cx="43204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4748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4" y="760176"/>
            <a:ext cx="1028932" cy="98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6146" y="334330"/>
            <a:ext cx="701626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Στα επόμενα μαθήματα θ’ ασχοληθούμε με 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sz="2000" b="1" dirty="0" smtClean="0">
                <a:latin typeface="Comic Sans MS" panose="030F0702030302020204" pitchFamily="66" charset="0"/>
              </a:rPr>
              <a:t> και φαινόμενα που έχουν σχέση με αυτό.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Στην πορεία θα συναντήσουμε όρους και έννοιες που είναι απαραίτητα να κατανοήσουμε, για να μπορέσουμε να είμαστε σ’ επαφή με το κύριο αντικείμενό μας, 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Κάποια θέματα ήδη τα γνωρίζουμε και απλά θα προσπαθήσουμε να τα θυμηθούμε, κάποια άλλα δεν έχουν διδαχτεί και θα προσπαθήσουμε να αποκτήσουμε την απαραίτητη πρώτη επαφή. 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279576" y="620688"/>
                <a:ext cx="7704856" cy="1512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>
                    <a:latin typeface="Comic Sans MS" pitchFamily="66" charset="0"/>
                  </a:rPr>
                  <a:t>Οι εντάσεις των πεδίων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 και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altLang="el-GR" sz="2000" b="1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altLang="el-GR" sz="2000" b="1" dirty="0">
                    <a:latin typeface="Comic Sans MS" pitchFamily="66" charset="0"/>
                  </a:rPr>
                  <a:t>είναι σε φάση, δηλαδή παίρνουν συγχρόνως τη μέγιστη ή την ελάχιστη τιμή τους (σε μεγάλη απόσταση από την πηγή).</a:t>
                </a:r>
              </a:p>
              <a:p>
                <a:pPr marL="0" indent="0" algn="just">
                  <a:buNone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algn="just">
                  <a:buFont typeface="Arial" panose="020B0604020202020204" pitchFamily="34" charset="0"/>
                  <a:buChar char="•"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marL="0" indent="0" algn="just">
                  <a:buNone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algn="just">
                  <a:buFont typeface="Arial" panose="020B0604020202020204" pitchFamily="34" charset="0"/>
                  <a:buChar char="•"/>
                </a:pPr>
                <a:endParaRPr lang="en-US" altLang="el-GR" sz="2400" b="1" dirty="0">
                  <a:latin typeface="Comic Sans MS" pitchFamily="66" charset="0"/>
                </a:endParaRPr>
              </a:p>
              <a:p>
                <a:pPr marL="0" indent="0" algn="just">
                  <a:buNone/>
                </a:pPr>
                <a:endParaRPr lang="el-GR" altLang="el-GR" sz="2400" b="1" dirty="0">
                  <a:latin typeface="Comic Sans MS" pitchFamily="66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l-GR" altLang="el-GR" sz="2000" b="1" dirty="0">
                    <a:latin typeface="Comic Sans MS" pitchFamily="66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576" y="620688"/>
                <a:ext cx="7704856" cy="1512168"/>
              </a:xfrm>
              <a:prstGeom prst="rect">
                <a:avLst/>
              </a:prstGeom>
              <a:blipFill>
                <a:blip r:embed="rId2"/>
                <a:stretch>
                  <a:fillRect l="-1187" r="-791" b="-40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446991"/>
            <a:ext cx="5140976" cy="35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351584" y="836713"/>
            <a:ext cx="7302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Τα δύο πεδία διαδίδονται στο χώρο με την ίδια ταχύτητα</a:t>
            </a:r>
            <a:r>
              <a:rPr lang="en-US" altLang="el-GR" sz="2000" b="1" dirty="0">
                <a:latin typeface="Comic Sans MS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 Το φως μεταφέρει ενέργεια.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2711625" y="2132856"/>
            <a:ext cx="6799071" cy="3312368"/>
            <a:chOff x="1187624" y="2132856"/>
            <a:chExt cx="6799071" cy="3312368"/>
          </a:xfrm>
        </p:grpSpPr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132856"/>
              <a:ext cx="6799071" cy="33123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40024" y="3827363"/>
              <a:ext cx="1879848" cy="307777"/>
            </a:xfrm>
            <a:prstGeom prst="rect">
              <a:avLst/>
            </a:prstGeom>
            <a:solidFill>
              <a:srgbClr val="29C7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σπίτι με ηλιακά πάνελ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5111" y="2852936"/>
              <a:ext cx="864096" cy="307777"/>
            </a:xfrm>
            <a:prstGeom prst="rect">
              <a:avLst/>
            </a:prstGeom>
            <a:solidFill>
              <a:srgbClr val="29C7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μετρητής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8372" y="2852936"/>
              <a:ext cx="723900" cy="307777"/>
            </a:xfrm>
            <a:prstGeom prst="rect">
              <a:avLst/>
            </a:prstGeom>
            <a:solidFill>
              <a:srgbClr val="47CFFF"/>
            </a:solidFill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δίκτυο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0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3287688" y="1412776"/>
            <a:ext cx="5832648" cy="4297458"/>
            <a:chOff x="1763688" y="1412776"/>
            <a:chExt cx="5832648" cy="4297458"/>
          </a:xfrm>
        </p:grpSpPr>
        <p:grpSp>
          <p:nvGrpSpPr>
            <p:cNvPr id="9" name="Ομάδα 8"/>
            <p:cNvGrpSpPr/>
            <p:nvPr/>
          </p:nvGrpSpPr>
          <p:grpSpPr>
            <a:xfrm>
              <a:off x="1763688" y="1412776"/>
              <a:ext cx="5544616" cy="4297458"/>
              <a:chOff x="1763688" y="1412776"/>
              <a:chExt cx="5544616" cy="4297458"/>
            </a:xfrm>
          </p:grpSpPr>
          <p:pic>
            <p:nvPicPr>
              <p:cNvPr id="6" name="Εικόνα 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688" y="1412776"/>
                <a:ext cx="5433869" cy="42974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067944" y="2780928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Ηλεκτρικό πεδίο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28184" y="3561505"/>
                <a:ext cx="1080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dirty="0">
                    <a:solidFill>
                      <a:srgbClr val="00BBFE"/>
                    </a:solidFill>
                    <a:latin typeface="Comic Sans MS" panose="030F0702030302020204" pitchFamily="66" charset="0"/>
                  </a:rPr>
                  <a:t>Μαγνητικό πεδίο</a:t>
                </a:r>
              </a:p>
            </p:txBody>
          </p:sp>
        </p:grpSp>
        <p:sp>
          <p:nvSpPr>
            <p:cNvPr id="10" name="Δεξί βέλος 9"/>
            <p:cNvSpPr/>
            <p:nvPr/>
          </p:nvSpPr>
          <p:spPr>
            <a:xfrm rot="19902435">
              <a:off x="6978006" y="2784195"/>
              <a:ext cx="360040" cy="1424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4288" y="2774669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Comic Sans MS" panose="030F0702030302020204" pitchFamily="66" charset="0"/>
                </a:rPr>
                <a:t>c</a:t>
              </a:r>
              <a:endParaRPr lang="el-GR" sz="1600" b="1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19868" y="368583"/>
            <a:ext cx="6969507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anose="030F0702030302020204" pitchFamily="66" charset="0"/>
              </a:rPr>
              <a:t>Ένα χαρακτηριστικό στιγμιότυπο ηλεκτρομαγνητικού κύματος</a:t>
            </a:r>
            <a:r>
              <a:rPr lang="el-GR" altLang="el-GR" sz="2000" b="1" dirty="0">
                <a:latin typeface="Comic Sans MS" panose="030F0702030302020204" pitchFamily="66" charset="0"/>
              </a:rPr>
              <a:t> </a:t>
            </a:r>
            <a:r>
              <a:rPr lang="en-US" altLang="el-GR" sz="2000" b="1" dirty="0">
                <a:latin typeface="Comic Sans MS" panose="030F0702030302020204" pitchFamily="66" charset="0"/>
              </a:rPr>
              <a:t>(</a:t>
            </a:r>
            <a:r>
              <a:rPr lang="el-GR" altLang="el-GR" sz="2000" b="1" dirty="0">
                <a:latin typeface="Comic Sans MS" panose="030F0702030302020204" pitchFamily="66" charset="0"/>
              </a:rPr>
              <a:t>σε μεγάλη απόσταση από την πηγή</a:t>
            </a:r>
            <a:r>
              <a:rPr lang="en-US" altLang="el-GR" sz="2000" b="1" dirty="0">
                <a:latin typeface="Comic Sans MS" panose="030F0702030302020204" pitchFamily="66" charset="0"/>
              </a:rPr>
              <a:t>)</a:t>
            </a:r>
            <a:r>
              <a:rPr lang="el-GR" sz="2000" b="1" dirty="0">
                <a:latin typeface="Comic Sans MS" panose="030F0702030302020204" pitchFamily="66" charset="0"/>
              </a:rPr>
              <a:t> είναι το παρακάτω.</a:t>
            </a:r>
          </a:p>
        </p:txBody>
      </p:sp>
    </p:spTree>
    <p:extLst>
      <p:ext uri="{BB962C8B-B14F-4D97-AF65-F5344CB8AC3E}">
        <p14:creationId xmlns:p14="http://schemas.microsoft.com/office/powerpoint/2010/main" val="14342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423592" y="225780"/>
            <a:ext cx="6912768" cy="36009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Τα Ηλεκτρομαγνητικά κύματα διαδίδονται στο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κενό</a:t>
            </a:r>
            <a:r>
              <a:rPr lang="el-GR" altLang="el-GR" sz="2000" b="1" dirty="0">
                <a:latin typeface="Comic Sans MS" pitchFamily="66" charset="0"/>
              </a:rPr>
              <a:t> (και στον αέρα) με σταθερή ταχύτητα </a:t>
            </a:r>
            <a:r>
              <a:rPr lang="en-US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l-GR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= 3.10</a:t>
            </a:r>
            <a:r>
              <a:rPr lang="en-US" altLang="el-GR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 </a:t>
            </a:r>
            <a:r>
              <a:rPr lang="en-US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m/s.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endParaRPr lang="el-GR" altLang="el-GR" sz="2000" b="1" dirty="0">
              <a:latin typeface="Comic Sans MS" pitchFamily="66" charset="0"/>
            </a:endParaRPr>
          </a:p>
          <a:p>
            <a:pPr algn="just"/>
            <a:endParaRPr lang="el-GR" altLang="el-GR" sz="24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Σε κάθε άλλο μέσο διαδίδονται με ταχύτητα μικρότερη αυτής.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24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Για τα Ηλεκτρομαγνητικά κύματα ισχύει η εξίσωση της κυματικής   </a:t>
            </a:r>
            <a:endParaRPr lang="el-GR" altLang="el-GR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231905" y="3704512"/>
            <a:ext cx="2164375" cy="646331"/>
          </a:xfrm>
          <a:prstGeom prst="rect">
            <a:avLst/>
          </a:prstGeom>
          <a:solidFill>
            <a:srgbClr val="99CCFF"/>
          </a:solidFill>
          <a:ln>
            <a:solidFill>
              <a:srgbClr val="99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alt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n-US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 . </a:t>
            </a:r>
            <a:r>
              <a:rPr lang="el-GR" altLang="el-G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9776" y="4403357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όπου 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dirty="0">
                <a:latin typeface="Comic Sans MS" panose="030F0702030302020204" pitchFamily="66" charset="0"/>
              </a:rPr>
              <a:t>η ταχύτητα του κύματος,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         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 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l-GR" sz="2000" dirty="0">
                <a:latin typeface="Comic Sans MS" panose="030F0702030302020204" pitchFamily="66" charset="0"/>
              </a:rPr>
              <a:t> η συχνότητα του κύματος,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omic Sans MS" panose="030F0702030302020204" pitchFamily="66" charset="0"/>
              </a:rPr>
              <a:t>        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l-GR" sz="2000" dirty="0">
                <a:latin typeface="Comic Sans MS" panose="030F0702030302020204" pitchFamily="66" charset="0"/>
              </a:rPr>
              <a:t>το μήκος κύματος. </a:t>
            </a:r>
          </a:p>
        </p:txBody>
      </p:sp>
    </p:spTree>
    <p:extLst>
      <p:ext uri="{BB962C8B-B14F-4D97-AF65-F5344CB8AC3E}">
        <p14:creationId xmlns:p14="http://schemas.microsoft.com/office/powerpoint/2010/main" val="41814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575720" y="476672"/>
            <a:ext cx="576064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!!!!!!</a:t>
            </a:r>
            <a:r>
              <a:rPr lang="el-GR" altLang="el-GR" sz="2000" b="1" dirty="0">
                <a:latin typeface="Comic Sans MS" panose="030F0702030302020204" pitchFamily="66" charset="0"/>
              </a:rPr>
              <a:t> Αν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μέσο διάδοσης αλλάξει ιδιότητες, </a:t>
            </a:r>
            <a:r>
              <a:rPr lang="el-GR" altLang="el-GR" sz="2000" b="1" dirty="0">
                <a:latin typeface="Comic Sans MS" panose="030F0702030302020204" pitchFamily="66" charset="0"/>
              </a:rPr>
              <a:t>τότε αλλάζει η ταχύτητα διάδοσης και το μήκος κύματος, επειδή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συχνότητα </a:t>
            </a:r>
            <a:r>
              <a:rPr lang="el-GR" altLang="el-GR" sz="2000" b="1" dirty="0">
                <a:latin typeface="Comic Sans MS" panose="030F0702030302020204" pitchFamily="66" charset="0"/>
              </a:rPr>
              <a:t>εξαρτάται από την πηγή και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παραμένει σταθερή.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980728"/>
            <a:ext cx="1057691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7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 descr="C:\Users\Merkouris\Desktop\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639616" y="244826"/>
            <a:ext cx="7200800" cy="6638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3"/>
              </a:rPr>
              <a:t>Δημιουργία Η/Μ κύματος από κεραία</a:t>
            </a:r>
            <a:endParaRPr lang="el-GR" altLang="el-GR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3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97836" y="228600"/>
            <a:ext cx="7004304" cy="10081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l-GR" altLang="el-GR" sz="8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διευθύνσεις όπου μπορείτε να βρείτε αναρτήσεις με θέμα </a:t>
            </a:r>
            <a:r>
              <a:rPr lang="en-US" altLang="el-G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Εισαγωγικό ένθετο για το </a:t>
            </a:r>
            <a:r>
              <a:rPr lang="el-GR" altLang="el-GR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Φως</a:t>
            </a:r>
            <a:r>
              <a:rPr lang="en-US" altLang="el-G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l-GR" altLang="el-GR" sz="144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l-GR" altLang="el-GR" sz="14400" b="1" dirty="0">
                <a:solidFill>
                  <a:srgbClr val="FF0000"/>
                </a:solidFill>
                <a:latin typeface="Comic Sans MS" pitchFamily="66" charset="0"/>
              </a:rPr>
            </a:br>
            <a:endParaRPr lang="el-GR" altLang="el-GR" sz="1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33016" y="1395874"/>
            <a:ext cx="79339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Παρουσίαση </a:t>
            </a:r>
            <a:r>
              <a:rPr lang="el-GR" altLang="el-GR" sz="2000" b="1" dirty="0" smtClean="0">
                <a:latin typeface="Comic Sans MS" pitchFamily="66" charset="0"/>
              </a:rPr>
              <a:t>προσομοίωσης για την Ταλάντωση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από τον ιστότοπο </a:t>
            </a:r>
            <a:r>
              <a:rPr lang="en-US" altLang="el-GR" sz="2000" b="1" dirty="0" err="1" smtClean="0">
                <a:latin typeface="Comic Sans MS" pitchFamily="66" charset="0"/>
              </a:rPr>
              <a:t>phet</a:t>
            </a:r>
            <a:r>
              <a:rPr lang="en-US" altLang="el-GR" sz="2000" b="1" dirty="0" smtClean="0">
                <a:latin typeface="Comic Sans MS" pitchFamily="66" charset="0"/>
              </a:rPr>
              <a:t> Colorado </a:t>
            </a:r>
            <a:r>
              <a:rPr lang="el-GR" altLang="el-GR" sz="20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προσομοίωσης για τα Κύματα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από τον ιστότοπο </a:t>
            </a:r>
            <a:r>
              <a:rPr lang="en-US" altLang="el-GR" sz="2000" b="1" dirty="0" err="1" smtClean="0">
                <a:latin typeface="Comic Sans MS" pitchFamily="66" charset="0"/>
              </a:rPr>
              <a:t>phet</a:t>
            </a:r>
            <a:r>
              <a:rPr lang="en-US" altLang="el-GR" sz="2000" b="1" dirty="0" smtClean="0">
                <a:latin typeface="Comic Sans MS" pitchFamily="66" charset="0"/>
              </a:rPr>
              <a:t> Colorado</a:t>
            </a:r>
            <a:r>
              <a:rPr lang="el-GR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προσομοίωσης για την Ταλάντωση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από τον ιστότοπο </a:t>
            </a:r>
            <a:r>
              <a:rPr lang="en-US" altLang="el-GR" sz="2000" b="1" dirty="0" err="1" smtClean="0">
                <a:latin typeface="Comic Sans MS" pitchFamily="66" charset="0"/>
              </a:rPr>
              <a:t>seilias</a:t>
            </a:r>
            <a:r>
              <a:rPr lang="en-US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dirty="0" smtClean="0">
                <a:latin typeface="Comic Sans MS" pitchFamily="66" charset="0"/>
              </a:rPr>
              <a:t>Ερωτήσεις και Ασκήσεις από το Υλικό Φυσικής-Χημείας  </a:t>
            </a:r>
            <a:r>
              <a:rPr lang="el-GR" sz="2000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sz="2000" b="1" dirty="0" smtClean="0"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357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359696" y="1052736"/>
            <a:ext cx="5472608" cy="259228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Potatoes …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αλλά και πολλές άλλες ερωτήσεις  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εδώ</a:t>
            </a:r>
            <a:r>
              <a:rPr lang="el-GR" altLang="el-GR" sz="9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</a:p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8000" b="1" dirty="0">
                <a:latin typeface="Comic Sans MS" pitchFamily="66" charset="0"/>
              </a:rPr>
              <a:t>(Οι ερωτήσεις είναι για το σύνολο του 3</a:t>
            </a:r>
            <a:r>
              <a:rPr lang="el-GR" altLang="el-GR" sz="8000" b="1" baseline="30000" dirty="0">
                <a:latin typeface="Comic Sans MS" pitchFamily="66" charset="0"/>
              </a:rPr>
              <a:t>ου</a:t>
            </a:r>
            <a:r>
              <a:rPr lang="el-GR" altLang="el-GR" sz="8000" b="1" dirty="0">
                <a:latin typeface="Comic Sans MS" pitchFamily="66" charset="0"/>
              </a:rPr>
              <a:t> </a:t>
            </a:r>
            <a:r>
              <a:rPr lang="en-US" altLang="el-GR" sz="8000" b="1" dirty="0">
                <a:latin typeface="Comic Sans MS" pitchFamily="66" charset="0"/>
              </a:rPr>
              <a:t>K</a:t>
            </a:r>
            <a:r>
              <a:rPr lang="el-GR" altLang="el-GR" sz="8000" b="1" dirty="0" err="1">
                <a:latin typeface="Comic Sans MS" pitchFamily="66" charset="0"/>
              </a:rPr>
              <a:t>εφαλαίου</a:t>
            </a:r>
            <a:r>
              <a:rPr lang="el-GR" altLang="el-GR" sz="8000" b="1" dirty="0">
                <a:latin typeface="Comic Sans MS" pitchFamily="66" charset="0"/>
              </a:rPr>
              <a:t> με θέμα </a:t>
            </a:r>
            <a:r>
              <a:rPr lang="en-US" altLang="el-GR" sz="8000" b="1" dirty="0">
                <a:latin typeface="Comic Sans MS" pitchFamily="66" charset="0"/>
              </a:rPr>
              <a:t>“</a:t>
            </a:r>
            <a:r>
              <a:rPr lang="el-GR" altLang="el-GR" sz="8000" b="1" dirty="0">
                <a:latin typeface="Comic Sans MS" pitchFamily="66" charset="0"/>
              </a:rPr>
              <a:t>ΤΟ ΦΩΣ</a:t>
            </a:r>
            <a:r>
              <a:rPr lang="en-US" altLang="el-GR" sz="8000" b="1" dirty="0">
                <a:latin typeface="Comic Sans MS" pitchFamily="66" charset="0"/>
              </a:rPr>
              <a:t>”</a:t>
            </a:r>
            <a:r>
              <a:rPr lang="el-GR" altLang="el-GR" sz="8000" b="1" dirty="0">
                <a:latin typeface="Comic Sans MS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6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475820" y="2132856"/>
            <a:ext cx="324036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30683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prstClr val="black"/>
                </a:solidFill>
              </a:rPr>
              <a:t>Μερκ</a:t>
            </a:r>
            <a:r>
              <a:rPr lang="el-GR" dirty="0" smtClean="0">
                <a:solidFill>
                  <a:prstClr val="black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135560" y="1988840"/>
            <a:ext cx="7704856" cy="8640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l-GR" sz="1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εκτός του σχολικού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20151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59" y="630517"/>
            <a:ext cx="1211807" cy="112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538228" y="304658"/>
            <a:ext cx="238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Ας θυμηθούμε…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219" y="2121798"/>
            <a:ext cx="7945097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Ένα </a:t>
            </a:r>
            <a:r>
              <a:rPr lang="el-GR" sz="2000" b="1" dirty="0" smtClean="0">
                <a:latin typeface="Comic Sans MS" panose="030F0702030302020204" pitchFamily="66" charset="0"/>
              </a:rPr>
              <a:t>ακίνητο ηλεκτρικό </a:t>
            </a:r>
            <a:r>
              <a:rPr lang="el-GR" sz="2000" b="1" dirty="0">
                <a:latin typeface="Comic Sans MS" panose="030F0702030302020204" pitchFamily="66" charset="0"/>
              </a:rPr>
              <a:t>φορτίο δημιουργεί γύρω του </a:t>
            </a:r>
            <a:r>
              <a:rPr lang="el-GR" sz="2000" b="1" dirty="0" smtClean="0">
                <a:latin typeface="Comic Sans MS" panose="030F0702030302020204" pitchFamily="66" charset="0"/>
              </a:rPr>
              <a:t>(στατικό) ……………………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πεδίο.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8228" y="2545673"/>
            <a:ext cx="176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ηλεκτρικό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667219" y="890062"/>
            <a:ext cx="80852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Πεδίο</a:t>
            </a:r>
            <a:r>
              <a:rPr lang="el-GR" sz="2000" b="1" dirty="0" smtClean="0">
                <a:latin typeface="Comic Sans MS" panose="030F0702030302020204" pitchFamily="66" charset="0"/>
              </a:rPr>
              <a:t> είναι μια έννοια της Φυσικής που μπορεί να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περιγραφεί</a:t>
            </a:r>
            <a:r>
              <a:rPr lang="el-GR" sz="2000" b="1" dirty="0" smtClean="0">
                <a:latin typeface="Comic Sans MS" panose="030F0702030302020204" pitchFamily="66" charset="0"/>
              </a:rPr>
              <a:t> από ένα χαρακτηριστικό μέγεθος.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2667218" y="3253874"/>
            <a:ext cx="80852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Μία μάζα (υλικό σημείο) δημιουργεί γύρω </a:t>
            </a:r>
            <a:r>
              <a:rPr lang="el-GR" sz="2000" b="1" dirty="0" smtClean="0">
                <a:latin typeface="Comic Sans MS" panose="030F0702030302020204" pitchFamily="66" charset="0"/>
              </a:rPr>
              <a:t>της ……………………  ………….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8190991" y="3210161"/>
            <a:ext cx="2561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βαρυτικό  πεδίο</a:t>
            </a:r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218" y="3963019"/>
            <a:ext cx="7945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Εκτός από το </a:t>
            </a:r>
            <a:r>
              <a:rPr lang="el-GR" sz="2000" b="1" dirty="0" smtClean="0">
                <a:latin typeface="Comic Sans MS" panose="030F0702030302020204" pitchFamily="66" charset="0"/>
              </a:rPr>
              <a:t>ηλεκτρικό </a:t>
            </a:r>
            <a:r>
              <a:rPr lang="el-GR" sz="2000" b="1" dirty="0">
                <a:latin typeface="Comic Sans MS" panose="030F0702030302020204" pitchFamily="66" charset="0"/>
              </a:rPr>
              <a:t>και το </a:t>
            </a:r>
            <a:r>
              <a:rPr lang="el-GR" sz="2000" b="1" dirty="0" smtClean="0">
                <a:latin typeface="Comic Sans MS" panose="030F0702030302020204" pitchFamily="66" charset="0"/>
              </a:rPr>
              <a:t>βαρυτικό </a:t>
            </a:r>
            <a:r>
              <a:rPr lang="el-GR" sz="2000" b="1" dirty="0">
                <a:latin typeface="Comic Sans MS" panose="030F0702030302020204" pitchFamily="66" charset="0"/>
              </a:rPr>
              <a:t>πεδίο υπάρχει </a:t>
            </a:r>
            <a:r>
              <a:rPr lang="el-GR" sz="2000" b="1" dirty="0" smtClean="0">
                <a:latin typeface="Comic Sans MS" panose="030F0702030302020204" pitchFamily="66" charset="0"/>
              </a:rPr>
              <a:t>επίσης </a:t>
            </a:r>
            <a:r>
              <a:rPr lang="el-GR" sz="2000" b="1" dirty="0">
                <a:latin typeface="Comic Sans MS" panose="030F0702030302020204" pitchFamily="66" charset="0"/>
              </a:rPr>
              <a:t>το ……………………</a:t>
            </a: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latin typeface="Comic Sans MS" panose="030F0702030302020204" pitchFamily="66" charset="0"/>
              </a:rPr>
              <a:t>πεδίο.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7713" y="4389614"/>
            <a:ext cx="160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μαγνητικό</a:t>
            </a:r>
          </a:p>
        </p:txBody>
      </p:sp>
    </p:spTree>
    <p:extLst>
      <p:ext uri="{BB962C8B-B14F-4D97-AF65-F5344CB8AC3E}">
        <p14:creationId xmlns:p14="http://schemas.microsoft.com/office/powerpoint/2010/main" val="16032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616" y="476673"/>
            <a:ext cx="6840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rebuchet MS" panose="020B0603020202020204" pitchFamily="34" charset="0"/>
              </a:rPr>
              <a:t>1. </a:t>
            </a:r>
            <a:r>
              <a:rPr lang="el-GR" sz="2000" dirty="0">
                <a:latin typeface="Trebuchet MS" panose="020B0603020202020204" pitchFamily="34" charset="0"/>
              </a:rPr>
              <a:t>Να χαρακτηρίσετε κάθε μία από τις παρακάτω προτάσεις ως Σωστή (Σ) ή Λάθος (Λ).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α</a:t>
            </a:r>
            <a:r>
              <a:rPr lang="en-US" altLang="el-GR" sz="2000" b="1" dirty="0">
                <a:latin typeface="Trebuchet MS" panose="020B0603020202020204" pitchFamily="34" charset="0"/>
              </a:rPr>
              <a:t>.  </a:t>
            </a:r>
            <a:r>
              <a:rPr lang="en-US" altLang="el-GR" sz="2000" dirty="0">
                <a:latin typeface="Trebuchet MS" panose="020B0603020202020204" pitchFamily="34" charset="0"/>
              </a:rPr>
              <a:t>Η τα</a:t>
            </a:r>
            <a:r>
              <a:rPr lang="en-US" altLang="el-GR" sz="2000" dirty="0" err="1">
                <a:latin typeface="Trebuchet MS" panose="020B0603020202020204" pitchFamily="34" charset="0"/>
              </a:rPr>
              <a:t>χύτητ</a:t>
            </a:r>
            <a:r>
              <a:rPr lang="en-US" altLang="el-GR" sz="2000" dirty="0">
                <a:latin typeface="Trebuchet MS" panose="020B0603020202020204" pitchFamily="34" charset="0"/>
              </a:rPr>
              <a:t>α με την οποία διαδίδεται ένα κύμα σε ένα μέσον, εξαρτάται μόνο από τις ιδιότητες του μέσου και όχι από το πόσο ισχυρή είναι η διαταραχή. </a:t>
            </a:r>
            <a:r>
              <a:rPr lang="el-GR" altLang="el-GR" sz="2000" dirty="0">
                <a:latin typeface="Trebuchet MS" panose="020B0603020202020204" pitchFamily="34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β. </a:t>
            </a:r>
            <a:r>
              <a:rPr lang="en-US" altLang="el-GR" sz="2000" dirty="0">
                <a:latin typeface="Trebuchet MS" panose="020B0603020202020204" pitchFamily="34" charset="0"/>
              </a:rPr>
              <a:t>Μήκος </a:t>
            </a:r>
            <a:r>
              <a:rPr lang="en-US" altLang="el-GR" sz="2000" dirty="0" err="1">
                <a:latin typeface="Trebuchet MS" panose="020B0603020202020204" pitchFamily="34" charset="0"/>
              </a:rPr>
              <a:t>κύμ</a:t>
            </a:r>
            <a:r>
              <a:rPr lang="en-US" altLang="el-GR" sz="2000" dirty="0">
                <a:latin typeface="Trebuchet MS" panose="020B0603020202020204" pitchFamily="34" charset="0"/>
              </a:rPr>
              <a:t>ατος </a:t>
            </a:r>
            <a:r>
              <a:rPr lang="en-US" altLang="el-GR" sz="2000" i="1" dirty="0">
                <a:latin typeface="Trebuchet MS" panose="020B0603020202020204" pitchFamily="34" charset="0"/>
              </a:rPr>
              <a:t>λ</a:t>
            </a:r>
            <a:r>
              <a:rPr lang="en-US" altLang="el-GR" sz="2000" dirty="0">
                <a:latin typeface="Trebuchet MS" panose="020B0603020202020204" pitchFamily="34" charset="0"/>
              </a:rPr>
              <a:t> είναι η απόσταση στην οποία διαδίδεται το κύμα σε χρόνο μιας περιόδου.</a:t>
            </a:r>
            <a:endParaRPr lang="el-GR" alt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γ.  </a:t>
            </a:r>
            <a:r>
              <a:rPr lang="en-US" altLang="el-GR" sz="2000" dirty="0">
                <a:latin typeface="Trebuchet MS" panose="020B0603020202020204" pitchFamily="34" charset="0"/>
              </a:rPr>
              <a:t>Η τα</a:t>
            </a:r>
            <a:r>
              <a:rPr lang="en-US" altLang="el-GR" sz="2000" dirty="0" err="1">
                <a:latin typeface="Trebuchet MS" panose="020B0603020202020204" pitchFamily="34" charset="0"/>
              </a:rPr>
              <a:t>χύτητ</a:t>
            </a:r>
            <a:r>
              <a:rPr lang="en-US" altLang="el-GR" sz="2000" dirty="0">
                <a:latin typeface="Trebuchet MS" panose="020B0603020202020204" pitchFamily="34" charset="0"/>
              </a:rPr>
              <a:t>α διάδοσης ενός ηχητικού κύματος εξαρτάται από τη συχνότητά του.</a:t>
            </a:r>
            <a:r>
              <a:rPr lang="el-GR" altLang="el-GR" sz="2000" dirty="0">
                <a:latin typeface="Trebuchet MS" panose="020B0603020202020204" pitchFamily="34" charset="0"/>
              </a:rPr>
              <a:t> </a:t>
            </a:r>
            <a:endParaRPr lang="el-GR" altLang="el-GR" sz="2000" b="1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741934" y="2369498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106136" y="3284985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913899" y="4221089"/>
            <a:ext cx="378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7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260904" y="339512"/>
            <a:ext cx="720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latin typeface="Trebuchet MS" pitchFamily="34" charset="0"/>
              </a:rPr>
              <a:t>2. </a:t>
            </a:r>
            <a:r>
              <a:rPr lang="en-US" altLang="el-GR" sz="2000" b="1" dirty="0" smtClean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Η περίοδος ενός κύματος είναι</a:t>
            </a:r>
            <a:r>
              <a:rPr lang="en-US" altLang="el-GR" sz="2000" dirty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4</a:t>
            </a:r>
            <a:r>
              <a:rPr lang="en-US" altLang="el-GR" sz="2000" dirty="0">
                <a:latin typeface="Trebuchet MS" pitchFamily="34" charset="0"/>
              </a:rPr>
              <a:t>s. </a:t>
            </a:r>
            <a:r>
              <a:rPr lang="el-GR" altLang="el-GR" sz="2000" dirty="0">
                <a:latin typeface="Trebuchet MS" pitchFamily="34" charset="0"/>
              </a:rPr>
              <a:t>Τότε η συχνότητα είναι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α.  </a:t>
            </a:r>
            <a:r>
              <a:rPr lang="el-GR" altLang="el-GR" sz="2000" dirty="0">
                <a:latin typeface="Trebuchet MS" pitchFamily="34" charset="0"/>
              </a:rPr>
              <a:t>0,25</a:t>
            </a:r>
            <a:r>
              <a:rPr lang="en-US" altLang="el-GR" sz="2000" dirty="0">
                <a:latin typeface="Trebuchet MS" pitchFamily="34" charset="0"/>
              </a:rPr>
              <a:t>Hz.   </a:t>
            </a:r>
            <a:r>
              <a:rPr lang="el-GR" altLang="el-GR" sz="2000" dirty="0">
                <a:latin typeface="Trebuchet MS" pitchFamily="34" charset="0"/>
              </a:rPr>
              <a:t>   </a:t>
            </a:r>
            <a:r>
              <a:rPr lang="el-GR" altLang="el-GR" sz="2000" dirty="0" smtClean="0">
                <a:latin typeface="Trebuchet MS" pitchFamily="34" charset="0"/>
              </a:rPr>
              <a:t>  </a:t>
            </a:r>
            <a:r>
              <a:rPr lang="en-US" altLang="el-GR" sz="2000" dirty="0" smtClean="0">
                <a:latin typeface="Trebuchet MS" pitchFamily="34" charset="0"/>
              </a:rPr>
              <a:t> </a:t>
            </a:r>
            <a:r>
              <a:rPr lang="el-GR" altLang="el-GR" sz="2000" dirty="0" smtClean="0">
                <a:latin typeface="Trebuchet MS" pitchFamily="34" charset="0"/>
              </a:rPr>
              <a:t>  </a:t>
            </a:r>
            <a:r>
              <a:rPr lang="el-GR" altLang="el-GR" sz="2000" b="1" dirty="0" smtClean="0">
                <a:latin typeface="Trebuchet MS" pitchFamily="34" charset="0"/>
              </a:rPr>
              <a:t>β</a:t>
            </a:r>
            <a:r>
              <a:rPr lang="el-GR" altLang="el-GR" sz="2000" b="1" dirty="0">
                <a:latin typeface="Trebuchet MS" pitchFamily="34" charset="0"/>
              </a:rPr>
              <a:t>.  </a:t>
            </a:r>
            <a:r>
              <a:rPr lang="el-GR" altLang="el-GR" sz="2000" dirty="0">
                <a:latin typeface="Trebuchet MS" pitchFamily="34" charset="0"/>
              </a:rPr>
              <a:t>0,5</a:t>
            </a:r>
            <a:r>
              <a:rPr lang="en-US" altLang="el-GR" sz="2000" dirty="0">
                <a:latin typeface="Trebuchet MS" pitchFamily="34" charset="0"/>
              </a:rPr>
              <a:t>Hz. </a:t>
            </a:r>
            <a:r>
              <a:rPr lang="el-GR" altLang="el-GR" sz="2000" dirty="0">
                <a:latin typeface="Trebuchet MS" pitchFamily="34" charset="0"/>
              </a:rPr>
              <a:t>     </a:t>
            </a:r>
            <a:r>
              <a:rPr lang="el-GR" altLang="el-GR" sz="2000" dirty="0" smtClean="0">
                <a:latin typeface="Trebuchet MS" pitchFamily="34" charset="0"/>
              </a:rPr>
              <a:t>     </a:t>
            </a:r>
            <a:r>
              <a:rPr lang="el-GR" altLang="el-GR" sz="2000" b="1" dirty="0" smtClean="0">
                <a:latin typeface="Trebuchet MS" pitchFamily="34" charset="0"/>
              </a:rPr>
              <a:t>γ</a:t>
            </a:r>
            <a:r>
              <a:rPr lang="el-GR" altLang="el-GR" sz="2000" b="1" dirty="0">
                <a:latin typeface="Trebuchet MS" pitchFamily="34" charset="0"/>
              </a:rPr>
              <a:t>.  1</a:t>
            </a:r>
            <a:r>
              <a:rPr lang="en-US" altLang="el-GR" sz="2000" dirty="0">
                <a:latin typeface="Trebuchet MS" pitchFamily="34" charset="0"/>
              </a:rPr>
              <a:t>Hz. </a:t>
            </a:r>
            <a:r>
              <a:rPr lang="el-GR" altLang="el-GR" sz="2000" dirty="0">
                <a:latin typeface="Trebuchet MS" pitchFamily="34" charset="0"/>
              </a:rPr>
              <a:t>   </a:t>
            </a:r>
            <a:r>
              <a:rPr lang="el-GR" altLang="el-GR" sz="2000" dirty="0" smtClean="0">
                <a:latin typeface="Trebuchet MS" pitchFamily="34" charset="0"/>
              </a:rPr>
              <a:t>       </a:t>
            </a:r>
            <a:r>
              <a:rPr lang="el-GR" altLang="el-GR" sz="2000" b="1" dirty="0" smtClean="0">
                <a:latin typeface="Trebuchet MS" pitchFamily="34" charset="0"/>
              </a:rPr>
              <a:t>δ</a:t>
            </a:r>
            <a:r>
              <a:rPr lang="el-GR" altLang="el-GR" sz="2000" b="1" dirty="0">
                <a:latin typeface="Trebuchet MS" pitchFamily="34" charset="0"/>
              </a:rPr>
              <a:t>.  </a:t>
            </a:r>
            <a:r>
              <a:rPr lang="en-US" altLang="el-GR" sz="2000" dirty="0">
                <a:latin typeface="Trebuchet MS" pitchFamily="34" charset="0"/>
              </a:rPr>
              <a:t>1</a:t>
            </a:r>
            <a:r>
              <a:rPr lang="el-GR" altLang="el-GR" sz="2000" dirty="0">
                <a:latin typeface="Trebuchet MS" pitchFamily="34" charset="0"/>
              </a:rPr>
              <a:t>0</a:t>
            </a:r>
            <a:r>
              <a:rPr lang="en-US" altLang="el-GR" sz="2000" dirty="0">
                <a:latin typeface="Trebuchet MS" pitchFamily="34" charset="0"/>
              </a:rPr>
              <a:t>Hz.</a:t>
            </a:r>
            <a:endParaRPr lang="el-GR" altLang="el-GR" sz="2000" dirty="0">
              <a:latin typeface="Trebuchet MS" pitchFamily="34" charset="0"/>
            </a:endParaRPr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2240376" y="105051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60904" y="1769209"/>
            <a:ext cx="728259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 smtClean="0">
                <a:latin typeface="Trebuchet MS" pitchFamily="34" charset="0"/>
              </a:rPr>
              <a:t>3.  </a:t>
            </a:r>
            <a:r>
              <a:rPr lang="el-GR" altLang="el-GR" sz="2000" dirty="0" smtClean="0">
                <a:latin typeface="Trebuchet MS" pitchFamily="34" charset="0"/>
              </a:rPr>
              <a:t>Αν</a:t>
            </a:r>
            <a:r>
              <a:rPr lang="en-US" altLang="el-GR" sz="2000" dirty="0" smtClean="0">
                <a:latin typeface="Trebuchet MS" pitchFamily="34" charset="0"/>
              </a:rPr>
              <a:t> </a:t>
            </a:r>
            <a:r>
              <a:rPr lang="el-GR" altLang="el-GR" sz="2000" dirty="0" smtClean="0">
                <a:latin typeface="Trebuchet MS" pitchFamily="34" charset="0"/>
              </a:rPr>
              <a:t>η </a:t>
            </a:r>
            <a:r>
              <a:rPr lang="el-GR" altLang="el-GR" sz="2000" dirty="0">
                <a:latin typeface="Trebuchet MS" pitchFamily="34" charset="0"/>
              </a:rPr>
              <a:t>ταχύτητα </a:t>
            </a:r>
            <a:r>
              <a:rPr lang="el-GR" altLang="el-GR" sz="2000" dirty="0" smtClean="0">
                <a:latin typeface="Trebuchet MS" pitchFamily="34" charset="0"/>
              </a:rPr>
              <a:t>ενός ηλεκτρομαγνητικού κύματος </a:t>
            </a:r>
            <a:r>
              <a:rPr lang="el-GR" altLang="el-GR" sz="2000" dirty="0">
                <a:latin typeface="Trebuchet MS" pitchFamily="34" charset="0"/>
              </a:rPr>
              <a:t>είναι </a:t>
            </a:r>
            <a:r>
              <a:rPr lang="el-GR" altLang="el-GR" sz="2000" dirty="0" smtClean="0">
                <a:latin typeface="Trebuchet MS" pitchFamily="34" charset="0"/>
              </a:rPr>
              <a:t>3.10</a:t>
            </a:r>
            <a:r>
              <a:rPr lang="el-GR" altLang="el-GR" sz="2000" baseline="30000" dirty="0" smtClean="0">
                <a:latin typeface="Trebuchet MS" pitchFamily="34" charset="0"/>
              </a:rPr>
              <a:t>8</a:t>
            </a:r>
            <a:r>
              <a:rPr lang="el-GR" altLang="el-GR" sz="2000" dirty="0">
                <a:latin typeface="Trebuchet MS" pitchFamily="34" charset="0"/>
              </a:rPr>
              <a:t> </a:t>
            </a:r>
            <a:r>
              <a:rPr lang="en-US" altLang="el-GR" sz="2000" dirty="0" smtClean="0">
                <a:latin typeface="Trebuchet MS" pitchFamily="34" charset="0"/>
              </a:rPr>
              <a:t>m/s</a:t>
            </a:r>
            <a:r>
              <a:rPr lang="el-GR" altLang="el-GR" sz="2000" dirty="0" smtClean="0">
                <a:latin typeface="Trebuchet MS" pitchFamily="34" charset="0"/>
              </a:rPr>
              <a:t> </a:t>
            </a:r>
            <a:r>
              <a:rPr lang="el-GR" altLang="el-GR" sz="2000" dirty="0">
                <a:latin typeface="Trebuchet MS" pitchFamily="34" charset="0"/>
              </a:rPr>
              <a:t>και η </a:t>
            </a:r>
            <a:r>
              <a:rPr lang="el-GR" altLang="el-GR" sz="2000" dirty="0" smtClean="0">
                <a:latin typeface="Trebuchet MS" pitchFamily="34" charset="0"/>
              </a:rPr>
              <a:t>συχνότητά </a:t>
            </a:r>
            <a:r>
              <a:rPr lang="el-GR" altLang="el-GR" sz="2000" dirty="0">
                <a:latin typeface="Trebuchet MS" pitchFamily="34" charset="0"/>
              </a:rPr>
              <a:t>του </a:t>
            </a:r>
            <a:r>
              <a:rPr lang="el-GR" altLang="el-GR" sz="2000" dirty="0" smtClean="0">
                <a:latin typeface="Trebuchet MS" pitchFamily="34" charset="0"/>
              </a:rPr>
              <a:t>5.10</a:t>
            </a:r>
            <a:r>
              <a:rPr lang="el-GR" altLang="el-GR" sz="2000" baseline="30000" dirty="0" smtClean="0">
                <a:latin typeface="Trebuchet MS" pitchFamily="34" charset="0"/>
              </a:rPr>
              <a:t>14</a:t>
            </a:r>
            <a:r>
              <a:rPr lang="en-US" altLang="el-GR" sz="2000" baseline="30000" dirty="0" smtClean="0">
                <a:latin typeface="Trebuchet MS" pitchFamily="34" charset="0"/>
              </a:rPr>
              <a:t> </a:t>
            </a:r>
            <a:r>
              <a:rPr lang="en-US" altLang="el-GR" sz="2000" dirty="0" smtClean="0">
                <a:latin typeface="Trebuchet MS" pitchFamily="34" charset="0"/>
              </a:rPr>
              <a:t>Hz, </a:t>
            </a:r>
            <a:r>
              <a:rPr lang="el-GR" altLang="el-GR" sz="2000" dirty="0">
                <a:latin typeface="Trebuchet MS" pitchFamily="34" charset="0"/>
              </a:rPr>
              <a:t>τότε το μήκος </a:t>
            </a:r>
            <a:r>
              <a:rPr lang="el-GR" altLang="el-GR" sz="2000" dirty="0" smtClean="0">
                <a:latin typeface="Trebuchet MS" pitchFamily="34" charset="0"/>
              </a:rPr>
              <a:t>κύματος</a:t>
            </a:r>
            <a:r>
              <a:rPr lang="en-US" altLang="el-GR" sz="2000" dirty="0" smtClean="0">
                <a:latin typeface="Trebuchet MS" pitchFamily="34" charset="0"/>
              </a:rPr>
              <a:t> </a:t>
            </a:r>
            <a:r>
              <a:rPr lang="el-GR" altLang="el-GR" sz="2000" dirty="0" smtClean="0">
                <a:latin typeface="Trebuchet MS" pitchFamily="34" charset="0"/>
              </a:rPr>
              <a:t>είναι </a:t>
            </a:r>
            <a:r>
              <a:rPr lang="el-GR" altLang="el-GR" sz="2000" dirty="0">
                <a:latin typeface="Trebuchet MS" pitchFamily="34" charset="0"/>
              </a:rPr>
              <a:t>ίσο με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Trebuchet MS" pitchFamily="34" charset="0"/>
              </a:rPr>
              <a:t>α.  </a:t>
            </a:r>
            <a:r>
              <a:rPr lang="en-US" altLang="el-GR" sz="2000" dirty="0" smtClean="0">
                <a:latin typeface="Trebuchet MS" pitchFamily="34" charset="0"/>
              </a:rPr>
              <a:t>300nm</a:t>
            </a:r>
            <a:r>
              <a:rPr lang="en-US" altLang="el-GR" sz="2000" dirty="0">
                <a:latin typeface="Trebuchet MS" pitchFamily="34" charset="0"/>
              </a:rPr>
              <a:t>.    </a:t>
            </a:r>
            <a:r>
              <a:rPr lang="en-US" altLang="el-GR" sz="2000" dirty="0" smtClean="0">
                <a:latin typeface="Trebuchet MS" pitchFamily="34" charset="0"/>
              </a:rPr>
              <a:t> </a:t>
            </a:r>
            <a:r>
              <a:rPr lang="el-GR" altLang="el-GR" sz="2000" b="1" dirty="0" smtClean="0">
                <a:latin typeface="Trebuchet MS" pitchFamily="34" charset="0"/>
              </a:rPr>
              <a:t>β</a:t>
            </a:r>
            <a:r>
              <a:rPr lang="el-GR" altLang="el-GR" sz="2000" b="1" dirty="0">
                <a:latin typeface="Trebuchet MS" pitchFamily="34" charset="0"/>
              </a:rPr>
              <a:t>.  </a:t>
            </a:r>
            <a:r>
              <a:rPr lang="en-US" altLang="el-GR" sz="2000" dirty="0" smtClean="0">
                <a:latin typeface="Trebuchet MS" pitchFamily="34" charset="0"/>
              </a:rPr>
              <a:t>500nm</a:t>
            </a:r>
            <a:r>
              <a:rPr lang="en-US" altLang="el-GR" sz="2000" dirty="0">
                <a:latin typeface="Trebuchet MS" pitchFamily="34" charset="0"/>
              </a:rPr>
              <a:t>.    </a:t>
            </a:r>
            <a:r>
              <a:rPr lang="en-US" altLang="el-GR" sz="2000" dirty="0" smtClean="0">
                <a:latin typeface="Trebuchet MS" pitchFamily="34" charset="0"/>
              </a:rPr>
              <a:t>   </a:t>
            </a:r>
            <a:r>
              <a:rPr lang="el-GR" altLang="el-GR" sz="2000" b="1" dirty="0" smtClean="0">
                <a:latin typeface="Trebuchet MS" pitchFamily="34" charset="0"/>
              </a:rPr>
              <a:t>γ</a:t>
            </a:r>
            <a:r>
              <a:rPr lang="el-GR" altLang="el-GR" sz="2000" b="1" dirty="0">
                <a:latin typeface="Trebuchet MS" pitchFamily="34" charset="0"/>
              </a:rPr>
              <a:t>.  </a:t>
            </a:r>
            <a:r>
              <a:rPr lang="en-US" altLang="el-GR" sz="2000" dirty="0" smtClean="0">
                <a:latin typeface="Trebuchet MS" pitchFamily="34" charset="0"/>
              </a:rPr>
              <a:t>600nm</a:t>
            </a:r>
            <a:r>
              <a:rPr lang="en-US" altLang="el-GR" sz="2000" dirty="0">
                <a:latin typeface="Trebuchet MS" pitchFamily="34" charset="0"/>
              </a:rPr>
              <a:t>.      </a:t>
            </a:r>
            <a:r>
              <a:rPr lang="el-GR" altLang="el-GR" sz="2000" b="1" dirty="0" smtClean="0">
                <a:latin typeface="Trebuchet MS" pitchFamily="34" charset="0"/>
              </a:rPr>
              <a:t>δ</a:t>
            </a:r>
            <a:r>
              <a:rPr lang="el-GR" altLang="el-GR" sz="2000" b="1" dirty="0">
                <a:latin typeface="Trebuchet MS" pitchFamily="34" charset="0"/>
              </a:rPr>
              <a:t>.  </a:t>
            </a:r>
            <a:r>
              <a:rPr lang="en-US" altLang="el-GR" sz="2000" dirty="0" smtClean="0">
                <a:latin typeface="Trebuchet MS" pitchFamily="34" charset="0"/>
              </a:rPr>
              <a:t>6000nm.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 smtClean="0">
                <a:latin typeface="Trebuchet MS" pitchFamily="34" charset="0"/>
              </a:rPr>
              <a:t>Δίνεται</a:t>
            </a:r>
            <a:r>
              <a:rPr lang="en-US" altLang="el-GR" sz="2000" dirty="0" smtClean="0">
                <a:latin typeface="Trebuchet MS" pitchFamily="34" charset="0"/>
              </a:rPr>
              <a:t>:  1nm = 10</a:t>
            </a:r>
            <a:r>
              <a:rPr lang="en-US" altLang="el-GR" sz="2000" baseline="30000" dirty="0" smtClean="0">
                <a:latin typeface="Trebuchet MS" pitchFamily="34" charset="0"/>
              </a:rPr>
              <a:t>-9</a:t>
            </a:r>
            <a:r>
              <a:rPr lang="en-US" altLang="el-GR" sz="2000" dirty="0" smtClean="0">
                <a:latin typeface="Trebuchet MS" pitchFamily="34" charset="0"/>
              </a:rPr>
              <a:t> m.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  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5614168" y="3386728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2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352344" y="322368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4.  </a:t>
            </a:r>
            <a:r>
              <a:rPr lang="el-GR" sz="2000" dirty="0">
                <a:latin typeface="Trebuchet MS" panose="020B0603020202020204" pitchFamily="34" charset="0"/>
              </a:rPr>
              <a:t>Σε ηλεκτρομαγνητικό κύμα που διαδίδεται στο </a:t>
            </a:r>
            <a:r>
              <a:rPr lang="el-GR" sz="2000" dirty="0" smtClean="0">
                <a:latin typeface="Trebuchet MS" panose="020B0603020202020204" pitchFamily="34" charset="0"/>
              </a:rPr>
              <a:t>κενό, </a:t>
            </a:r>
            <a:r>
              <a:rPr lang="el-GR" sz="2000" dirty="0">
                <a:latin typeface="Trebuchet MS" panose="020B0603020202020204" pitchFamily="34" charset="0"/>
              </a:rPr>
              <a:t>τα διανύσματα της έντασης του ηλεκτρικού πεδίου και της έντασης του μαγνητικού </a:t>
            </a:r>
            <a:r>
              <a:rPr lang="el-GR" sz="2000" dirty="0" smtClean="0">
                <a:latin typeface="Trebuchet MS" panose="020B0603020202020204" pitchFamily="34" charset="0"/>
              </a:rPr>
              <a:t>πεδίου (σε απόσταση από την πηγή)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σχηματίζουν μεταξύ τους τυχαία γωνία.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είναι μεταξύ τους παράλληλα.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σχηματίζουν μεταξύ τους γωνία που εξαρτάται από τη συχνότητα του κύματος.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είναι μεταξύ τους κάθετα.</a:t>
            </a:r>
          </a:p>
        </p:txBody>
      </p:sp>
      <p:sp>
        <p:nvSpPr>
          <p:cNvPr id="5" name="Οβάλ 4"/>
          <p:cNvSpPr/>
          <p:nvPr/>
        </p:nvSpPr>
        <p:spPr>
          <a:xfrm>
            <a:off x="2352344" y="3634736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6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2711624" y="191683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774277" y="404665"/>
            <a:ext cx="64807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5.  </a:t>
            </a:r>
            <a:r>
              <a:rPr lang="en-US" altLang="el-GR" sz="2000" dirty="0">
                <a:latin typeface="Trebuchet MS" panose="020B0603020202020204" pitchFamily="34" charset="0"/>
              </a:rPr>
              <a:t>Τα </a:t>
            </a:r>
            <a:r>
              <a:rPr lang="en-US" altLang="el-GR" sz="2000" dirty="0" err="1">
                <a:latin typeface="Trebuchet MS" panose="020B0603020202020204" pitchFamily="34" charset="0"/>
              </a:rPr>
              <a:t>ηλεκτρομ</a:t>
            </a:r>
            <a:r>
              <a:rPr lang="en-US" altLang="el-GR" sz="2000" dirty="0">
                <a:latin typeface="Trebuchet MS" panose="020B0603020202020204" pitchFamily="34" charset="0"/>
              </a:rPr>
              <a:t>αγνητικά κύματα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α.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err="1">
                <a:latin typeface="Trebuchet MS" panose="020B0603020202020204" pitchFamily="34" charset="0"/>
              </a:rPr>
              <a:t>δι</a:t>
            </a:r>
            <a:r>
              <a:rPr lang="en-US" altLang="el-GR" sz="2000" dirty="0">
                <a:latin typeface="Trebuchet MS" panose="020B0603020202020204" pitchFamily="34" charset="0"/>
              </a:rPr>
              <a:t>αδίδονται σε όλα τα υλικά με την ίδια ταχύτητα.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β.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err="1">
                <a:latin typeface="Trebuchet MS" panose="020B0603020202020204" pitchFamily="34" charset="0"/>
              </a:rPr>
              <a:t>έχουν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κενό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την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ίδι</a:t>
            </a:r>
            <a:r>
              <a:rPr lang="en-US" altLang="el-GR" sz="2000" dirty="0">
                <a:latin typeface="Trebuchet MS" panose="020B0603020202020204" pitchFamily="34" charset="0"/>
              </a:rPr>
              <a:t>α συχνότητα.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γ.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err="1">
                <a:latin typeface="Trebuchet MS" panose="020B0603020202020204" pitchFamily="34" charset="0"/>
              </a:rPr>
              <a:t>δι</a:t>
            </a:r>
            <a:r>
              <a:rPr lang="en-US" altLang="el-GR" sz="2000" dirty="0">
                <a:latin typeface="Trebuchet MS" panose="020B0603020202020204" pitchFamily="34" charset="0"/>
              </a:rPr>
              <a:t>αδίδονται στο κενό με την ίδια ταχύτητα.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δ.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err="1">
                <a:latin typeface="Trebuchet MS" panose="020B0603020202020204" pitchFamily="34" charset="0"/>
              </a:rPr>
              <a:t>είν</a:t>
            </a:r>
            <a:r>
              <a:rPr lang="en-US" altLang="el-GR" sz="2000" dirty="0">
                <a:latin typeface="Trebuchet MS" panose="020B0603020202020204" pitchFamily="34" charset="0"/>
              </a:rPr>
              <a:t>αι διαμήκη.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2774277" y="2852937"/>
            <a:ext cx="64807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>
                <a:latin typeface="Trebuchet MS" panose="020B0603020202020204" pitchFamily="34" charset="0"/>
              </a:rPr>
              <a:t>Τα ηλεκτρομαγνητικά κύματα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α.  </a:t>
            </a:r>
            <a:r>
              <a:rPr lang="el-GR" sz="2000" dirty="0">
                <a:latin typeface="Trebuchet MS" panose="020B0603020202020204" pitchFamily="34" charset="0"/>
              </a:rPr>
              <a:t>είναι εγκάρσια και διαμήκη.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β.  </a:t>
            </a:r>
            <a:r>
              <a:rPr lang="el-GR" sz="2000" dirty="0">
                <a:latin typeface="Trebuchet MS" panose="020B0603020202020204" pitchFamily="34" charset="0"/>
              </a:rPr>
              <a:t>είναι μόνο εγκάρσια.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 </a:t>
            </a:r>
            <a:r>
              <a:rPr lang="el-GR" sz="2000" dirty="0">
                <a:latin typeface="Trebuchet MS" panose="020B0603020202020204" pitchFamily="34" charset="0"/>
              </a:rPr>
              <a:t>είναι μόνο διαμήκη.                                           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είναι μόνο στάσιμα.</a:t>
            </a:r>
          </a:p>
        </p:txBody>
      </p:sp>
      <p:sp>
        <p:nvSpPr>
          <p:cNvPr id="8" name="Οβάλ 7"/>
          <p:cNvSpPr/>
          <p:nvPr/>
        </p:nvSpPr>
        <p:spPr>
          <a:xfrm>
            <a:off x="2714618" y="3861048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0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95601" y="376419"/>
            <a:ext cx="705678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7.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 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ηλεκτρομ</a:t>
            </a:r>
            <a:r>
              <a:rPr lang="en-US" altLang="el-GR" sz="2000" dirty="0">
                <a:latin typeface="Trebuchet MS" panose="020B0603020202020204" pitchFamily="34" charset="0"/>
              </a:rPr>
              <a:t>αγνητικό κύμα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α. </a:t>
            </a:r>
            <a:r>
              <a:rPr lang="el-GR" altLang="el-GR" sz="2000" b="1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είν</a:t>
            </a:r>
            <a:r>
              <a:rPr lang="en-US" altLang="el-GR" sz="2000" dirty="0">
                <a:latin typeface="Trebuchet MS" panose="020B0603020202020204" pitchFamily="34" charset="0"/>
              </a:rPr>
              <a:t>αι διάμηκες.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β. </a:t>
            </a:r>
            <a:r>
              <a:rPr lang="en-US" altLang="el-GR" sz="2000" dirty="0" err="1">
                <a:latin typeface="Trebuchet MS" panose="020B0603020202020204" pitchFamily="34" charset="0"/>
              </a:rPr>
              <a:t>είν</a:t>
            </a:r>
            <a:r>
              <a:rPr lang="en-US" altLang="el-GR" sz="2000" dirty="0">
                <a:latin typeface="Trebuchet MS" panose="020B0603020202020204" pitchFamily="34" charset="0"/>
              </a:rPr>
              <a:t>αι εγκάρσιο</a:t>
            </a:r>
            <a:r>
              <a:rPr lang="el-GR" altLang="el-GR" sz="2000" dirty="0">
                <a:latin typeface="Trebuchet MS" panose="020B0603020202020204" pitchFamily="34" charset="0"/>
              </a:rPr>
              <a:t>,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l-GR" altLang="el-GR" sz="2000" dirty="0">
                <a:latin typeface="Trebuchet MS" panose="020B0603020202020204" pitchFamily="34" charset="0"/>
              </a:rPr>
              <a:t>με</a:t>
            </a:r>
            <a:r>
              <a:rPr lang="en-US" altLang="el-GR" sz="2000" dirty="0">
                <a:latin typeface="Trebuchet MS" panose="020B0603020202020204" pitchFamily="34" charset="0"/>
              </a:rPr>
              <a:t> τα διανύσματα του ηλεκτρικού και μαγνητικού πεδίου </a:t>
            </a:r>
            <a:r>
              <a:rPr lang="el-GR" altLang="el-GR" sz="2000" dirty="0">
                <a:latin typeface="Trebuchet MS" panose="020B0603020202020204" pitchFamily="34" charset="0"/>
              </a:rPr>
              <a:t>να </a:t>
            </a:r>
            <a:r>
              <a:rPr lang="en-US" altLang="el-GR" sz="2000" dirty="0" err="1">
                <a:latin typeface="Trebuchet MS" panose="020B0603020202020204" pitchFamily="34" charset="0"/>
              </a:rPr>
              <a:t>είν</a:t>
            </a:r>
            <a:r>
              <a:rPr lang="en-US" altLang="el-GR" sz="2000" dirty="0">
                <a:latin typeface="Trebuchet MS" panose="020B0603020202020204" pitchFamily="34" charset="0"/>
              </a:rPr>
              <a:t>αι παράλληλα μεταξύ τους.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γ. </a:t>
            </a:r>
            <a:r>
              <a:rPr lang="el-GR" altLang="el-GR" sz="2000" b="1" dirty="0">
                <a:latin typeface="Trebuchet MS" panose="020B0603020202020204" pitchFamily="34" charset="0"/>
              </a:rPr>
              <a:t> </a:t>
            </a:r>
            <a:r>
              <a:rPr lang="en-US" altLang="el-GR" sz="2000" dirty="0">
                <a:latin typeface="Trebuchet MS" panose="020B0603020202020204" pitchFamily="34" charset="0"/>
              </a:rPr>
              <a:t>πα</a:t>
            </a:r>
            <a:r>
              <a:rPr lang="en-US" altLang="el-GR" sz="2000" dirty="0" err="1">
                <a:latin typeface="Trebuchet MS" panose="020B0603020202020204" pitchFamily="34" charset="0"/>
              </a:rPr>
              <a:t>ράγετ</a:t>
            </a:r>
            <a:r>
              <a:rPr lang="en-US" altLang="el-GR" sz="2000" dirty="0">
                <a:latin typeface="Trebuchet MS" panose="020B0603020202020204" pitchFamily="34" charset="0"/>
              </a:rPr>
              <a:t>αι από σταθερό ηλεκτρικό ή σταθερό μαγνητικό πεδίο.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1" dirty="0">
                <a:latin typeface="Trebuchet MS" panose="020B0603020202020204" pitchFamily="34" charset="0"/>
              </a:rPr>
              <a:t>δ. </a:t>
            </a:r>
            <a:r>
              <a:rPr lang="en-US" altLang="el-GR" sz="2000" dirty="0" err="1">
                <a:latin typeface="Trebuchet MS" panose="020B0603020202020204" pitchFamily="34" charset="0"/>
              </a:rPr>
              <a:t>έχει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ως</a:t>
            </a:r>
            <a:r>
              <a:rPr lang="en-US" altLang="el-GR" sz="2000" dirty="0">
                <a:latin typeface="Trebuchet MS" panose="020B0603020202020204" pitchFamily="34" charset="0"/>
              </a:rPr>
              <a:t> α</a:t>
            </a:r>
            <a:r>
              <a:rPr lang="en-US" altLang="el-GR" sz="2000" dirty="0" err="1">
                <a:latin typeface="Trebuchet MS" panose="020B0603020202020204" pitchFamily="34" charset="0"/>
              </a:rPr>
              <a:t>ίτιο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την</a:t>
            </a:r>
            <a:r>
              <a:rPr lang="en-US" altLang="el-GR" sz="2000" dirty="0">
                <a:latin typeface="Trebuchet MS" panose="020B0603020202020204" pitchFamily="34" charset="0"/>
              </a:rPr>
              <a:t> επ</a:t>
            </a:r>
            <a:r>
              <a:rPr lang="en-US" altLang="el-GR" sz="2000" dirty="0" err="1">
                <a:latin typeface="Trebuchet MS" panose="020B0603020202020204" pitchFamily="34" charset="0"/>
              </a:rPr>
              <a:t>ιτ</a:t>
            </a:r>
            <a:r>
              <a:rPr lang="en-US" altLang="el-GR" sz="2000" dirty="0">
                <a:latin typeface="Trebuchet MS" panose="020B0603020202020204" pitchFamily="34" charset="0"/>
              </a:rPr>
              <a:t>αχυνόμενη κίνηση ηλεκτρικών φορτίων.</a:t>
            </a:r>
          </a:p>
        </p:txBody>
      </p:sp>
      <p:sp>
        <p:nvSpPr>
          <p:cNvPr id="6" name="Οβάλ 5"/>
          <p:cNvSpPr/>
          <p:nvPr/>
        </p:nvSpPr>
        <p:spPr>
          <a:xfrm>
            <a:off x="2495600" y="3212976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31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238400" y="332656"/>
            <a:ext cx="7715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 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Κατά  τη  διάδοση  ηλεκτρομαγνητικού  κύματος  στο  κενό,  σε  μεγάλη απόσταση από την πηγή, ισχύει ότι </a:t>
            </a:r>
            <a:endParaRPr lang="el-GR" sz="2000" dirty="0">
              <a:solidFill>
                <a:srgbClr val="000000"/>
              </a:solidFill>
              <a:latin typeface="MgOldTimes UC Po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α.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στη  θέση  που η ένταση 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του ηλεκτρικού  πεδίου είναι μηδέν, η ένταση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μαγνητικού πεδίου είναι μέγιστη.</a:t>
            </a:r>
            <a:endParaRPr lang="el-GR" sz="2000" dirty="0">
              <a:solidFill>
                <a:srgbClr val="000000"/>
              </a:solidFill>
              <a:latin typeface="MgOldTimes UC Po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β.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τα διανύσματα των εντάσεων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ηλεκτρικού και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μαγνητικού πεδίου είναι παράλληλα μεταξύ τους.</a:t>
            </a:r>
            <a:endParaRPr lang="el-GR" sz="2000" dirty="0">
              <a:solidFill>
                <a:srgbClr val="000000"/>
              </a:solidFill>
              <a:latin typeface="MgOldTimes UC Po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γ.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το διάνυσμα της έντασης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ηλεκτρικού πεδίου είναι κάθετο στη διεύθυνση διάδοσης του ηλεκτρομαγνητικού κύματος.</a:t>
            </a:r>
            <a:endParaRPr lang="el-GR" sz="2000" dirty="0">
              <a:solidFill>
                <a:srgbClr val="000000"/>
              </a:solidFill>
              <a:latin typeface="MgOldTimes UC Po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δ.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το διάνυσμα της έντασης </a:t>
            </a:r>
            <a:r>
              <a:rPr lang="el-GR" sz="2000" i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0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μαγνητικού πεδίου είναι παράλληλο στη διεύθυνση διάδοσης του ηλεκτρομαγνητικού κύματος.</a:t>
            </a:r>
            <a:endParaRPr lang="el-GR" sz="2000" dirty="0">
              <a:solidFill>
                <a:srgbClr val="000000"/>
              </a:solidFill>
              <a:latin typeface="MgOldTimes UC Po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2207568" y="3212976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58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527066" y="371779"/>
            <a:ext cx="8198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Ένα </a:t>
            </a:r>
            <a:r>
              <a:rPr lang="el-GR" sz="2000" b="1" dirty="0" smtClean="0">
                <a:latin typeface="Comic Sans MS" panose="030F0702030302020204" pitchFamily="66" charset="0"/>
              </a:rPr>
              <a:t>πεδίο </a:t>
            </a:r>
            <a:r>
              <a:rPr lang="el-GR" sz="2000" b="1" dirty="0">
                <a:latin typeface="Comic Sans MS" panose="030F0702030302020204" pitchFamily="66" charset="0"/>
              </a:rPr>
              <a:t>μπορούμε να το περιγράψουμε είτε </a:t>
            </a:r>
            <a:r>
              <a:rPr lang="el-GR" sz="2000" b="1" dirty="0" smtClean="0">
                <a:latin typeface="Comic Sans MS" panose="030F0702030302020204" pitchFamily="66" charset="0"/>
              </a:rPr>
              <a:t>με ……………… μεγέθη (π.χ. Ένταση) είτε με γεωμετρικό τρόπο (……………………  …………………).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59" y="630517"/>
            <a:ext cx="1211807" cy="112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8579853" y="371779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φυσικά</a:t>
            </a:r>
            <a:endParaRPr lang="el-GR" sz="2400" dirty="0">
              <a:solidFill>
                <a:srgbClr val="FF0000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550148" y="833444"/>
            <a:ext cx="2941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δυναμικές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γραμμές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527066" y="1705728"/>
            <a:ext cx="80743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Το φυσικό μέγεθος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………………… </a:t>
            </a:r>
            <a:r>
              <a:rPr lang="el-GR" sz="2000" b="1" dirty="0">
                <a:latin typeface="Comic Sans MS" panose="030F0702030302020204" pitchFamily="66" charset="0"/>
              </a:rPr>
              <a:t>μας πληροφορεί για το πόσο ισχυρό είναι το πεδίο σ’ ένα σημείο του.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9383" y="17057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Ένταση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7065" y="2974089"/>
            <a:ext cx="8074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Η μονάδα μέτρησης της Έντασης </a:t>
            </a:r>
            <a:r>
              <a:rPr lang="el-GR" sz="2000" b="1" dirty="0" smtClean="0">
                <a:latin typeface="Comic Sans MS" panose="030F0702030302020204" pitchFamily="66" charset="0"/>
              </a:rPr>
              <a:t>του ηλεκτρικού πεδίου στο </a:t>
            </a:r>
            <a:r>
              <a:rPr lang="en-US" sz="2000" b="1" dirty="0">
                <a:latin typeface="Comic Sans MS" panose="030F0702030302020204" pitchFamily="66" charset="0"/>
              </a:rPr>
              <a:t>SI</a:t>
            </a:r>
            <a:r>
              <a:rPr lang="el-GR" sz="2000" b="1" dirty="0">
                <a:latin typeface="Comic Sans MS" panose="030F0702030302020204" pitchFamily="66" charset="0"/>
              </a:rPr>
              <a:t> είναι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68728" y="3363259"/>
                <a:ext cx="853395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𝐍</m:t>
                          </m:r>
                        </m:num>
                        <m:den>
                          <m:r>
                            <a:rPr lang="en-US" sz="2400" b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𝐂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728" y="3363259"/>
                <a:ext cx="853395" cy="7837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527065" y="4191891"/>
            <a:ext cx="7964914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Μπορούμε να δώσουμε μορφή σ’ ένα </a:t>
            </a:r>
            <a:r>
              <a:rPr lang="el-GR" sz="2000" b="1" dirty="0" smtClean="0">
                <a:latin typeface="Comic Sans MS" panose="030F0702030302020204" pitchFamily="66" charset="0"/>
              </a:rPr>
              <a:t>πεδίο </a:t>
            </a:r>
            <a:r>
              <a:rPr lang="el-GR" sz="2000" b="1" dirty="0">
                <a:latin typeface="Comic Sans MS" panose="030F0702030302020204" pitchFamily="66" charset="0"/>
              </a:rPr>
              <a:t>με τη βοήθεια των </a:t>
            </a:r>
            <a:r>
              <a:rPr lang="el-GR" sz="2000" b="1" dirty="0" smtClean="0">
                <a:latin typeface="Comic Sans MS" panose="030F0702030302020204" pitchFamily="66" charset="0"/>
              </a:rPr>
              <a:t>……………………… </a:t>
            </a:r>
            <a:r>
              <a:rPr lang="el-GR" sz="2000" b="1" dirty="0">
                <a:latin typeface="Comic Sans MS" panose="030F0702030302020204" pitchFamily="66" charset="0"/>
              </a:rPr>
              <a:t>γραμμών.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7065" y="4676884"/>
            <a:ext cx="167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δυναμικών</a:t>
            </a:r>
          </a:p>
        </p:txBody>
      </p:sp>
    </p:spTree>
    <p:extLst>
      <p:ext uri="{BB962C8B-B14F-4D97-AF65-F5344CB8AC3E}">
        <p14:creationId xmlns:p14="http://schemas.microsoft.com/office/powerpoint/2010/main" val="5496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616752" y="198928"/>
            <a:ext cx="3744416" cy="1318976"/>
          </a:xfrm>
          <a:prstGeom prst="cloudCallout">
            <a:avLst>
              <a:gd name="adj1" fmla="val 58745"/>
              <a:gd name="adj2" fmla="val 4059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altLang="el-GR" b="1" dirty="0">
                <a:latin typeface="Comic Sans MS" pitchFamily="66" charset="0"/>
              </a:rPr>
              <a:t>Πώς </a:t>
            </a:r>
            <a:r>
              <a:rPr lang="el-GR" altLang="el-GR" b="1" dirty="0" smtClean="0">
                <a:latin typeface="Comic Sans MS" pitchFamily="66" charset="0"/>
              </a:rPr>
              <a:t>δημιουργείται το </a:t>
            </a:r>
            <a:r>
              <a:rPr lang="el-GR" altLang="el-GR" b="1" dirty="0">
                <a:latin typeface="Comic Sans MS" pitchFamily="66" charset="0"/>
              </a:rPr>
              <a:t>μαγνητικό πεδίο</a:t>
            </a:r>
            <a:r>
              <a:rPr lang="en-US" altLang="el-GR" b="1" dirty="0">
                <a:latin typeface="Comic Sans MS" pitchFamily="66" charset="0"/>
              </a:rPr>
              <a:t>;</a:t>
            </a:r>
            <a:endParaRPr lang="el-GR" altLang="el-GR" b="1" dirty="0">
              <a:latin typeface="Comic Sans MS" pitchFamily="66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416" y="1232184"/>
            <a:ext cx="691289" cy="10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2093976"/>
            <a:ext cx="1034840" cy="98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460056" y="1840284"/>
            <a:ext cx="801896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Ένα μαγνητικό πεδίο μπορεί να δημιουργηθεί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από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 </a:t>
            </a:r>
            <a:endParaRPr lang="el-GR" altLang="el-GR" sz="2400" b="1" dirty="0" smtClean="0"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 smtClean="0">
                <a:latin typeface="Comic Sans MS" pitchFamily="66" charset="0"/>
              </a:rPr>
              <a:t>κινούμενο ηλεκτρικό φορτίο </a:t>
            </a:r>
          </a:p>
          <a:p>
            <a:pPr algn="ctr">
              <a:spcBef>
                <a:spcPct val="50000"/>
              </a:spcBef>
            </a:pPr>
            <a:endParaRPr lang="el-GR" altLang="el-GR" sz="2400" b="1" dirty="0" smtClean="0">
              <a:latin typeface="Comic Sans MS" pitchFamily="66" charset="0"/>
            </a:endParaRPr>
          </a:p>
          <a:p>
            <a:pPr marL="342900" indent="-34290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 smtClean="0">
                <a:latin typeface="Comic Sans MS" pitchFamily="66" charset="0"/>
              </a:rPr>
              <a:t>ηλεκτρικό </a:t>
            </a:r>
            <a:r>
              <a:rPr lang="el-GR" altLang="el-GR" sz="2400" b="1" dirty="0">
                <a:latin typeface="Comic Sans MS" pitchFamily="66" charset="0"/>
              </a:rPr>
              <a:t>ρεύμα</a:t>
            </a:r>
            <a:r>
              <a:rPr lang="en-US" altLang="el-GR" sz="2400" b="1" dirty="0">
                <a:latin typeface="Comic Sans MS" pitchFamily="66" charset="0"/>
              </a:rPr>
              <a:t> </a:t>
            </a:r>
            <a:endParaRPr lang="el-GR" altLang="el-GR" sz="2400" b="1" dirty="0"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l-GR" altLang="el-GR" sz="2400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sz="2400" b="1" dirty="0">
                <a:latin typeface="Comic Sans MS" pitchFamily="66" charset="0"/>
              </a:rPr>
              <a:t> μαγνήτη</a:t>
            </a:r>
          </a:p>
        </p:txBody>
      </p:sp>
      <p:pic>
        <p:nvPicPr>
          <p:cNvPr id="8" name="Picture 2" descr="C:\Users\Merkouris\Desktop\down_spi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78" y="2248319"/>
            <a:ext cx="1854125" cy="16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erkouris\Desktop\magnetism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54" y="3469968"/>
            <a:ext cx="1044699" cy="18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erkouris\Desktop\bar_magnet_correc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04" y="4742571"/>
            <a:ext cx="1607660" cy="12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84" y="731520"/>
            <a:ext cx="1034840" cy="98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2656" y="493776"/>
            <a:ext cx="7443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Όπως το ηλεκτροστατικό, έτσι και το μαγνητικό πεδίο μπορεί να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περιγραφεί</a:t>
            </a:r>
            <a:r>
              <a:rPr lang="el-GR" sz="2000" b="1" dirty="0" smtClean="0">
                <a:latin typeface="Comic Sans MS" panose="030F0702030302020204" pitchFamily="66" charset="0"/>
              </a:rPr>
              <a:t> από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Ένταση</a:t>
            </a:r>
            <a:r>
              <a:rPr lang="el-GR" sz="2000" b="1" dirty="0" smtClean="0">
                <a:latin typeface="Comic Sans MS" panose="030F0702030302020204" pitchFamily="66" charset="0"/>
              </a:rPr>
              <a:t> του μαγνητικού πεδίου σ’ ένα σημείο του και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τις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Μαγνητικές Δυναμικές γραμμές</a:t>
            </a:r>
            <a:r>
              <a:rPr lang="el-GR" sz="2000" b="1" dirty="0" smtClean="0">
                <a:latin typeface="Comic Sans MS" panose="030F0702030302020204" pitchFamily="66" charset="0"/>
              </a:rPr>
              <a:t>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2841382" y="2704001"/>
                <a:ext cx="7500482" cy="1729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b="1" dirty="0" smtClean="0">
                    <a:latin typeface="Comic Sans MS" pitchFamily="66" charset="0"/>
                  </a:rPr>
                  <a:t>Η </a:t>
                </a:r>
                <a:r>
                  <a:rPr lang="el-GR" altLang="el-GR" sz="24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Ένταση</a:t>
                </a:r>
                <a:r>
                  <a:rPr lang="el-GR" altLang="el-GR" sz="2000" b="1" dirty="0" smtClean="0">
                    <a:latin typeface="Comic Sans MS" pitchFamily="66" charset="0"/>
                  </a:rPr>
                  <a:t> (ή </a:t>
                </a:r>
                <a:r>
                  <a:rPr lang="el-GR" altLang="el-GR" sz="24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Μαγνητική επαγωγή</a:t>
                </a:r>
                <a:r>
                  <a:rPr lang="el-GR" altLang="el-GR" sz="2000" b="1" dirty="0" smtClean="0">
                    <a:latin typeface="Comic Sans MS" pitchFamily="66" charset="0"/>
                  </a:rPr>
                  <a:t>) σε σημείο μαγνητικού πεδίου είναι διανυσματικό μέγεθος, συμβολίζεται με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altLang="el-GR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𝜝</m:t>
                        </m:r>
                      </m:e>
                    </m:acc>
                  </m:oMath>
                </a14:m>
                <a:r>
                  <a:rPr lang="el-GR" altLang="el-GR" sz="2000" b="1" dirty="0" smtClean="0">
                    <a:latin typeface="Comic Sans MS" pitchFamily="66" charset="0"/>
                  </a:rPr>
                  <a:t> και δείχνει πόσο ισχυρό είναι το μαγνητικό πεδίο στο σημείο.   </a:t>
                </a:r>
                <a:endParaRPr lang="el-GR" altLang="el-GR" sz="20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1382" y="2704001"/>
                <a:ext cx="7500482" cy="1729128"/>
              </a:xfrm>
              <a:prstGeom prst="rect">
                <a:avLst/>
              </a:prstGeom>
              <a:blipFill>
                <a:blip r:embed="rId3"/>
                <a:stretch>
                  <a:fillRect l="-812" r="-812" b="-24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41382" y="4433129"/>
            <a:ext cx="74157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Μονάδα μέτρησης </a:t>
            </a:r>
            <a:r>
              <a:rPr lang="el-GR" altLang="el-GR" sz="2000" b="1" dirty="0" smtClean="0">
                <a:latin typeface="Comic Sans MS" pitchFamily="66" charset="0"/>
              </a:rPr>
              <a:t>της έντασης του μαγνητικού πεδίου στο </a:t>
            </a:r>
            <a:r>
              <a:rPr lang="en-US" altLang="el-GR" sz="2000" b="1" dirty="0" smtClean="0">
                <a:latin typeface="Comic Sans MS" pitchFamily="66" charset="0"/>
              </a:rPr>
              <a:t>SI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είναι</a:t>
            </a:r>
            <a:r>
              <a:rPr lang="en-US" altLang="el-GR" sz="24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το</a:t>
            </a:r>
            <a:endParaRPr lang="el-GR" altLang="el-GR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3955746" y="5156022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1Tesla</a:t>
            </a:r>
            <a:r>
              <a:rPr lang="en-US" alt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en-US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045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>
                <a:solidFill>
                  <a:prstClr val="black"/>
                </a:solidFill>
                <a:latin typeface="Calibri"/>
              </a:rPr>
              <a:t>Μερκ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. Παναγιωτόπουλος - Φυσικός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www.merkopanas.blogspot.gr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72788" y="117936"/>
            <a:ext cx="4002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Περιοδικές κινήσεις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85" y="974989"/>
            <a:ext cx="999677" cy="95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3291700" y="646394"/>
            <a:ext cx="6662928" cy="9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dirty="0">
                <a:solidFill>
                  <a:srgbClr val="000000"/>
                </a:solidFill>
                <a:latin typeface="Comic Sans MS" pitchFamily="66" charset="0"/>
              </a:rPr>
              <a:t>Κάθε </a:t>
            </a:r>
            <a:r>
              <a:rPr lang="el-GR" altLang="el-GR" sz="2000" b="1" dirty="0">
                <a:latin typeface="Comic Sans MS" pitchFamily="66" charset="0"/>
              </a:rPr>
              <a:t>περιοδική κίνηση χαρακτηρίζεται από τα φυσικά  </a:t>
            </a:r>
            <a:r>
              <a:rPr lang="el-GR" altLang="el-GR" sz="2000" b="1" dirty="0" smtClean="0">
                <a:latin typeface="Comic Sans MS" pitchFamily="66" charset="0"/>
              </a:rPr>
              <a:t>μεγέθη …………………… </a:t>
            </a:r>
            <a:r>
              <a:rPr lang="el-GR" altLang="el-GR" sz="2000" b="1" dirty="0">
                <a:latin typeface="Comic Sans MS" pitchFamily="66" charset="0"/>
              </a:rPr>
              <a:t>(</a:t>
            </a:r>
            <a:r>
              <a:rPr lang="el-GR" altLang="el-GR" sz="2000" b="1" i="1" dirty="0">
                <a:latin typeface="Comic Sans MS" pitchFamily="66" charset="0"/>
              </a:rPr>
              <a:t>Τ </a:t>
            </a:r>
            <a:r>
              <a:rPr lang="el-GR" altLang="el-GR" sz="2000" b="1" dirty="0">
                <a:latin typeface="Comic Sans MS" pitchFamily="66" charset="0"/>
              </a:rPr>
              <a:t>) και </a:t>
            </a:r>
            <a:r>
              <a:rPr lang="el-GR" altLang="el-GR" sz="2000" b="1" dirty="0" smtClean="0">
                <a:latin typeface="Comic Sans MS" pitchFamily="66" charset="0"/>
              </a:rPr>
              <a:t>………………………</a:t>
            </a:r>
            <a:r>
              <a:rPr lang="el-GR" altLang="el-GR" sz="2000" b="1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(</a:t>
            </a:r>
            <a:r>
              <a:rPr lang="en-US" altLang="el-GR" sz="2000" b="1" i="1" dirty="0" smtClean="0">
                <a:latin typeface="Comic Sans MS" pitchFamily="66" charset="0"/>
              </a:rPr>
              <a:t>f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n-US" altLang="el-GR" sz="2000" b="1" dirty="0" smtClean="0">
                <a:latin typeface="Comic Sans MS" pitchFamily="66" charset="0"/>
              </a:rPr>
              <a:t>).</a:t>
            </a:r>
            <a:endParaRPr lang="el-GR" altLang="el-GR" sz="20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2412" y="1067580"/>
            <a:ext cx="154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Περίοδος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3164" y="109512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Συχνότητα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913748" y="1633246"/>
            <a:ext cx="761099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Περίοδος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μιας </a:t>
            </a:r>
            <a:r>
              <a:rPr lang="el-GR" altLang="el-GR" sz="2000" b="1" dirty="0">
                <a:latin typeface="Comic Sans MS" pitchFamily="66" charset="0"/>
              </a:rPr>
              <a:t>περιοδικής </a:t>
            </a:r>
            <a:r>
              <a:rPr lang="el-GR" altLang="el-GR" sz="2000" b="1" dirty="0" smtClean="0">
                <a:latin typeface="Comic Sans MS" pitchFamily="66" charset="0"/>
              </a:rPr>
              <a:t>κίνησης </a:t>
            </a:r>
            <a:r>
              <a:rPr lang="el-GR" altLang="el-GR" sz="2000" b="1" dirty="0">
                <a:latin typeface="Comic Sans MS" pitchFamily="66" charset="0"/>
              </a:rPr>
              <a:t>είναι ο </a:t>
            </a:r>
            <a:r>
              <a:rPr lang="el-GR" altLang="el-GR" sz="2000" b="1" dirty="0" smtClean="0">
                <a:latin typeface="Comic Sans MS" pitchFamily="66" charset="0"/>
              </a:rPr>
              <a:t>……………… </a:t>
            </a:r>
            <a:r>
              <a:rPr lang="el-GR" altLang="el-GR" sz="2000" b="1" dirty="0">
                <a:latin typeface="Comic Sans MS" pitchFamily="66" charset="0"/>
              </a:rPr>
              <a:t>που </a:t>
            </a:r>
            <a:r>
              <a:rPr lang="el-GR" altLang="el-GR" sz="2000" b="1" dirty="0" smtClean="0">
                <a:latin typeface="Comic Sans MS" pitchFamily="66" charset="0"/>
              </a:rPr>
              <a:t>απαιτείται </a:t>
            </a:r>
            <a:r>
              <a:rPr lang="el-GR" altLang="el-GR" sz="2000" b="1" dirty="0">
                <a:latin typeface="Comic Sans MS" pitchFamily="66" charset="0"/>
              </a:rPr>
              <a:t>για να πραγματοποιηθεί μια επανάληψη της κίνησης.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7738" y="1677810"/>
            <a:ext cx="146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χρόνος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2611424" y="4335944"/>
                <a:ext cx="781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el-GR" sz="2000" b="1" dirty="0" smtClean="0">
                    <a:solidFill>
                      <a:srgbClr val="000000"/>
                    </a:solidFill>
                    <a:latin typeface="Comic Sans MS" pitchFamily="66" charset="0"/>
                  </a:rPr>
                  <a:t>Η περίοδος και η συχνότητα συνδέονται με τη σχέση</a:t>
                </a:r>
                <a:r>
                  <a:rPr lang="en-US" altLang="el-GR" sz="2000" b="1" dirty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l-GR" sz="2000" b="1" dirty="0" smtClean="0">
                    <a:solidFill>
                      <a:srgbClr val="000000"/>
                    </a:solidFill>
                    <a:latin typeface="Comic Sans MS" pitchFamily="66" charset="0"/>
                  </a:rPr>
                  <a:t>…… </a:t>
                </a:r>
                <a:r>
                  <a:rPr lang="en-US" altLang="el-GR" sz="2000" b="1" dirty="0">
                    <a:solidFill>
                      <a:srgbClr val="000000"/>
                    </a:solidFill>
                    <a:latin typeface="Comic Sans MS" pitchFamily="66" charset="0"/>
                  </a:rPr>
                  <a:t>. </a:t>
                </a:r>
                <a:endParaRPr lang="el-GR" altLang="el-GR" sz="2000" b="1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4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1424" y="4335944"/>
                <a:ext cx="7810400" cy="400110"/>
              </a:xfrm>
              <a:prstGeom prst="rect">
                <a:avLst/>
              </a:prstGeom>
              <a:blipFill>
                <a:blip r:embed="rId3"/>
                <a:stretch>
                  <a:fillRect l="-780" t="-7576" b="-257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85160" y="5022361"/>
            <a:ext cx="70357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μέτρησης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της περιόδου στο </a:t>
            </a:r>
            <a:r>
              <a:rPr lang="en-US" altLang="el-GR" sz="2000" b="1" dirty="0">
                <a:latin typeface="Comic Sans MS" pitchFamily="66" charset="0"/>
              </a:rPr>
              <a:t>SI </a:t>
            </a:r>
            <a:r>
              <a:rPr lang="el-GR" altLang="el-GR" sz="2000" b="1" dirty="0">
                <a:latin typeface="Comic Sans MS" pitchFamily="66" charset="0"/>
              </a:rPr>
              <a:t>είναι </a:t>
            </a:r>
            <a:r>
              <a:rPr lang="el-GR" altLang="el-GR" sz="2000" b="1" dirty="0" smtClean="0">
                <a:latin typeface="Comic Sans MS" pitchFamily="66" charset="0"/>
              </a:rPr>
              <a:t>το ……… </a:t>
            </a:r>
            <a:r>
              <a:rPr lang="el-GR" altLang="el-GR" sz="2000" b="1" dirty="0">
                <a:latin typeface="Comic Sans MS" pitchFamily="66" charset="0"/>
              </a:rPr>
              <a:t>. </a:t>
            </a:r>
            <a:endParaRPr lang="el-GR" altLang="el-GR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70138" y="4912955"/>
            <a:ext cx="59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185160" y="5706510"/>
            <a:ext cx="71384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μέτρησης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της συχνότητας στο </a:t>
            </a:r>
            <a:r>
              <a:rPr lang="en-US" altLang="el-GR" sz="2000" b="1" dirty="0">
                <a:latin typeface="Comic Sans MS" pitchFamily="66" charset="0"/>
              </a:rPr>
              <a:t>SI </a:t>
            </a:r>
            <a:r>
              <a:rPr lang="el-GR" altLang="el-GR" sz="2000" b="1" dirty="0">
                <a:latin typeface="Comic Sans MS" pitchFamily="66" charset="0"/>
              </a:rPr>
              <a:t>είναι </a:t>
            </a:r>
            <a:r>
              <a:rPr lang="el-GR" altLang="el-GR" sz="2000" b="1" dirty="0" smtClean="0">
                <a:latin typeface="Comic Sans MS" pitchFamily="66" charset="0"/>
              </a:rPr>
              <a:t>το ………</a:t>
            </a:r>
            <a:r>
              <a:rPr lang="en-US" altLang="el-GR" sz="2000" b="1" dirty="0">
                <a:latin typeface="Comic Sans MS" pitchFamily="66" charset="0"/>
              </a:rPr>
              <a:t>…</a:t>
            </a:r>
            <a:r>
              <a:rPr lang="el-GR" altLang="el-GR" sz="2000" b="1" dirty="0">
                <a:latin typeface="Comic Sans MS" pitchFamily="66" charset="0"/>
              </a:rPr>
              <a:t> . </a:t>
            </a:r>
            <a:endParaRPr lang="el-GR" altLang="el-GR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73464" y="5600839"/>
            <a:ext cx="8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Hz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Ορθογώνιο 20"/>
              <p:cNvSpPr/>
              <p:nvPr/>
            </p:nvSpPr>
            <p:spPr>
              <a:xfrm>
                <a:off x="9402132" y="4129151"/>
                <a:ext cx="44595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21" name="Ορθογώνιο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32" y="4129151"/>
                <a:ext cx="445956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708336" y="2623131"/>
            <a:ext cx="87134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Συχνότητα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μιας </a:t>
            </a:r>
            <a:r>
              <a:rPr lang="el-GR" altLang="el-GR" sz="2000" b="1" dirty="0" smtClean="0">
                <a:latin typeface="Comic Sans MS" pitchFamily="66" charset="0"/>
              </a:rPr>
              <a:t>περιοδικής </a:t>
            </a:r>
            <a:r>
              <a:rPr lang="el-GR" altLang="el-GR" sz="2000" b="1" dirty="0">
                <a:latin typeface="Comic Sans MS" pitchFamily="66" charset="0"/>
              </a:rPr>
              <a:t>κίνησης </a:t>
            </a:r>
            <a:r>
              <a:rPr lang="el-GR" altLang="el-GR" sz="2000" b="1" dirty="0" smtClean="0">
                <a:latin typeface="Comic Sans MS" pitchFamily="66" charset="0"/>
              </a:rPr>
              <a:t>είναι </a:t>
            </a:r>
            <a:r>
              <a:rPr lang="el-GR" altLang="el-GR" sz="2000" b="1" dirty="0">
                <a:latin typeface="Comic Sans MS" pitchFamily="66" charset="0"/>
              </a:rPr>
              <a:t>το φυσικό μέγεθος που εκφράζεται με το πηλίκο του αριθμού </a:t>
            </a:r>
            <a:r>
              <a:rPr lang="el-GR" altLang="el-GR" sz="2000" b="1" i="1" dirty="0">
                <a:latin typeface="Comic Sans MS" pitchFamily="66" charset="0"/>
              </a:rPr>
              <a:t>Ν</a:t>
            </a:r>
            <a:r>
              <a:rPr lang="el-GR" altLang="el-GR" sz="2000" b="1" dirty="0">
                <a:latin typeface="Comic Sans MS" pitchFamily="66" charset="0"/>
              </a:rPr>
              <a:t> των </a:t>
            </a:r>
            <a:r>
              <a:rPr lang="el-GR" altLang="el-GR" sz="2000" b="1" dirty="0" smtClean="0">
                <a:latin typeface="Comic Sans MS" pitchFamily="66" charset="0"/>
              </a:rPr>
              <a:t>επαναλήψεων </a:t>
            </a:r>
            <a:r>
              <a:rPr lang="el-GR" altLang="el-GR" sz="2000" b="1" dirty="0">
                <a:latin typeface="Comic Sans MS" pitchFamily="66" charset="0"/>
              </a:rPr>
              <a:t>που </a:t>
            </a:r>
            <a:r>
              <a:rPr lang="el-GR" altLang="el-GR" sz="2000" b="1" dirty="0" smtClean="0">
                <a:latin typeface="Comic Sans MS" pitchFamily="66" charset="0"/>
              </a:rPr>
              <a:t>εκτελούνται προς </a:t>
            </a:r>
            <a:r>
              <a:rPr lang="el-GR" altLang="el-GR" sz="2000" b="1" dirty="0">
                <a:latin typeface="Comic Sans MS" pitchFamily="66" charset="0"/>
              </a:rPr>
              <a:t>το χρόνο </a:t>
            </a:r>
            <a:r>
              <a:rPr lang="en-US" altLang="el-GR" sz="2000" b="1" i="1" dirty="0">
                <a:latin typeface="Comic Sans MS" pitchFamily="66" charset="0"/>
              </a:rPr>
              <a:t>t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μέσα στον οποίο πραγματοποιήθηκαν.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774491" y="3510854"/>
                <a:ext cx="1011182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𝒇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𝑵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491" y="3510854"/>
                <a:ext cx="1011182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5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/>
                </a:solidFill>
              </a:rPr>
              <a:t>Μερκ. Παναγιωτόπουλος-Φυσικός                       </a:t>
            </a:r>
            <a:r>
              <a:rPr lang="en-US" smtClean="0">
                <a:solidFill>
                  <a:prstClr val="black"/>
                </a:solidFill>
              </a:rPr>
              <a:t>www.merkopanas.blogspot.gr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/>
                </a:solidFill>
              </a:rPr>
              <a:pPr/>
              <a:t>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636044" y="837818"/>
            <a:ext cx="7129462" cy="1655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Ταλάντωση</a:t>
            </a:r>
            <a:r>
              <a:rPr lang="el-GR" altLang="el-GR" sz="2000" b="1" dirty="0">
                <a:latin typeface="Comic Sans MS" pitchFamily="66" charset="0"/>
              </a:rPr>
              <a:t> λέγεται η περιοδική κίνηση που γίνεται παλινδρομικά γύρω από μία θέση ευσταθούς </a:t>
            </a:r>
            <a:r>
              <a:rPr lang="el-GR" altLang="el-GR" sz="2000" b="1" dirty="0" smtClean="0">
                <a:latin typeface="Comic Sans MS" pitchFamily="66" charset="0"/>
              </a:rPr>
              <a:t>ισορροπίας (ΘΙ)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ανάμεσα σε δύο ακραίες θέσεις.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5" name="Picture 5" descr="spiral_s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31" y="2421256"/>
            <a:ext cx="19367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Ομάδα 34"/>
          <p:cNvGrpSpPr/>
          <p:nvPr/>
        </p:nvGrpSpPr>
        <p:grpSpPr>
          <a:xfrm>
            <a:off x="5720207" y="2619465"/>
            <a:ext cx="2487513" cy="1892439"/>
            <a:chOff x="4676775" y="3122384"/>
            <a:chExt cx="2487513" cy="1892439"/>
          </a:xfrm>
        </p:grpSpPr>
        <p:cxnSp>
          <p:nvCxnSpPr>
            <p:cNvPr id="18" name="Ευθεία γραμμή σύνδεσης 17"/>
            <p:cNvCxnSpPr/>
            <p:nvPr/>
          </p:nvCxnSpPr>
          <p:spPr>
            <a:xfrm flipV="1">
              <a:off x="4676775" y="4653136"/>
              <a:ext cx="1695425" cy="3600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/>
            <p:cNvCxnSpPr/>
            <p:nvPr/>
          </p:nvCxnSpPr>
          <p:spPr>
            <a:xfrm flipV="1">
              <a:off x="4676775" y="3501008"/>
              <a:ext cx="1695425" cy="3600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372200" y="3122384"/>
              <a:ext cx="720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πάνω ακραία θέση</a:t>
              </a:r>
            </a:p>
          </p:txBody>
        </p:sp>
        <p:cxnSp>
          <p:nvCxnSpPr>
            <p:cNvPr id="30" name="Ευθεία γραμμή σύνδεσης 29"/>
            <p:cNvCxnSpPr/>
            <p:nvPr/>
          </p:nvCxnSpPr>
          <p:spPr>
            <a:xfrm flipV="1">
              <a:off x="4676775" y="4068652"/>
              <a:ext cx="1695425" cy="18002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372200" y="3914763"/>
              <a:ext cx="550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omic Sans MS" panose="030F0702030302020204" pitchFamily="66" charset="0"/>
                </a:rPr>
                <a:t>ΘΙ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44208" y="4276159"/>
              <a:ext cx="7200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>
                  <a:latin typeface="Comic Sans MS" panose="030F0702030302020204" pitchFamily="66" charset="0"/>
                </a:rPr>
                <a:t>κάτω ακραία θέση</a:t>
              </a:r>
            </a:p>
          </p:txBody>
        </p:sp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751831" y="303943"/>
            <a:ext cx="26883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Ταλαντώσεις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1872502" y="5037808"/>
            <a:ext cx="8656545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Στη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γραμμική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ταλάντωση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η κίνηση γίνεται σε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ευθεία γραμμή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34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09" y="1368880"/>
            <a:ext cx="1950132" cy="3900264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90733" y="215936"/>
            <a:ext cx="68539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Απλή Αρμονική </a:t>
            </a:r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Ταλάντωση (ΑΑΤ)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079630" y="679490"/>
            <a:ext cx="65650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 Το σύστημα που μελετάμε στην ΑΑΤ αποτελείται από ένα ιδανικό ελατήριο σταθερής </a:t>
            </a:r>
            <a:r>
              <a:rPr lang="en-US" sz="2000" b="1" i="1" dirty="0" smtClean="0">
                <a:latin typeface="Comic Sans MS" panose="030F0702030302020204" pitchFamily="66" charset="0"/>
              </a:rPr>
              <a:t>k</a:t>
            </a:r>
            <a:r>
              <a:rPr lang="el-GR" sz="2000" b="1" dirty="0" smtClean="0">
                <a:latin typeface="Comic Sans MS" panose="030F0702030302020204" pitchFamily="66" charset="0"/>
              </a:rPr>
              <a:t> κι ένα σώμα μικρών διαστάσεων μάζας </a:t>
            </a:r>
            <a:r>
              <a:rPr lang="en-US" sz="2000" b="1" i="1" dirty="0" smtClean="0">
                <a:latin typeface="Comic Sans MS" panose="030F0702030302020204" pitchFamily="66" charset="0"/>
              </a:rPr>
              <a:t>m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(θεωρείται σημειακό).</a:t>
            </a:r>
            <a:endParaRPr lang="en-US" sz="2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3810040" y="2145237"/>
            <a:ext cx="990600" cy="2432612"/>
            <a:chOff x="2529880" y="3413710"/>
            <a:chExt cx="990600" cy="2432612"/>
          </a:xfrm>
        </p:grpSpPr>
        <p:grpSp>
          <p:nvGrpSpPr>
            <p:cNvPr id="8" name="Ομάδα 7"/>
            <p:cNvGrpSpPr/>
            <p:nvPr/>
          </p:nvGrpSpPr>
          <p:grpSpPr>
            <a:xfrm>
              <a:off x="2682280" y="3413710"/>
              <a:ext cx="838200" cy="2202132"/>
              <a:chOff x="6858744" y="4068207"/>
              <a:chExt cx="838200" cy="2202132"/>
            </a:xfrm>
          </p:grpSpPr>
          <p:sp>
            <p:nvSpPr>
              <p:cNvPr id="10" name="Oval 56"/>
              <p:cNvSpPr>
                <a:spLocks noChangeArrowheads="1"/>
              </p:cNvSpPr>
              <p:nvPr/>
            </p:nvSpPr>
            <p:spPr bwMode="auto">
              <a:xfrm rot="5400000">
                <a:off x="7132414" y="6054551"/>
                <a:ext cx="216148" cy="21542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>
                  <a:latin typeface="Times New Roman" pitchFamily="18" charset="0"/>
                </a:endParaRPr>
              </a:p>
            </p:txBody>
          </p:sp>
          <p:pic>
            <p:nvPicPr>
              <p:cNvPr id="11" name="Picture 3" descr="C:\Users\Merkouris\Desktop\Χωρίς τίτλο.pn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7"/>
                  </a:clrFrom>
                  <a:clrTo>
                    <a:srgbClr val="FFFFF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744" y="4068207"/>
                <a:ext cx="838200" cy="1985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Ορθογώνιο 8"/>
            <p:cNvSpPr/>
            <p:nvPr/>
          </p:nvSpPr>
          <p:spPr>
            <a:xfrm>
              <a:off x="2529880" y="5507768"/>
              <a:ext cx="4603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b="1" dirty="0">
                  <a:latin typeface="Comic Sans MS" panose="030F0702030302020204" pitchFamily="66" charset="0"/>
                </a:rPr>
                <a:t>ΘΙ</a:t>
              </a:r>
              <a:endParaRPr lang="el-GR" sz="1600" dirty="0"/>
            </a:p>
          </p:txBody>
        </p:sp>
      </p:grpSp>
      <p:grpSp>
        <p:nvGrpSpPr>
          <p:cNvPr id="48" name="Ομάδα 47"/>
          <p:cNvGrpSpPr/>
          <p:nvPr/>
        </p:nvGrpSpPr>
        <p:grpSpPr>
          <a:xfrm>
            <a:off x="3966461" y="3547572"/>
            <a:ext cx="5414092" cy="1175333"/>
            <a:chOff x="3966461" y="3547572"/>
            <a:chExt cx="5414092" cy="1175333"/>
          </a:xfrm>
        </p:grpSpPr>
        <p:cxnSp>
          <p:nvCxnSpPr>
            <p:cNvPr id="13" name="Ευθεία γραμμή σύνδεσης 12"/>
            <p:cNvCxnSpPr/>
            <p:nvPr/>
          </p:nvCxnSpPr>
          <p:spPr>
            <a:xfrm>
              <a:off x="3966461" y="4160710"/>
              <a:ext cx="541409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Ομάδα 18"/>
            <p:cNvGrpSpPr/>
            <p:nvPr/>
          </p:nvGrpSpPr>
          <p:grpSpPr>
            <a:xfrm>
              <a:off x="5492122" y="3547572"/>
              <a:ext cx="3888431" cy="1175333"/>
              <a:chOff x="4211962" y="4816045"/>
              <a:chExt cx="3888431" cy="1175333"/>
            </a:xfrm>
          </p:grpSpPr>
          <p:cxnSp>
            <p:nvCxnSpPr>
              <p:cNvPr id="20" name="Ευθεία γραμμή σύνδεσης 19"/>
              <p:cNvCxnSpPr/>
              <p:nvPr/>
            </p:nvCxnSpPr>
            <p:spPr>
              <a:xfrm>
                <a:off x="5476939" y="4843278"/>
                <a:ext cx="2479437" cy="32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Ομάδα 20"/>
              <p:cNvGrpSpPr/>
              <p:nvPr/>
            </p:nvGrpSpPr>
            <p:grpSpPr>
              <a:xfrm>
                <a:off x="4211962" y="4816045"/>
                <a:ext cx="3888431" cy="1175333"/>
                <a:chOff x="4211962" y="4816045"/>
                <a:chExt cx="3888431" cy="1175333"/>
              </a:xfrm>
            </p:grpSpPr>
            <p:cxnSp>
              <p:nvCxnSpPr>
                <p:cNvPr id="22" name="Ευθεία γραμμή σύνδεσης 21"/>
                <p:cNvCxnSpPr/>
                <p:nvPr/>
              </p:nvCxnSpPr>
              <p:spPr>
                <a:xfrm flipV="1">
                  <a:off x="4211962" y="5991377"/>
                  <a:ext cx="3888431" cy="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Ομάδα 22"/>
                <p:cNvGrpSpPr/>
                <p:nvPr/>
              </p:nvGrpSpPr>
              <p:grpSpPr>
                <a:xfrm>
                  <a:off x="6872941" y="5400616"/>
                  <a:ext cx="731316" cy="583633"/>
                  <a:chOff x="6091540" y="5417634"/>
                  <a:chExt cx="394445" cy="583633"/>
                </a:xfrm>
              </p:grpSpPr>
              <p:sp>
                <p:nvSpPr>
                  <p:cNvPr id="2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88762" y="5785367"/>
                    <a:ext cx="0" cy="21590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83445" y="5417634"/>
                    <a:ext cx="0" cy="2143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91540" y="5567142"/>
                    <a:ext cx="394445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altLang="el-GR" sz="1400" b="1" i="1" dirty="0" smtClean="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y=</a:t>
                    </a:r>
                    <a:r>
                      <a:rPr lang="el-GR" altLang="el-GR" sz="1400" b="1" i="1" dirty="0" smtClean="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+Α</a:t>
                    </a:r>
                    <a:endParaRPr lang="el-GR" altLang="el-GR" sz="1400" b="1" dirty="0">
                      <a:solidFill>
                        <a:srgbClr val="00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4" name="Ομάδα 23"/>
                <p:cNvGrpSpPr/>
                <p:nvPr/>
              </p:nvGrpSpPr>
              <p:grpSpPr>
                <a:xfrm>
                  <a:off x="6793011" y="4816045"/>
                  <a:ext cx="659306" cy="583633"/>
                  <a:chOff x="6054360" y="5417634"/>
                  <a:chExt cx="380399" cy="583633"/>
                </a:xfrm>
              </p:grpSpPr>
              <p:sp>
                <p:nvSpPr>
                  <p:cNvPr id="2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88762" y="5785367"/>
                    <a:ext cx="0" cy="21590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6283445" y="5417634"/>
                    <a:ext cx="0" cy="2143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4360" y="5538545"/>
                    <a:ext cx="38039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altLang="el-GR" sz="1400" b="1" i="1" dirty="0" smtClean="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y=</a:t>
                    </a:r>
                    <a:r>
                      <a:rPr lang="el-GR" altLang="el-GR" sz="1400" b="1" i="1" dirty="0" smtClean="0">
                        <a:solidFill>
                          <a:srgbClr val="000000"/>
                        </a:solidFill>
                        <a:latin typeface="Comic Sans MS" pitchFamily="66" charset="0"/>
                      </a:rPr>
                      <a:t>-Α</a:t>
                    </a:r>
                    <a:endParaRPr lang="el-GR" altLang="el-GR" sz="1400" b="1" dirty="0">
                      <a:solidFill>
                        <a:srgbClr val="00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</p:grpSp>
      </p:grpSp>
      <p:grpSp>
        <p:nvGrpSpPr>
          <p:cNvPr id="31" name="Ομάδα 30"/>
          <p:cNvGrpSpPr/>
          <p:nvPr/>
        </p:nvGrpSpPr>
        <p:grpSpPr>
          <a:xfrm>
            <a:off x="4906740" y="2140730"/>
            <a:ext cx="1742630" cy="3036711"/>
            <a:chOff x="3626580" y="3409203"/>
            <a:chExt cx="1742630" cy="3036711"/>
          </a:xfrm>
        </p:grpSpPr>
        <p:grpSp>
          <p:nvGrpSpPr>
            <p:cNvPr id="32" name="Ομάδα 31"/>
            <p:cNvGrpSpPr/>
            <p:nvPr/>
          </p:nvGrpSpPr>
          <p:grpSpPr>
            <a:xfrm>
              <a:off x="4531010" y="3409203"/>
              <a:ext cx="838200" cy="2808212"/>
              <a:chOff x="4531010" y="3409203"/>
              <a:chExt cx="838200" cy="2808212"/>
            </a:xfrm>
          </p:grpSpPr>
          <p:sp>
            <p:nvSpPr>
              <p:cNvPr id="34" name="Oval 56"/>
              <p:cNvSpPr>
                <a:spLocks noChangeArrowheads="1"/>
              </p:cNvSpPr>
              <p:nvPr/>
            </p:nvSpPr>
            <p:spPr bwMode="auto">
              <a:xfrm rot="5400000">
                <a:off x="4808759" y="6001627"/>
                <a:ext cx="216148" cy="21542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>
                  <a:latin typeface="Times New Roman" pitchFamily="18" charset="0"/>
                </a:endParaRPr>
              </a:p>
            </p:txBody>
          </p:sp>
          <p:pic>
            <p:nvPicPr>
              <p:cNvPr id="35" name="Picture 3" descr="C:\Users\Merkouris\Desktop\Χωρίς τίτλο.pn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7"/>
                  </a:clrFrom>
                  <a:clrTo>
                    <a:srgbClr val="FFFFF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1010" y="3409203"/>
                <a:ext cx="838200" cy="2592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3626580" y="5984249"/>
              <a:ext cx="1354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smtClean="0">
                  <a:latin typeface="Comic Sans MS" panose="030F0702030302020204" pitchFamily="66" charset="0"/>
                </a:rPr>
                <a:t>Κάτω ακραία Θέση </a:t>
              </a:r>
              <a:endParaRPr lang="el-GR" sz="1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Ομάδα 35"/>
          <p:cNvGrpSpPr/>
          <p:nvPr/>
        </p:nvGrpSpPr>
        <p:grpSpPr>
          <a:xfrm>
            <a:off x="7076296" y="2145238"/>
            <a:ext cx="2003802" cy="1641847"/>
            <a:chOff x="5796136" y="3413711"/>
            <a:chExt cx="2003802" cy="1641847"/>
          </a:xfrm>
        </p:grpSpPr>
        <p:grpSp>
          <p:nvGrpSpPr>
            <p:cNvPr id="37" name="Ομάδα 36"/>
            <p:cNvGrpSpPr/>
            <p:nvPr/>
          </p:nvGrpSpPr>
          <p:grpSpPr>
            <a:xfrm>
              <a:off x="5796136" y="3413711"/>
              <a:ext cx="838200" cy="1641847"/>
              <a:chOff x="5796136" y="3413711"/>
              <a:chExt cx="838200" cy="1641847"/>
            </a:xfrm>
          </p:grpSpPr>
          <p:pic>
            <p:nvPicPr>
              <p:cNvPr id="39" name="Picture 3" descr="C:\Users\Merkouris\Desktop\Χωρίς τίτλο.pn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7"/>
                  </a:clrFrom>
                  <a:clrTo>
                    <a:srgbClr val="FFFFF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3413711"/>
                <a:ext cx="838200" cy="1421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Oval 56"/>
              <p:cNvSpPr>
                <a:spLocks noChangeArrowheads="1"/>
              </p:cNvSpPr>
              <p:nvPr/>
            </p:nvSpPr>
            <p:spPr bwMode="auto">
              <a:xfrm rot="5400000">
                <a:off x="6067657" y="4839770"/>
                <a:ext cx="216148" cy="21542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2400">
                  <a:latin typeface="Times New Roman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445390" y="4352938"/>
              <a:ext cx="1354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smtClean="0">
                  <a:latin typeface="Comic Sans MS" panose="030F0702030302020204" pitchFamily="66" charset="0"/>
                </a:rPr>
                <a:t>Πάνω ακραία Θέση </a:t>
              </a:r>
              <a:endParaRPr lang="el-GR" sz="12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1" name="Ομάδα 40"/>
          <p:cNvGrpSpPr/>
          <p:nvPr/>
        </p:nvGrpSpPr>
        <p:grpSpPr>
          <a:xfrm>
            <a:off x="8402823" y="2231012"/>
            <a:ext cx="654825" cy="625140"/>
            <a:chOff x="7122663" y="3499485"/>
            <a:chExt cx="654825" cy="625140"/>
          </a:xfrm>
        </p:grpSpPr>
        <p:cxnSp>
          <p:nvCxnSpPr>
            <p:cNvPr id="42" name="Ευθύγραμμο βέλος σύνδεσης 41"/>
            <p:cNvCxnSpPr/>
            <p:nvPr/>
          </p:nvCxnSpPr>
          <p:spPr>
            <a:xfrm flipV="1">
              <a:off x="7122664" y="3499485"/>
              <a:ext cx="0" cy="62514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122663" y="3627389"/>
              <a:ext cx="654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(+)</a:t>
              </a:r>
              <a:endParaRPr lang="el-GR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7" name="Ορθογώνιο 46"/>
          <p:cNvSpPr/>
          <p:nvPr/>
        </p:nvSpPr>
        <p:spPr>
          <a:xfrm>
            <a:off x="3283941" y="5152609"/>
            <a:ext cx="6911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Το μήκος 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είναι η μέγιστη απομάκρυνση της μάζας </a:t>
            </a:r>
            <a:r>
              <a:rPr lang="en-US" sz="2000" b="1" i="1" dirty="0" smtClean="0">
                <a:latin typeface="Comic Sans MS" panose="030F0702030302020204" pitchFamily="66" charset="0"/>
              </a:rPr>
              <a:t>m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από τη ΘΙ και ονομάζεται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πλάτος</a:t>
            </a:r>
            <a:r>
              <a:rPr lang="el-GR" sz="2000" b="1" dirty="0" smtClean="0">
                <a:latin typeface="Comic Sans MS" panose="030F0702030302020204" pitchFamily="66" charset="0"/>
              </a:rPr>
              <a:t> της ταλάντωσης.</a:t>
            </a:r>
            <a:endParaRPr lang="el-G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7" grpId="0"/>
    </p:bld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1899</Words>
  <Application>Microsoft Office PowerPoint</Application>
  <PresentationFormat>Ευρεία οθόνη</PresentationFormat>
  <Paragraphs>243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Comic Sans MS</vt:lpstr>
      <vt:lpstr>MgOldTimes UC Pol</vt:lpstr>
      <vt:lpstr>Times New Roman</vt:lpstr>
      <vt:lpstr>Trebuchet MS</vt:lpstr>
      <vt:lpstr>Wingdings</vt:lpstr>
      <vt:lpstr>1_Θέμα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των Windows</dc:creator>
  <cp:lastModifiedBy>Χρήστης των Windows</cp:lastModifiedBy>
  <cp:revision>63</cp:revision>
  <dcterms:created xsi:type="dcterms:W3CDTF">2021-03-19T08:11:47Z</dcterms:created>
  <dcterms:modified xsi:type="dcterms:W3CDTF">2021-03-19T22:10:28Z</dcterms:modified>
</cp:coreProperties>
</file>