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1" r:id="rId2"/>
    <p:sldId id="258" r:id="rId3"/>
    <p:sldId id="259" r:id="rId4"/>
    <p:sldId id="270" r:id="rId5"/>
    <p:sldId id="269" r:id="rId6"/>
    <p:sldId id="261" r:id="rId7"/>
    <p:sldId id="271" r:id="rId8"/>
    <p:sldId id="272" r:id="rId9"/>
    <p:sldId id="289" r:id="rId10"/>
    <p:sldId id="264" r:id="rId11"/>
    <p:sldId id="265" r:id="rId12"/>
    <p:sldId id="266" r:id="rId13"/>
    <p:sldId id="267" r:id="rId14"/>
    <p:sldId id="268" r:id="rId15"/>
    <p:sldId id="262" r:id="rId16"/>
    <p:sldId id="273" r:id="rId17"/>
    <p:sldId id="275" r:id="rId18"/>
    <p:sldId id="274" r:id="rId19"/>
    <p:sldId id="288" r:id="rId20"/>
    <p:sldId id="290" r:id="rId21"/>
    <p:sldId id="276" r:id="rId22"/>
    <p:sldId id="277" r:id="rId23"/>
    <p:sldId id="278" r:id="rId24"/>
    <p:sldId id="282" r:id="rId25"/>
    <p:sldId id="280" r:id="rId26"/>
    <p:sldId id="287" r:id="rId27"/>
    <p:sldId id="283" r:id="rId28"/>
    <p:sldId id="284" r:id="rId29"/>
    <p:sldId id="285"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00000"/>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115" d="100"/>
          <a:sy n="115" d="100"/>
        </p:scale>
        <p:origin x="1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50E0D-DAFA-4A08-AFEF-C74651CF92CF}" type="datetimeFigureOut">
              <a:rPr lang="el-GR" smtClean="0"/>
              <a:t>21/1/2020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1FC88-EEF8-4F1E-A511-BAD7A72AE2DA}" type="slidenum">
              <a:rPr lang="el-GR" smtClean="0"/>
              <a:t>‹#›</a:t>
            </a:fld>
            <a:endParaRPr lang="el-GR"/>
          </a:p>
        </p:txBody>
      </p:sp>
    </p:spTree>
    <p:extLst>
      <p:ext uri="{BB962C8B-B14F-4D97-AF65-F5344CB8AC3E}">
        <p14:creationId xmlns:p14="http://schemas.microsoft.com/office/powerpoint/2010/main" val="310848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D7883-82A0-4C96-814E-B0B80D169C62}" type="slidenum">
              <a:rPr lang="el-GR" altLang="el-GR"/>
              <a:pPr/>
              <a:t>2</a:t>
            </a:fld>
            <a:endParaRPr lang="el-GR" altLang="el-G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212933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C03904-1240-4D20-9F32-06690960694C}" type="slidenum">
              <a:rPr lang="el-GR" altLang="el-GR"/>
              <a:pPr/>
              <a:t>3</a:t>
            </a:fld>
            <a:endParaRPr lang="el-GR" altLang="el-G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421263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D2817-2E38-4120-9EE3-E524E7EFA8F5}" type="slidenum">
              <a:rPr lang="el-GR" altLang="el-GR"/>
              <a:pPr/>
              <a:t>6</a:t>
            </a:fld>
            <a:endParaRPr lang="el-GR" altLang="el-G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262053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C03904-1240-4D20-9F32-06690960694C}" type="slidenum">
              <a:rPr lang="el-GR" altLang="el-GR"/>
              <a:pPr/>
              <a:t>7</a:t>
            </a:fld>
            <a:endParaRPr lang="el-GR" altLang="el-G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269323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5E597F-1C1A-4F66-AA82-E5A782B14583}" type="slidenum">
              <a:rPr lang="el-GR" altLang="el-GR"/>
              <a:pPr/>
              <a:t>10</a:t>
            </a:fld>
            <a:endParaRPr lang="el-GR" altLang="el-G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190362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28B59-B742-49BF-8DD8-09A220A33868}" type="slidenum">
              <a:rPr lang="el-GR" altLang="el-GR"/>
              <a:pPr/>
              <a:t>11</a:t>
            </a:fld>
            <a:endParaRPr lang="el-GR" altLang="el-G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70917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F4C3B-3DD9-4548-A4E3-D558ADFED23E}" type="slidenum">
              <a:rPr lang="el-GR" altLang="el-GR"/>
              <a:pPr/>
              <a:t>12</a:t>
            </a:fld>
            <a:endParaRPr lang="el-GR" altLang="el-G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399568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89E13-DDEB-4024-942C-EE6D6355A61C}" type="slidenum">
              <a:rPr lang="el-GR" altLang="el-GR"/>
              <a:pPr/>
              <a:t>13</a:t>
            </a:fld>
            <a:endParaRPr lang="el-GR" altLang="el-G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l-GR" altLang="el-GR" dirty="0"/>
          </a:p>
        </p:txBody>
      </p:sp>
    </p:spTree>
    <p:extLst>
      <p:ext uri="{BB962C8B-B14F-4D97-AF65-F5344CB8AC3E}">
        <p14:creationId xmlns:p14="http://schemas.microsoft.com/office/powerpoint/2010/main" val="38926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532B2-19CC-468C-B16D-21848B9537B8}" type="slidenum">
              <a:rPr lang="el-GR" altLang="el-GR"/>
              <a:pPr/>
              <a:t>14</a:t>
            </a:fld>
            <a:endParaRPr lang="el-GR" altLang="el-G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135224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3297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2831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48010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914400" y="609600"/>
            <a:ext cx="10363200" cy="5486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r>
              <a:rPr lang="el-GR" smtClean="0">
                <a:solidFill>
                  <a:prstClr val="black">
                    <a:tint val="75000"/>
                  </a:prstClr>
                </a:solidFill>
              </a:rPr>
              <a:t>12/10/2017</a:t>
            </a: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57929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9144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9144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61976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 Παναγιωτόπουλος-Φυσικός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342711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914400" y="1981200"/>
            <a:ext cx="508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61976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 Παναγιωτόπουλος-Φυσικός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3741745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914400" y="1981200"/>
            <a:ext cx="103632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914400" y="4114800"/>
            <a:ext cx="103632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914400" y="6248400"/>
            <a:ext cx="2540000" cy="457200"/>
          </a:xfrm>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6" name="Θέση υποσέλιδου 5"/>
          <p:cNvSpPr>
            <a:spLocks noGrp="1"/>
          </p:cNvSpPr>
          <p:nvPr>
            <p:ph type="ftr" sz="quarter" idx="11"/>
          </p:nvPr>
        </p:nvSpPr>
        <p:spPr>
          <a:xfrm>
            <a:off x="4165600" y="6248400"/>
            <a:ext cx="3860800" cy="457200"/>
          </a:xfrm>
        </p:spPr>
        <p:txBody>
          <a:bodyPr/>
          <a:lstStyle>
            <a:lvl1pPr>
              <a:defRPr/>
            </a:lvl1pPr>
          </a:lstStyle>
          <a:p>
            <a:pPr>
              <a:defRPr/>
            </a:pPr>
            <a:r>
              <a:rPr lang="el-GR" altLang="el-GR" smtClean="0">
                <a:solidFill>
                  <a:prstClr val="black">
                    <a:tint val="75000"/>
                  </a:prstClr>
                </a:solidFill>
              </a:rPr>
              <a:t>Μερκ. Παναγιωτόπουλος-Φυσικός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7" name="Θέση αριθμού διαφάνειας 6"/>
          <p:cNvSpPr>
            <a:spLocks noGrp="1"/>
          </p:cNvSpPr>
          <p:nvPr>
            <p:ph type="sldNum" sz="quarter" idx="12"/>
          </p:nvPr>
        </p:nvSpPr>
        <p:spPr>
          <a:xfrm>
            <a:off x="8737600" y="6248400"/>
            <a:ext cx="2540000" cy="457200"/>
          </a:xfrm>
        </p:spPr>
        <p:txBody>
          <a:bodyPr/>
          <a:lstStyle>
            <a:lvl1pPr>
              <a:defRPr/>
            </a:lvl1pPr>
          </a:lstStyle>
          <a:p>
            <a:pPr>
              <a:defRPr/>
            </a:pPr>
            <a:fld id="{945A2E8E-A6A2-4C00-8D22-066B12895CBB}"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172531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1530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3094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238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7584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5802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1109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1591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2328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00463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XnGFYjEKKh0" TargetMode="External"/><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merkopanas.blogspot.gr/2017/03/1824-gustav-robert-kirchhoff.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6/69/KCL.pn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jfif"/><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fif"/><Relationship Id="rId4" Type="http://schemas.openxmlformats.org/officeDocument/2006/relationships/image" Target="../media/image22.jfif"/></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ylikonet300.blogspot.com/2014/08/blog-post.html" TargetMode="External"/><Relationship Id="rId3" Type="http://schemas.openxmlformats.org/officeDocument/2006/relationships/hyperlink" Target="https://fysikafysikh.wordpress.com/2014/10/15/%CE%BA%CE%B1%CE%BD%CF%8C%CE%BD%CE%B5%CF%82-%CF%84%CE%BF%CF%85-kirchhoff/" TargetMode="External"/><Relationship Id="rId7" Type="http://schemas.openxmlformats.org/officeDocument/2006/relationships/hyperlink" Target="http://www.powershow.com/view1/221238-ZDc1Z/The_Kirchhoff_Laws_powerpoint_ppt_presentation" TargetMode="External"/><Relationship Id="rId2" Type="http://schemas.openxmlformats.org/officeDocument/2006/relationships/hyperlink" Target="https://el.wikipedia.org/wiki/%CE%9A%CE%B1%CE%BD%CF%8C%CE%BD%CE%B5%CF%82_%CF%84%CE%BF%CF%85_%CE%9A%CE%AF%CF%81%CF%87%CE%BF%CF%86" TargetMode="External"/><Relationship Id="rId1" Type="http://schemas.openxmlformats.org/officeDocument/2006/relationships/slideLayout" Target="../slideLayouts/slideLayout7.xml"/><Relationship Id="rId6" Type="http://schemas.openxmlformats.org/officeDocument/2006/relationships/hyperlink" Target="https://www.youtube.com/watch?v=72-_Iy0Ula4" TargetMode="External"/><Relationship Id="rId5" Type="http://schemas.openxmlformats.org/officeDocument/2006/relationships/hyperlink" Target="https://www.youtube.com/watch?v=mjKrE2ScTD0" TargetMode="External"/><Relationship Id="rId4" Type="http://schemas.openxmlformats.org/officeDocument/2006/relationships/hyperlink" Target="https://www.youtube.com/watch?v=FYXw_F-ewBQ"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images.google.gr/imgres?imgurl=http://upload.wikimedia.org/wikipedia/commons/thumb/e/e7/Ammeter.jpg/250px-Ammeter.jpg&amp;imgrefurl=http://el.wikipedia.org/wiki/%CE%91%CE%BC%CF%80%CE%B5%CF%81%CF%8C%CE%BC%CE%B5%CF%84%CF%81%CE%BF&amp;usg=__LcdqKp6ityitT_q5TOgIyBm8U8o=&amp;h=267&amp;w=250&amp;sz=9&amp;hl=el&amp;start=2&amp;sig2=MnHhGVVZLBsF_oJGb4Jq_A&amp;um=1&amp;itbs=1&amp;tbnid=65gQLvghT8RNUM:&amp;tbnh=113&amp;tbnw=106&amp;prev=/images?q%3D%CE%B1%CE%9C%CE%A0%CE%95%CE%A1%CE%8C%CE%9C%CE%95%CE%A4%CE%A1%CE%9F%26hl%3Del%26rlz%3D1T4GGLL_elGR356GR357%26sa%3DN%26um%3D1&amp;ei=W5dUS9ODA9SE_Ab4ndycAg" TargetMode="External"/><Relationship Id="rId7" Type="http://schemas.openxmlformats.org/officeDocument/2006/relationships/hyperlink" Target="http://images.google.gr/imgres?imgurl=http://img.alibaba.com/photo/50112080/Salzer_Brand_Ammeter_Panel_Meter.jpg&amp;imgrefurl=http://salzer.en.alibaba.com/product/50112080-50022150/Salzer_Brand_Ammeter_Panel_Meter.html&amp;usg=__QfcQ1vxo62TNfmHcilL9zIg8DuE=&amp;h=625&amp;w=618&amp;sz=146&amp;hl=el&amp;start=13&amp;sig2=dAeUiia0KcUpnYOgVLBjqQ&amp;um=1&amp;itbs=1&amp;tbnid=waeJVItSdI62LM:&amp;tbnh=136&amp;tbnw=134&amp;prev=/images?q%3D%CE%B1%CE%9C%CE%A0%CE%95%CE%A1%CE%8C%CE%9C%CE%95%CE%A4%CE%A1%CE%9F%26hl%3Del%26rlz%3D1T4GGLL_elGR356GR357%26sa%3DN%26um%3D1&amp;ei=W5dUS9ODA9SE_Ab4ndycA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jpeg"/><Relationship Id="rId11" Type="http://schemas.openxmlformats.org/officeDocument/2006/relationships/image" Target="../media/image7.jpg"/><Relationship Id="rId5" Type="http://schemas.openxmlformats.org/officeDocument/2006/relationships/hyperlink" Target="http://www.infocenter.gr/eshop/images/electronic/dc_a_panel_30.jpg" TargetMode="External"/><Relationship Id="rId10" Type="http://schemas.openxmlformats.org/officeDocument/2006/relationships/image" Target="../media/image6.jfif"/><Relationship Id="rId4" Type="http://schemas.openxmlformats.org/officeDocument/2006/relationships/image" Target="../media/image2.jpeg"/><Relationship Id="rId9" Type="http://schemas.openxmlformats.org/officeDocument/2006/relationships/image" Target="../media/image5.jfif"/></Relationships>
</file>

<file path=ppt/slides/_rels/slide20.xml.rels><?xml version="1.0" encoding="UTF-8" standalone="yes"?>
<Relationships xmlns="http://schemas.openxmlformats.org/package/2006/relationships"><Relationship Id="rId2" Type="http://schemas.openxmlformats.org/officeDocument/2006/relationships/hyperlink" Target="https://merkopanas.blogspot.com/2015/12/35-hot-potatoes_14.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www.youtube.com/watch?v=S6GqIqs68f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images.google.gr/imgres?imgurl=http://www.rallydesign.co.uk/images/RTEVM.jpg&amp;imgrefurl=http://www.rallydesign.co.uk/product_info.php?products_id%3D11812&amp;usg=__b8komWetYpZplq971ABFnKKFxmQ=&amp;h=430&amp;w=430&amp;sz=30&amp;hl=el&amp;start=7&amp;sig2=av1BWY96ODGmKGYkIvWT3g&amp;um=1&amp;itbs=1&amp;tbnid=CkTBXvpHGi8qcM:&amp;tbnh=126&amp;tbnw=126&amp;prev=/images?q%3D%CE%B2%CE%BF%CE%BB%CF%84%CF%8C%CE%BC%CE%B5%CF%84%CF%81%CE%BF%26tbnid%3Djyk1S8Ud6raUyM:%26imgtype%3Di_similar%26ndsp%3D18%26hl%3Del%26rlz%3D1T4GGLL_elGR356GR357%26sa%3DX%26tbnh%3D0%26tbnw%3D0%26um%3D1&amp;ei=rJ5US9TQMpuJ_AaclIiTCg" TargetMode="External"/><Relationship Id="rId7" Type="http://schemas.openxmlformats.org/officeDocument/2006/relationships/image" Target="../media/image12.jf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hyperlink" Target="http://images.google.gr/imgres?imgurl=http://www.marinall.gr/productImages/0406300AC.jpg&amp;imgrefurl=http://www.marinall.gr/index.aspx?categoryID%3D229%26subCategoryID%3D1090%26productID%3D11057%26productIndex%3D8&amp;usg=__qIpvC6pCmN2ocUxclZ1llX8HVHg=&amp;h=500&amp;w=500&amp;sz=65&amp;hl=el&amp;start=75&amp;sig2=KNvwPMsqFueuzBSLuWp0vA&amp;um=1&amp;itbs=1&amp;tbnid=HxUxq7mZ3FdKcM:&amp;tbnh=130&amp;tbnw=130&amp;prev=/images?q%3D%CE%B2%CE%BF%CE%BB%CF%84%CF%8C%CE%BC%CE%B5%CF%84%CF%81%CE%BF%26ndsp%3D18%26hl%3Del%26rlz%3D1T4GGLL_elGR356GR357%26sa%3DN%26start%3D72%26um%3D1&amp;ei=-55US_LJKYyh_Abx7cWlCg" TargetMode="External"/><Relationship Id="rId10" Type="http://schemas.openxmlformats.org/officeDocument/2006/relationships/image" Target="../media/image15.jfif"/><Relationship Id="rId4" Type="http://schemas.openxmlformats.org/officeDocument/2006/relationships/image" Target="../media/image10.jpeg"/><Relationship Id="rId9" Type="http://schemas.openxmlformats.org/officeDocument/2006/relationships/image" Target="../media/image14.jfi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www.youtube.com/watch?v=XClwpX1fQ9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a:t>
            </a:fld>
            <a:endParaRPr lang="el-GR">
              <a:solidFill>
                <a:prstClr val="black">
                  <a:tint val="75000"/>
                </a:prstClr>
              </a:solidFill>
            </a:endParaRPr>
          </a:p>
        </p:txBody>
      </p:sp>
      <p:sp>
        <p:nvSpPr>
          <p:cNvPr id="6" name="Rectangle 4"/>
          <p:cNvSpPr>
            <a:spLocks noGrp="1" noChangeArrowheads="1"/>
          </p:cNvSpPr>
          <p:nvPr>
            <p:ph type="title"/>
          </p:nvPr>
        </p:nvSpPr>
        <p:spPr>
          <a:xfrm>
            <a:off x="1795549" y="256973"/>
            <a:ext cx="8071658" cy="1143000"/>
          </a:xfrm>
        </p:spPr>
        <p:txBody>
          <a:bodyPr>
            <a:normAutofit fontScale="90000"/>
          </a:bodyPr>
          <a:lstStyle/>
          <a:p>
            <a:pPr>
              <a:lnSpc>
                <a:spcPct val="150000"/>
              </a:lnSpc>
            </a:pPr>
            <a:r>
              <a:rPr lang="el-GR" sz="4000" b="1" dirty="0">
                <a:solidFill>
                  <a:srgbClr val="800000"/>
                </a:solidFill>
                <a:effectLst>
                  <a:outerShdw blurRad="38100" dist="38100" dir="2700000" algn="tl">
                    <a:srgbClr val="000000">
                      <a:alpha val="43137"/>
                    </a:srgbClr>
                  </a:outerShdw>
                </a:effectLst>
                <a:latin typeface="Comic Sans MS" panose="030F0702030302020204" pitchFamily="66" charset="0"/>
              </a:rPr>
              <a:t>Όργανα </a:t>
            </a:r>
            <a:r>
              <a:rPr lang="el-GR" sz="4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ηλεκτρικών μετρήσεων</a:t>
            </a:r>
            <a:br>
              <a:rPr lang="el-GR" sz="4000" b="1" dirty="0" smtClean="0">
                <a:solidFill>
                  <a:srgbClr val="800000"/>
                </a:solidFill>
                <a:effectLst>
                  <a:outerShdw blurRad="38100" dist="38100" dir="2700000" algn="tl">
                    <a:srgbClr val="000000">
                      <a:alpha val="43137"/>
                    </a:srgbClr>
                  </a:outerShdw>
                </a:effectLst>
                <a:latin typeface="Comic Sans MS" panose="030F0702030302020204" pitchFamily="66" charset="0"/>
              </a:rPr>
            </a:b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hlinkClick r:id="rId2"/>
              </a:rPr>
              <a:t>(Τρόπος χρήσης </a:t>
            </a:r>
            <a:r>
              <a:rPr lang="el-GR" sz="2400" b="1" dirty="0" err="1" smtClean="0">
                <a:solidFill>
                  <a:srgbClr val="800000"/>
                </a:solidFill>
                <a:effectLst>
                  <a:outerShdw blurRad="38100" dist="38100" dir="2700000" algn="tl">
                    <a:srgbClr val="000000">
                      <a:alpha val="43137"/>
                    </a:srgbClr>
                  </a:outerShdw>
                </a:effectLst>
                <a:latin typeface="Comic Sans MS" panose="030F0702030302020204" pitchFamily="66" charset="0"/>
                <a:hlinkClick r:id="rId2"/>
              </a:rPr>
              <a:t>πολυμέτρου</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hlinkClick r:id="rId2"/>
              </a:rPr>
              <a:t>)</a:t>
            </a:r>
            <a:endParaRPr lang="el-GR" sz="40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pic>
        <p:nvPicPr>
          <p:cNvPr id="9" name="Εικόνα 8"/>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522663" y="1638896"/>
            <a:ext cx="2523393" cy="4330470"/>
          </a:xfrm>
          <a:prstGeom prst="rect">
            <a:avLst/>
          </a:prstGeom>
        </p:spPr>
      </p:pic>
    </p:spTree>
    <p:extLst>
      <p:ext uri="{BB962C8B-B14F-4D97-AF65-F5344CB8AC3E}">
        <p14:creationId xmlns:p14="http://schemas.microsoft.com/office/powerpoint/2010/main" val="17035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ppt_x</p:attrName>
                                        </p:attrNameLst>
                                      </p:cBhvr>
                                      <p:tavLst>
                                        <p:tav tm="0">
                                          <p:val>
                                            <p:strVal val="#ppt_x-.2"/>
                                          </p:val>
                                        </p:tav>
                                        <p:tav tm="100000">
                                          <p:val>
                                            <p:strVal val="#ppt_x"/>
                                          </p:val>
                                        </p:tav>
                                      </p:tavLst>
                                    </p:anim>
                                    <p:anim calcmode="lin" valueType="num">
                                      <p:cBhvr>
                                        <p:cTn id="8" dur="1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500"/>
                                        <p:tgtEl>
                                          <p:spTgt spid="6"/>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υποσέλιδου 4"/>
          <p:cNvSpPr>
            <a:spLocks noGrp="1"/>
          </p:cNvSpPr>
          <p:nvPr>
            <p:ph type="ftr" sz="quarter" idx="11"/>
          </p:nvPr>
        </p:nvSpPr>
        <p:spPr/>
        <p:txBody>
          <a:bodyPr/>
          <a:lstStyle/>
          <a:p>
            <a:r>
              <a:rPr lang="el-GR" altLang="el-GR"/>
              <a:t>Μερκ. Παναγιωτόπουλος - Φυσικός                 www.merkopanas.blogspot.com</a:t>
            </a:r>
          </a:p>
        </p:txBody>
      </p:sp>
      <p:sp>
        <p:nvSpPr>
          <p:cNvPr id="6" name="Θέση αριθμού διαφάνειας 5"/>
          <p:cNvSpPr>
            <a:spLocks noGrp="1"/>
          </p:cNvSpPr>
          <p:nvPr>
            <p:ph type="sldNum" sz="quarter" idx="12"/>
          </p:nvPr>
        </p:nvSpPr>
        <p:spPr/>
        <p:txBody>
          <a:bodyPr/>
          <a:lstStyle/>
          <a:p>
            <a:fld id="{829E7724-CF05-4A71-9C84-75AE460E2019}" type="slidenum">
              <a:rPr lang="el-GR" altLang="el-GR"/>
              <a:pPr/>
              <a:t>10</a:t>
            </a:fld>
            <a:endParaRPr lang="el-GR" altLang="el-GR"/>
          </a:p>
        </p:txBody>
      </p:sp>
      <p:sp>
        <p:nvSpPr>
          <p:cNvPr id="4100" name="Rectangle 4"/>
          <p:cNvSpPr>
            <a:spLocks noGrp="1" noChangeArrowheads="1"/>
          </p:cNvSpPr>
          <p:nvPr>
            <p:ph type="title"/>
          </p:nvPr>
        </p:nvSpPr>
        <p:spPr>
          <a:xfrm>
            <a:off x="2194955" y="250568"/>
            <a:ext cx="8041575" cy="1143000"/>
          </a:xfrm>
        </p:spPr>
        <p:txBody>
          <a:bodyPr>
            <a:normAutofit/>
          </a:bodyPr>
          <a:lstStyle/>
          <a:p>
            <a:r>
              <a:rPr lang="el-GR" altLang="el-GR" sz="3600" b="1" dirty="0" smtClean="0">
                <a:solidFill>
                  <a:srgbClr val="800000"/>
                </a:solidFill>
                <a:effectLst>
                  <a:outerShdw blurRad="38100" dist="38100" dir="2700000" algn="tl">
                    <a:srgbClr val="000000"/>
                  </a:outerShdw>
                </a:effectLst>
                <a:latin typeface="Comic Sans MS" panose="030F0702030302020204" pitchFamily="66" charset="0"/>
              </a:rPr>
              <a:t>Κανόνες του </a:t>
            </a:r>
            <a:r>
              <a:rPr lang="en-US" altLang="el-GR" sz="3600" b="1" dirty="0" smtClean="0">
                <a:solidFill>
                  <a:srgbClr val="800000"/>
                </a:solidFill>
                <a:effectLst>
                  <a:outerShdw blurRad="38100" dist="38100" dir="2700000" algn="tl">
                    <a:srgbClr val="000000"/>
                  </a:outerShdw>
                </a:effectLst>
                <a:latin typeface="Comic Sans MS" panose="030F0702030302020204" pitchFamily="66" charset="0"/>
              </a:rPr>
              <a:t>Kirchhoff (</a:t>
            </a:r>
            <a:r>
              <a:rPr lang="el-GR" altLang="el-GR" sz="3600" b="1" dirty="0" err="1" smtClean="0">
                <a:solidFill>
                  <a:srgbClr val="800000"/>
                </a:solidFill>
                <a:effectLst>
                  <a:outerShdw blurRad="38100" dist="38100" dir="2700000" algn="tl">
                    <a:srgbClr val="000000"/>
                  </a:outerShdw>
                </a:effectLst>
                <a:latin typeface="Comic Sans MS" panose="030F0702030302020204" pitchFamily="66" charset="0"/>
              </a:rPr>
              <a:t>Κίρχοφ</a:t>
            </a:r>
            <a:r>
              <a:rPr lang="el-GR" altLang="el-GR" sz="3600" b="1" dirty="0" smtClean="0">
                <a:solidFill>
                  <a:srgbClr val="800000"/>
                </a:solidFill>
                <a:effectLst>
                  <a:outerShdw blurRad="38100" dist="38100" dir="2700000" algn="tl">
                    <a:srgbClr val="000000"/>
                  </a:outerShdw>
                </a:effectLst>
                <a:latin typeface="Comic Sans MS" panose="030F0702030302020204" pitchFamily="66" charset="0"/>
              </a:rPr>
              <a:t>)</a:t>
            </a:r>
            <a:endParaRPr lang="el-GR" altLang="el-GR" sz="3600" b="1" dirty="0">
              <a:solidFill>
                <a:srgbClr val="800000"/>
              </a:solidFill>
              <a:effectLst>
                <a:outerShdw blurRad="38100" dist="38100" dir="2700000" algn="tl">
                  <a:srgbClr val="000000"/>
                </a:outerShdw>
              </a:effectLst>
              <a:latin typeface="Comic Sans MS" panose="030F0702030302020204" pitchFamily="66" charset="0"/>
            </a:endParaRPr>
          </a:p>
        </p:txBody>
      </p:sp>
      <p:grpSp>
        <p:nvGrpSpPr>
          <p:cNvPr id="8" name="Ομάδα 7"/>
          <p:cNvGrpSpPr/>
          <p:nvPr/>
        </p:nvGrpSpPr>
        <p:grpSpPr>
          <a:xfrm>
            <a:off x="4754088" y="1417638"/>
            <a:ext cx="2683824" cy="4555921"/>
            <a:chOff x="4754088" y="1417638"/>
            <a:chExt cx="2683824" cy="4555921"/>
          </a:xfrm>
        </p:grpSpPr>
        <p:sp>
          <p:nvSpPr>
            <p:cNvPr id="4104" name="Text Box 8"/>
            <p:cNvSpPr txBox="1">
              <a:spLocks noChangeArrowheads="1"/>
            </p:cNvSpPr>
            <p:nvPr/>
          </p:nvSpPr>
          <p:spPr bwMode="auto">
            <a:xfrm>
              <a:off x="4754088" y="5183406"/>
              <a:ext cx="2683824" cy="79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pPr>
              <a:r>
                <a:rPr lang="en-US" altLang="el-GR" sz="1600" b="1" dirty="0">
                  <a:latin typeface="Comic Sans MS" panose="030F0702030302020204" pitchFamily="66" charset="0"/>
                  <a:hlinkClick r:id="rId3"/>
                </a:rPr>
                <a:t>Gustav Robert Kirchhoff   </a:t>
              </a:r>
              <a:r>
                <a:rPr lang="el-GR" altLang="el-GR" sz="1600" b="1" dirty="0" smtClean="0">
                  <a:latin typeface="Comic Sans MS" panose="030F0702030302020204" pitchFamily="66" charset="0"/>
                </a:rPr>
                <a:t>(1824 – 1887)</a:t>
              </a:r>
              <a:endParaRPr lang="el-GR" altLang="el-GR" sz="1600" b="1" dirty="0">
                <a:latin typeface="Comic Sans MS" panose="030F0702030302020204" pitchFamily="66" charset="0"/>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088" y="1417638"/>
              <a:ext cx="2667000" cy="376237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230566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500" fill="hold"/>
                                        <p:tgtEl>
                                          <p:spTgt spid="4100"/>
                                        </p:tgtEl>
                                        <p:attrNameLst>
                                          <p:attrName>ppt_x</p:attrName>
                                        </p:attrNameLst>
                                      </p:cBhvr>
                                      <p:tavLst>
                                        <p:tav tm="0">
                                          <p:val>
                                            <p:strVal val="#ppt_x-.2"/>
                                          </p:val>
                                        </p:tav>
                                        <p:tav tm="100000">
                                          <p:val>
                                            <p:strVal val="#ppt_x"/>
                                          </p:val>
                                        </p:tav>
                                      </p:tavLst>
                                    </p:anim>
                                    <p:anim calcmode="lin" valueType="num">
                                      <p:cBhvr>
                                        <p:cTn id="8" dur="15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9" dur="1500"/>
                                        <p:tgtEl>
                                          <p:spTgt spid="4100"/>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Θέση υποσέλιδου 2"/>
          <p:cNvSpPr>
            <a:spLocks noGrp="1"/>
          </p:cNvSpPr>
          <p:nvPr>
            <p:ph type="ftr" sz="quarter" idx="11"/>
          </p:nvPr>
        </p:nvSpPr>
        <p:spPr/>
        <p:txBody>
          <a:bodyPr/>
          <a:lstStyle/>
          <a:p>
            <a:r>
              <a:rPr lang="el-GR" altLang="el-GR"/>
              <a:t>Μερκ. Παναγιωτόπουλος - Φυσικός                 www.merkopanas.blogspot.com</a:t>
            </a:r>
          </a:p>
        </p:txBody>
      </p:sp>
      <p:sp>
        <p:nvSpPr>
          <p:cNvPr id="61" name="Θέση αριθμού διαφάνειας 3"/>
          <p:cNvSpPr>
            <a:spLocks noGrp="1"/>
          </p:cNvSpPr>
          <p:nvPr>
            <p:ph type="sldNum" sz="quarter" idx="12"/>
          </p:nvPr>
        </p:nvSpPr>
        <p:spPr/>
        <p:txBody>
          <a:bodyPr/>
          <a:lstStyle/>
          <a:p>
            <a:fld id="{FD1645F6-0CCA-4258-9BB7-C847FB08F930}" type="slidenum">
              <a:rPr lang="el-GR" altLang="el-GR"/>
              <a:pPr/>
              <a:t>11</a:t>
            </a:fld>
            <a:endParaRPr lang="el-GR" altLang="el-GR"/>
          </a:p>
        </p:txBody>
      </p:sp>
      <p:grpSp>
        <p:nvGrpSpPr>
          <p:cNvPr id="4" name="Ομάδα 3"/>
          <p:cNvGrpSpPr/>
          <p:nvPr/>
        </p:nvGrpSpPr>
        <p:grpSpPr>
          <a:xfrm>
            <a:off x="3956459" y="952798"/>
            <a:ext cx="503238" cy="369333"/>
            <a:chOff x="4008438" y="981075"/>
            <a:chExt cx="503238" cy="369333"/>
          </a:xfrm>
        </p:grpSpPr>
        <p:sp>
          <p:nvSpPr>
            <p:cNvPr id="12327" name="Text Box 39"/>
            <p:cNvSpPr txBox="1">
              <a:spLocks noChangeArrowheads="1"/>
            </p:cNvSpPr>
            <p:nvPr/>
          </p:nvSpPr>
          <p:spPr bwMode="auto">
            <a:xfrm>
              <a:off x="4008438" y="981076"/>
              <a:ext cx="43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r>
                <a:rPr lang="el-GR" altLang="el-GR" b="1" baseline="-25000" dirty="0"/>
                <a:t>1</a:t>
              </a:r>
              <a:endParaRPr lang="el-GR" altLang="el-GR" b="1" dirty="0"/>
            </a:p>
          </p:txBody>
        </p:sp>
        <p:sp>
          <p:nvSpPr>
            <p:cNvPr id="12328" name="Line 40"/>
            <p:cNvSpPr>
              <a:spLocks noChangeShapeType="1"/>
            </p:cNvSpPr>
            <p:nvPr/>
          </p:nvSpPr>
          <p:spPr bwMode="auto">
            <a:xfrm>
              <a:off x="4008439" y="981075"/>
              <a:ext cx="50323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5" name="Ομάδα 4"/>
          <p:cNvGrpSpPr/>
          <p:nvPr/>
        </p:nvGrpSpPr>
        <p:grpSpPr>
          <a:xfrm>
            <a:off x="4007644" y="1488798"/>
            <a:ext cx="503237" cy="445312"/>
            <a:chOff x="4008439" y="1470801"/>
            <a:chExt cx="503237" cy="445312"/>
          </a:xfrm>
        </p:grpSpPr>
        <p:sp>
          <p:nvSpPr>
            <p:cNvPr id="12329" name="Line 41"/>
            <p:cNvSpPr>
              <a:spLocks noChangeShapeType="1"/>
            </p:cNvSpPr>
            <p:nvPr/>
          </p:nvSpPr>
          <p:spPr bwMode="auto">
            <a:xfrm>
              <a:off x="4008439" y="1916113"/>
              <a:ext cx="50323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30" name="Text Box 42"/>
            <p:cNvSpPr txBox="1">
              <a:spLocks noChangeArrowheads="1"/>
            </p:cNvSpPr>
            <p:nvPr/>
          </p:nvSpPr>
          <p:spPr bwMode="auto">
            <a:xfrm>
              <a:off x="4064790" y="1470801"/>
              <a:ext cx="43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r>
                <a:rPr lang="el-GR" altLang="el-GR" b="1" baseline="-25000" dirty="0">
                  <a:latin typeface="Comic Sans MS" panose="030F0702030302020204" pitchFamily="66" charset="0"/>
                </a:rPr>
                <a:t>2</a:t>
              </a:r>
              <a:endParaRPr lang="el-GR" altLang="el-GR" b="1" dirty="0">
                <a:latin typeface="Comic Sans MS" panose="030F0702030302020204" pitchFamily="66" charset="0"/>
              </a:endParaRPr>
            </a:p>
          </p:txBody>
        </p:sp>
      </p:grpSp>
      <p:grpSp>
        <p:nvGrpSpPr>
          <p:cNvPr id="8" name="Ομάδα 7"/>
          <p:cNvGrpSpPr/>
          <p:nvPr/>
        </p:nvGrpSpPr>
        <p:grpSpPr>
          <a:xfrm>
            <a:off x="7966870" y="1790746"/>
            <a:ext cx="360362" cy="503237"/>
            <a:chOff x="7932736" y="1679665"/>
            <a:chExt cx="360362" cy="503237"/>
          </a:xfrm>
        </p:grpSpPr>
        <p:sp>
          <p:nvSpPr>
            <p:cNvPr id="12331" name="Line 43"/>
            <p:cNvSpPr>
              <a:spLocks noChangeShapeType="1"/>
            </p:cNvSpPr>
            <p:nvPr/>
          </p:nvSpPr>
          <p:spPr bwMode="auto">
            <a:xfrm flipV="1">
              <a:off x="8293098" y="1679665"/>
              <a:ext cx="0" cy="503237"/>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32" name="Text Box 44"/>
            <p:cNvSpPr txBox="1">
              <a:spLocks noChangeArrowheads="1"/>
            </p:cNvSpPr>
            <p:nvPr/>
          </p:nvSpPr>
          <p:spPr bwMode="auto">
            <a:xfrm>
              <a:off x="7932736" y="1679665"/>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p>
          </p:txBody>
        </p:sp>
      </p:grpSp>
      <p:grpSp>
        <p:nvGrpSpPr>
          <p:cNvPr id="22" name="Ομάδα 21"/>
          <p:cNvGrpSpPr/>
          <p:nvPr/>
        </p:nvGrpSpPr>
        <p:grpSpPr>
          <a:xfrm>
            <a:off x="2066738" y="380743"/>
            <a:ext cx="7326458" cy="1175008"/>
            <a:chOff x="2066738" y="380743"/>
            <a:chExt cx="7326458" cy="1175008"/>
          </a:xfrm>
        </p:grpSpPr>
        <p:grpSp>
          <p:nvGrpSpPr>
            <p:cNvPr id="21" name="Ομάδα 20"/>
            <p:cNvGrpSpPr/>
            <p:nvPr/>
          </p:nvGrpSpPr>
          <p:grpSpPr>
            <a:xfrm>
              <a:off x="2066738" y="607496"/>
              <a:ext cx="1005076" cy="948255"/>
              <a:chOff x="2066738" y="607496"/>
              <a:chExt cx="1005076" cy="948255"/>
            </a:xfrm>
          </p:grpSpPr>
          <p:sp>
            <p:nvSpPr>
              <p:cNvPr id="12334" name="Oval 46"/>
              <p:cNvSpPr>
                <a:spLocks noChangeArrowheads="1"/>
              </p:cNvSpPr>
              <p:nvPr/>
            </p:nvSpPr>
            <p:spPr bwMode="auto">
              <a:xfrm>
                <a:off x="2927351" y="1412876"/>
                <a:ext cx="144463"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38" name="AutoShape 50"/>
              <p:cNvSpPr>
                <a:spLocks noChangeArrowheads="1"/>
              </p:cNvSpPr>
              <p:nvPr/>
            </p:nvSpPr>
            <p:spPr bwMode="auto">
              <a:xfrm>
                <a:off x="2066738" y="607496"/>
                <a:ext cx="978847" cy="431800"/>
              </a:xfrm>
              <a:prstGeom prst="wedgeRoundRectCallout">
                <a:avLst>
                  <a:gd name="adj1" fmla="val 42977"/>
                  <a:gd name="adj2" fmla="val 132158"/>
                  <a:gd name="adj3" fmla="val 16667"/>
                </a:avLst>
              </a:prstGeom>
              <a:noFill/>
              <a:ln w="9525">
                <a:solidFill>
                  <a:schemeClr val="tx1"/>
                </a:solidFill>
                <a:miter lim="800000"/>
                <a:headEnd/>
                <a:tailEnd/>
              </a:ln>
              <a:effectLst/>
              <a:extLst/>
            </p:spPr>
            <p:txBody>
              <a:bodyPr/>
              <a:lstStyle/>
              <a:p>
                <a:pPr algn="ctr"/>
                <a:r>
                  <a:rPr lang="el-GR" altLang="el-GR" sz="1600" b="1" dirty="0">
                    <a:latin typeface="Comic Sans MS" panose="030F0702030302020204" pitchFamily="66" charset="0"/>
                  </a:rPr>
                  <a:t>κόμβος</a:t>
                </a:r>
              </a:p>
            </p:txBody>
          </p:sp>
        </p:grpSp>
        <p:grpSp>
          <p:nvGrpSpPr>
            <p:cNvPr id="20" name="Ομάδα 19"/>
            <p:cNvGrpSpPr/>
            <p:nvPr/>
          </p:nvGrpSpPr>
          <p:grpSpPr>
            <a:xfrm>
              <a:off x="8328026" y="380743"/>
              <a:ext cx="1065170" cy="1030546"/>
              <a:chOff x="8328026" y="380743"/>
              <a:chExt cx="1065170" cy="1030546"/>
            </a:xfrm>
          </p:grpSpPr>
          <p:sp>
            <p:nvSpPr>
              <p:cNvPr id="12336" name="Oval 48"/>
              <p:cNvSpPr>
                <a:spLocks noChangeArrowheads="1"/>
              </p:cNvSpPr>
              <p:nvPr/>
            </p:nvSpPr>
            <p:spPr bwMode="auto">
              <a:xfrm>
                <a:off x="8328026" y="1268414"/>
                <a:ext cx="144463"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39" name="AutoShape 51"/>
              <p:cNvSpPr>
                <a:spLocks noChangeArrowheads="1"/>
              </p:cNvSpPr>
              <p:nvPr/>
            </p:nvSpPr>
            <p:spPr bwMode="auto">
              <a:xfrm>
                <a:off x="8472488" y="380743"/>
                <a:ext cx="920708" cy="431800"/>
              </a:xfrm>
              <a:prstGeom prst="wedgeRoundRectCallout">
                <a:avLst>
                  <a:gd name="adj1" fmla="val -52832"/>
                  <a:gd name="adj2" fmla="val 159438"/>
                  <a:gd name="adj3" fmla="val 16667"/>
                </a:avLst>
              </a:prstGeom>
              <a:noFill/>
              <a:ln w="9525">
                <a:solidFill>
                  <a:schemeClr val="tx1"/>
                </a:solidFill>
                <a:miter lim="800000"/>
                <a:headEnd/>
                <a:tailEnd/>
              </a:ln>
              <a:effectLst/>
              <a:extLst/>
            </p:spPr>
            <p:txBody>
              <a:bodyPr/>
              <a:lstStyle/>
              <a:p>
                <a:pPr algn="ctr"/>
                <a:r>
                  <a:rPr lang="el-GR" altLang="el-GR" sz="1600" b="1" dirty="0">
                    <a:latin typeface="Comic Sans MS" panose="030F0702030302020204" pitchFamily="66" charset="0"/>
                  </a:rPr>
                  <a:t>κόμβος</a:t>
                </a:r>
              </a:p>
            </p:txBody>
          </p:sp>
        </p:grpSp>
      </p:grpSp>
      <p:sp>
        <p:nvSpPr>
          <p:cNvPr id="12340" name="AutoShape 52"/>
          <p:cNvSpPr>
            <a:spLocks noChangeArrowheads="1"/>
          </p:cNvSpPr>
          <p:nvPr/>
        </p:nvSpPr>
        <p:spPr bwMode="auto">
          <a:xfrm>
            <a:off x="5261365" y="2133044"/>
            <a:ext cx="1079500" cy="335479"/>
          </a:xfrm>
          <a:prstGeom prst="wedgeRoundRectCallout">
            <a:avLst>
              <a:gd name="adj1" fmla="val -49412"/>
              <a:gd name="adj2" fmla="val -134190"/>
              <a:gd name="adj3" fmla="val 16667"/>
            </a:avLst>
          </a:prstGeom>
          <a:noFill/>
          <a:ln w="9525">
            <a:solidFill>
              <a:schemeClr val="tx1"/>
            </a:solidFill>
            <a:miter lim="800000"/>
            <a:headEnd/>
            <a:tailEnd/>
          </a:ln>
          <a:effectLst/>
          <a:extLst/>
        </p:spPr>
        <p:txBody>
          <a:bodyPr/>
          <a:lstStyle/>
          <a:p>
            <a:pPr algn="ctr"/>
            <a:r>
              <a:rPr lang="el-GR" altLang="el-GR" sz="1600" b="1" dirty="0">
                <a:latin typeface="Comic Sans MS" panose="030F0702030302020204" pitchFamily="66" charset="0"/>
              </a:rPr>
              <a:t>κλάδος</a:t>
            </a:r>
          </a:p>
        </p:txBody>
      </p:sp>
      <p:grpSp>
        <p:nvGrpSpPr>
          <p:cNvPr id="23" name="Ομάδα 22"/>
          <p:cNvGrpSpPr/>
          <p:nvPr/>
        </p:nvGrpSpPr>
        <p:grpSpPr>
          <a:xfrm>
            <a:off x="2640013" y="692151"/>
            <a:ext cx="6192837" cy="1477963"/>
            <a:chOff x="2640013" y="692151"/>
            <a:chExt cx="6192837" cy="1477963"/>
          </a:xfrm>
        </p:grpSpPr>
        <p:sp>
          <p:nvSpPr>
            <p:cNvPr id="12333" name="Text Box 45"/>
            <p:cNvSpPr txBox="1">
              <a:spLocks noChangeArrowheads="1"/>
            </p:cNvSpPr>
            <p:nvPr/>
          </p:nvSpPr>
          <p:spPr bwMode="auto">
            <a:xfrm>
              <a:off x="2640013" y="1196976"/>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t>Β</a:t>
              </a:r>
            </a:p>
          </p:txBody>
        </p:sp>
        <p:sp>
          <p:nvSpPr>
            <p:cNvPr id="12335" name="Text Box 47"/>
            <p:cNvSpPr txBox="1">
              <a:spLocks noChangeArrowheads="1"/>
            </p:cNvSpPr>
            <p:nvPr/>
          </p:nvSpPr>
          <p:spPr bwMode="auto">
            <a:xfrm>
              <a:off x="8472488" y="1125539"/>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t>Γ</a:t>
              </a:r>
            </a:p>
          </p:txBody>
        </p:sp>
        <p:sp>
          <p:nvSpPr>
            <p:cNvPr id="12341" name="Text Box 53"/>
            <p:cNvSpPr txBox="1">
              <a:spLocks noChangeArrowheads="1"/>
            </p:cNvSpPr>
            <p:nvPr/>
          </p:nvSpPr>
          <p:spPr bwMode="auto">
            <a:xfrm>
              <a:off x="5591175" y="692151"/>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t>Ζ</a:t>
              </a:r>
            </a:p>
          </p:txBody>
        </p:sp>
        <p:sp>
          <p:nvSpPr>
            <p:cNvPr id="12342" name="Text Box 54"/>
            <p:cNvSpPr txBox="1">
              <a:spLocks noChangeArrowheads="1"/>
            </p:cNvSpPr>
            <p:nvPr/>
          </p:nvSpPr>
          <p:spPr bwMode="auto">
            <a:xfrm>
              <a:off x="5808663" y="1773239"/>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t>Η</a:t>
              </a:r>
            </a:p>
          </p:txBody>
        </p:sp>
      </p:grpSp>
      <p:sp>
        <p:nvSpPr>
          <p:cNvPr id="12343" name="Text Box 55"/>
          <p:cNvSpPr txBox="1">
            <a:spLocks noChangeArrowheads="1"/>
          </p:cNvSpPr>
          <p:nvPr/>
        </p:nvSpPr>
        <p:spPr bwMode="auto">
          <a:xfrm>
            <a:off x="1737617" y="3419394"/>
            <a:ext cx="835673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spcBef>
                <a:spcPct val="50000"/>
              </a:spcBef>
            </a:pPr>
            <a:r>
              <a:rPr lang="el-GR" altLang="el-GR" sz="2400" b="1" dirty="0">
                <a:latin typeface="Comic Sans MS" panose="030F0702030302020204" pitchFamily="66" charset="0"/>
              </a:rPr>
              <a:t>Το άθροισμα των εντάσεων των ρευμάτων που </a:t>
            </a:r>
            <a:r>
              <a:rPr lang="el-GR" altLang="el-GR" sz="2400" b="1" dirty="0" smtClean="0">
                <a:latin typeface="Comic Sans MS" panose="030F0702030302020204" pitchFamily="66" charset="0"/>
              </a:rPr>
              <a:t>«εισέρχονται» </a:t>
            </a:r>
            <a:r>
              <a:rPr lang="el-GR" altLang="el-GR" sz="2400" b="1" dirty="0">
                <a:latin typeface="Comic Sans MS" panose="030F0702030302020204" pitchFamily="66" charset="0"/>
              </a:rPr>
              <a:t>σε ένα κόμβο, ισούται με το άθροισμα των εντάσεων των ρευμάτων που «εξέρχονται» από αυτόν. </a:t>
            </a:r>
          </a:p>
        </p:txBody>
      </p:sp>
      <p:graphicFrame>
        <p:nvGraphicFramePr>
          <p:cNvPr id="12344" name="Object 56"/>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283" name="Εξίσωση" r:id="rId4" imgW="114120" imgH="215640" progId="Equation.3">
                  <p:embed/>
                </p:oleObj>
              </mc:Choice>
              <mc:Fallback>
                <p:oleObj name="Εξίσωση" r:id="rId4" imgW="114120" imgH="215640" progId="Equation.3">
                  <p:embed/>
                  <p:pic>
                    <p:nvPicPr>
                      <p:cNvPr id="12344"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 name="Ομάδα 15"/>
          <p:cNvGrpSpPr/>
          <p:nvPr/>
        </p:nvGrpSpPr>
        <p:grpSpPr>
          <a:xfrm>
            <a:off x="3116119" y="1634365"/>
            <a:ext cx="511492" cy="455981"/>
            <a:chOff x="3208021" y="1679665"/>
            <a:chExt cx="511492" cy="455981"/>
          </a:xfrm>
        </p:grpSpPr>
        <p:sp>
          <p:nvSpPr>
            <p:cNvPr id="12326" name="Text Box 38"/>
            <p:cNvSpPr txBox="1">
              <a:spLocks noChangeArrowheads="1"/>
            </p:cNvSpPr>
            <p:nvPr/>
          </p:nvSpPr>
          <p:spPr bwMode="auto">
            <a:xfrm>
              <a:off x="3238328" y="1766314"/>
              <a:ext cx="4811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i="1" dirty="0">
                  <a:latin typeface="Comic Sans MS" panose="030F0702030302020204" pitchFamily="66" charset="0"/>
                </a:rPr>
                <a:t>Ι</a:t>
              </a:r>
            </a:p>
          </p:txBody>
        </p:sp>
        <p:sp>
          <p:nvSpPr>
            <p:cNvPr id="12349" name="Line 61"/>
            <p:cNvSpPr>
              <a:spLocks noChangeShapeType="1"/>
            </p:cNvSpPr>
            <p:nvPr/>
          </p:nvSpPr>
          <p:spPr bwMode="auto">
            <a:xfrm>
              <a:off x="3208021" y="1679665"/>
              <a:ext cx="0" cy="43180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9" name="Ομάδα 18"/>
          <p:cNvGrpSpPr/>
          <p:nvPr/>
        </p:nvGrpSpPr>
        <p:grpSpPr>
          <a:xfrm>
            <a:off x="3792538" y="2636839"/>
            <a:ext cx="574676" cy="369332"/>
            <a:chOff x="3792538" y="2636839"/>
            <a:chExt cx="574676" cy="369332"/>
          </a:xfrm>
        </p:grpSpPr>
        <p:sp>
          <p:nvSpPr>
            <p:cNvPr id="12325" name="Line 37"/>
            <p:cNvSpPr>
              <a:spLocks noChangeShapeType="1"/>
            </p:cNvSpPr>
            <p:nvPr/>
          </p:nvSpPr>
          <p:spPr bwMode="auto">
            <a:xfrm>
              <a:off x="3792538" y="2997199"/>
              <a:ext cx="574675" cy="2023"/>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50" name="Text Box 62"/>
            <p:cNvSpPr txBox="1">
              <a:spLocks noChangeArrowheads="1"/>
            </p:cNvSpPr>
            <p:nvPr/>
          </p:nvSpPr>
          <p:spPr bwMode="auto">
            <a:xfrm>
              <a:off x="4008439" y="2636839"/>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p>
          </p:txBody>
        </p:sp>
      </p:grpSp>
      <p:grpSp>
        <p:nvGrpSpPr>
          <p:cNvPr id="7" name="Ομάδα 6"/>
          <p:cNvGrpSpPr/>
          <p:nvPr/>
        </p:nvGrpSpPr>
        <p:grpSpPr>
          <a:xfrm>
            <a:off x="7132401" y="1502311"/>
            <a:ext cx="503238" cy="431799"/>
            <a:chOff x="7104063" y="1484314"/>
            <a:chExt cx="503238" cy="431799"/>
          </a:xfrm>
        </p:grpSpPr>
        <p:sp>
          <p:nvSpPr>
            <p:cNvPr id="12352" name="Line 64"/>
            <p:cNvSpPr>
              <a:spLocks noChangeShapeType="1"/>
            </p:cNvSpPr>
            <p:nvPr/>
          </p:nvSpPr>
          <p:spPr bwMode="auto">
            <a:xfrm>
              <a:off x="7104064" y="1916113"/>
              <a:ext cx="50323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53" name="Text Box 65"/>
            <p:cNvSpPr txBox="1">
              <a:spLocks noChangeArrowheads="1"/>
            </p:cNvSpPr>
            <p:nvPr/>
          </p:nvSpPr>
          <p:spPr bwMode="auto">
            <a:xfrm>
              <a:off x="7104063" y="1484314"/>
              <a:ext cx="43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r>
                <a:rPr lang="el-GR" altLang="el-GR" b="1" baseline="-25000" dirty="0">
                  <a:latin typeface="Comic Sans MS" panose="030F0702030302020204" pitchFamily="66" charset="0"/>
                </a:rPr>
                <a:t>2</a:t>
              </a:r>
              <a:endParaRPr lang="el-GR" altLang="el-GR" b="1" dirty="0">
                <a:latin typeface="Comic Sans MS" panose="030F0702030302020204" pitchFamily="66" charset="0"/>
              </a:endParaRPr>
            </a:p>
          </p:txBody>
        </p:sp>
      </p:grpSp>
      <p:grpSp>
        <p:nvGrpSpPr>
          <p:cNvPr id="6" name="Ομάδα 5"/>
          <p:cNvGrpSpPr/>
          <p:nvPr/>
        </p:nvGrpSpPr>
        <p:grpSpPr>
          <a:xfrm>
            <a:off x="7096682" y="997112"/>
            <a:ext cx="503237" cy="369333"/>
            <a:chOff x="7104064" y="981075"/>
            <a:chExt cx="503237" cy="369333"/>
          </a:xfrm>
        </p:grpSpPr>
        <p:sp>
          <p:nvSpPr>
            <p:cNvPr id="12351" name="Line 63"/>
            <p:cNvSpPr>
              <a:spLocks noChangeShapeType="1"/>
            </p:cNvSpPr>
            <p:nvPr/>
          </p:nvSpPr>
          <p:spPr bwMode="auto">
            <a:xfrm>
              <a:off x="7104064" y="981075"/>
              <a:ext cx="50323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54" name="Text Box 66"/>
            <p:cNvSpPr txBox="1">
              <a:spLocks noChangeArrowheads="1"/>
            </p:cNvSpPr>
            <p:nvPr/>
          </p:nvSpPr>
          <p:spPr bwMode="auto">
            <a:xfrm>
              <a:off x="7175500" y="981076"/>
              <a:ext cx="43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r>
                <a:rPr lang="el-GR" altLang="el-GR" b="1" baseline="-25000" dirty="0"/>
                <a:t>1</a:t>
              </a:r>
              <a:endParaRPr lang="el-GR" altLang="el-GR" b="1" dirty="0"/>
            </a:p>
          </p:txBody>
        </p:sp>
      </p:grpSp>
      <p:sp>
        <p:nvSpPr>
          <p:cNvPr id="12355" name="Text Box 67"/>
          <p:cNvSpPr txBox="1">
            <a:spLocks noChangeArrowheads="1"/>
          </p:cNvSpPr>
          <p:nvPr/>
        </p:nvSpPr>
        <p:spPr bwMode="auto">
          <a:xfrm>
            <a:off x="7052085" y="5440971"/>
            <a:ext cx="2808288" cy="650875"/>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el-GR" altLang="el-GR" sz="3600" b="1" i="1" dirty="0">
                <a:solidFill>
                  <a:srgbClr val="FF0000"/>
                </a:solidFill>
                <a:effectLst>
                  <a:outerShdw blurRad="38100" dist="38100" dir="2700000" algn="tl">
                    <a:srgbClr val="000000"/>
                  </a:outerShdw>
                </a:effectLst>
                <a:latin typeface="Comic Sans MS" panose="030F0702030302020204" pitchFamily="66" charset="0"/>
              </a:rPr>
              <a:t>Ι</a:t>
            </a:r>
            <a:r>
              <a:rPr lang="el-GR" altLang="el-GR" sz="3600" b="1" dirty="0">
                <a:solidFill>
                  <a:srgbClr val="FF0000"/>
                </a:solidFill>
                <a:effectLst>
                  <a:outerShdw blurRad="38100" dist="38100" dir="2700000" algn="tl">
                    <a:srgbClr val="000000"/>
                  </a:outerShdw>
                </a:effectLst>
                <a:latin typeface="Comic Sans MS" panose="030F0702030302020204" pitchFamily="66" charset="0"/>
              </a:rPr>
              <a:t> = </a:t>
            </a:r>
            <a:r>
              <a:rPr lang="el-GR" altLang="el-GR" sz="3600" b="1" i="1" dirty="0">
                <a:solidFill>
                  <a:srgbClr val="FF0000"/>
                </a:solidFill>
                <a:effectLst>
                  <a:outerShdw blurRad="38100" dist="38100" dir="2700000" algn="tl">
                    <a:srgbClr val="000000"/>
                  </a:outerShdw>
                </a:effectLst>
                <a:latin typeface="Comic Sans MS" panose="030F0702030302020204" pitchFamily="66" charset="0"/>
              </a:rPr>
              <a:t>Ι</a:t>
            </a:r>
            <a:r>
              <a:rPr lang="el-GR" altLang="el-GR" sz="3600" b="1" baseline="-25000" dirty="0">
                <a:solidFill>
                  <a:srgbClr val="FF0000"/>
                </a:solidFill>
                <a:effectLst>
                  <a:outerShdw blurRad="38100" dist="38100" dir="2700000" algn="tl">
                    <a:srgbClr val="000000"/>
                  </a:outerShdw>
                </a:effectLst>
                <a:latin typeface="Comic Sans MS" panose="030F0702030302020204" pitchFamily="66" charset="0"/>
              </a:rPr>
              <a:t>1</a:t>
            </a:r>
            <a:r>
              <a:rPr lang="el-GR" altLang="el-GR" sz="3600" b="1" dirty="0">
                <a:solidFill>
                  <a:srgbClr val="FF0000"/>
                </a:solidFill>
                <a:effectLst>
                  <a:outerShdw blurRad="38100" dist="38100" dir="2700000" algn="tl">
                    <a:srgbClr val="000000"/>
                  </a:outerShdw>
                </a:effectLst>
                <a:latin typeface="Comic Sans MS" panose="030F0702030302020204" pitchFamily="66" charset="0"/>
              </a:rPr>
              <a:t> + </a:t>
            </a:r>
            <a:r>
              <a:rPr lang="el-GR" altLang="el-GR" sz="3600" b="1" i="1" dirty="0">
                <a:solidFill>
                  <a:srgbClr val="FF0000"/>
                </a:solidFill>
                <a:effectLst>
                  <a:outerShdw blurRad="38100" dist="38100" dir="2700000" algn="tl">
                    <a:srgbClr val="000000"/>
                  </a:outerShdw>
                </a:effectLst>
                <a:latin typeface="Comic Sans MS" panose="030F0702030302020204" pitchFamily="66" charset="0"/>
              </a:rPr>
              <a:t>Ι</a:t>
            </a:r>
            <a:r>
              <a:rPr lang="el-GR" altLang="el-GR" sz="3600" b="1" baseline="-25000" dirty="0">
                <a:solidFill>
                  <a:srgbClr val="FF0000"/>
                </a:solidFill>
                <a:effectLst>
                  <a:outerShdw blurRad="38100" dist="38100" dir="2700000" algn="tl">
                    <a:srgbClr val="000000"/>
                  </a:outerShdw>
                </a:effectLst>
                <a:latin typeface="Comic Sans MS" panose="030F0702030302020204" pitchFamily="66" charset="0"/>
              </a:rPr>
              <a:t>2</a:t>
            </a:r>
            <a:endParaRPr lang="el-GR" altLang="el-GR" sz="3600" b="1" dirty="0">
              <a:solidFill>
                <a:srgbClr val="FF0000"/>
              </a:solidFill>
              <a:effectLst>
                <a:outerShdw blurRad="38100" dist="38100" dir="2700000" algn="tl">
                  <a:srgbClr val="000000"/>
                </a:outerShdw>
              </a:effectLst>
              <a:latin typeface="Comic Sans MS" panose="030F0702030302020204" pitchFamily="66" charset="0"/>
            </a:endParaRPr>
          </a:p>
        </p:txBody>
      </p:sp>
      <p:sp>
        <p:nvSpPr>
          <p:cNvPr id="12358" name="AutoShape 70"/>
          <p:cNvSpPr>
            <a:spLocks noChangeArrowheads="1"/>
          </p:cNvSpPr>
          <p:nvPr/>
        </p:nvSpPr>
        <p:spPr bwMode="auto">
          <a:xfrm>
            <a:off x="5724627" y="5662613"/>
            <a:ext cx="863600" cy="144462"/>
          </a:xfrm>
          <a:prstGeom prst="rightArrow">
            <a:avLst>
              <a:gd name="adj1" fmla="val 50000"/>
              <a:gd name="adj2" fmla="val 149451"/>
            </a:avLst>
          </a:prstGeom>
          <a:solidFill>
            <a:schemeClr val="tx1"/>
          </a:solidFill>
          <a:ln w="9525">
            <a:solidFill>
              <a:schemeClr val="tx1"/>
            </a:solidFill>
            <a:miter lim="800000"/>
            <a:headEnd/>
            <a:tailEnd/>
          </a:ln>
          <a:effectLst/>
          <a:extLst/>
        </p:spPr>
        <p:txBody>
          <a:bodyPr wrap="none" anchor="ctr"/>
          <a:lstStyle/>
          <a:p>
            <a:endParaRPr lang="el-GR"/>
          </a:p>
        </p:txBody>
      </p:sp>
      <p:sp>
        <p:nvSpPr>
          <p:cNvPr id="62" name="Rectangle 4"/>
          <p:cNvSpPr txBox="1">
            <a:spLocks noChangeArrowheads="1"/>
          </p:cNvSpPr>
          <p:nvPr/>
        </p:nvSpPr>
        <p:spPr>
          <a:xfrm>
            <a:off x="3640579" y="62530"/>
            <a:ext cx="4058353" cy="5565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l-GR" altLang="el-GR" sz="2800" b="1" dirty="0">
                <a:solidFill>
                  <a:srgbClr val="800000"/>
                </a:solidFill>
                <a:effectLst>
                  <a:outerShdw blurRad="38100" dist="38100" dir="2700000" algn="tl">
                    <a:srgbClr val="000000"/>
                  </a:outerShdw>
                </a:effectLst>
                <a:latin typeface="Comic Sans MS" panose="030F0702030302020204" pitchFamily="66" charset="0"/>
              </a:rPr>
              <a:t>1</a:t>
            </a:r>
            <a:r>
              <a:rPr lang="el-GR" altLang="el-GR" sz="2800" b="1" baseline="30000" dirty="0">
                <a:solidFill>
                  <a:srgbClr val="800000"/>
                </a:solidFill>
                <a:effectLst>
                  <a:outerShdw blurRad="38100" dist="38100" dir="2700000" algn="tl">
                    <a:srgbClr val="000000"/>
                  </a:outerShdw>
                </a:effectLst>
                <a:latin typeface="Comic Sans MS" panose="030F0702030302020204" pitchFamily="66" charset="0"/>
              </a:rPr>
              <a:t>ος</a:t>
            </a:r>
            <a:r>
              <a:rPr lang="el-GR" altLang="el-GR" sz="2800" b="1" dirty="0">
                <a:solidFill>
                  <a:srgbClr val="800000"/>
                </a:solidFill>
                <a:effectLst>
                  <a:outerShdw blurRad="38100" dist="38100" dir="2700000" algn="tl">
                    <a:srgbClr val="000000"/>
                  </a:outerShdw>
                </a:effectLst>
                <a:latin typeface="Comic Sans MS" panose="030F0702030302020204" pitchFamily="66" charset="0"/>
              </a:rPr>
              <a:t> Κανόνας </a:t>
            </a:r>
            <a:r>
              <a:rPr lang="en-US" altLang="el-GR" sz="2800" b="1" dirty="0">
                <a:solidFill>
                  <a:srgbClr val="800000"/>
                </a:solidFill>
                <a:effectLst>
                  <a:outerShdw blurRad="38100" dist="38100" dir="2700000" algn="tl">
                    <a:srgbClr val="000000"/>
                  </a:outerShdw>
                </a:effectLst>
                <a:latin typeface="Comic Sans MS" panose="030F0702030302020204" pitchFamily="66" charset="0"/>
              </a:rPr>
              <a:t>Kirchhoff</a:t>
            </a:r>
            <a:endParaRPr lang="el-GR" altLang="el-GR" sz="2800" b="1" dirty="0">
              <a:solidFill>
                <a:srgbClr val="800000"/>
              </a:solidFill>
              <a:effectLst>
                <a:outerShdw blurRad="38100" dist="38100" dir="2700000" algn="tl">
                  <a:srgbClr val="000000"/>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TextBox 1"/>
              <p:cNvSpPr txBox="1"/>
              <p:nvPr/>
            </p:nvSpPr>
            <p:spPr>
              <a:xfrm>
                <a:off x="1737616" y="5123990"/>
                <a:ext cx="3389117" cy="12848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3200" i="1" smtClean="0">
                              <a:latin typeface="Cambria Math" panose="02040503050406030204" pitchFamily="18" charset="0"/>
                            </a:rPr>
                          </m:ctrlPr>
                        </m:naryPr>
                        <m:sub/>
                        <m:sup/>
                        <m:e>
                          <m:sSub>
                            <m:sSubPr>
                              <m:ctrlP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rPr>
                                <m:t>𝜤</m:t>
                              </m:r>
                            </m:e>
                            <m:sub>
                              <m:r>
                                <a:rPr lang="el-GR" sz="3200" b="1" i="0" smtClean="0">
                                  <a:solidFill>
                                    <a:srgbClr val="FF0000"/>
                                  </a:solidFill>
                                  <a:effectLst>
                                    <a:outerShdw blurRad="38100" dist="38100" dir="2700000" algn="tl">
                                      <a:srgbClr val="000000">
                                        <a:alpha val="43137"/>
                                      </a:srgbClr>
                                    </a:outerShdw>
                                  </a:effectLst>
                                  <a:latin typeface="Cambria Math" panose="02040503050406030204" pitchFamily="18" charset="0"/>
                                </a:rPr>
                                <m:t>𝛆𝛊𝛔</m:t>
                              </m:r>
                              <m:r>
                                <a:rPr lang="el-GR" sz="3200" b="1" i="0" smtClean="0">
                                  <a:solidFill>
                                    <a:srgbClr val="FF0000"/>
                                  </a:solidFill>
                                  <a:effectLst>
                                    <a:outerShdw blurRad="38100" dist="38100" dir="2700000" algn="tl">
                                      <a:srgbClr val="000000">
                                        <a:alpha val="43137"/>
                                      </a:srgbClr>
                                    </a:outerShdw>
                                  </a:effectLst>
                                  <a:latin typeface="Cambria Math" panose="02040503050406030204" pitchFamily="18" charset="0"/>
                                </a:rPr>
                                <m:t>.</m:t>
                              </m:r>
                            </m:sub>
                          </m:sSub>
                          <m:r>
                            <a:rPr lang="el-GR" sz="3200" b="0" i="1"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3200" b="0" i="1" smtClean="0">
                              <a:latin typeface="Cambria Math" panose="02040503050406030204" pitchFamily="18" charset="0"/>
                            </a:rPr>
                            <m:t>=  </m:t>
                          </m:r>
                          <m:nary>
                            <m:naryPr>
                              <m:chr m:val="∑"/>
                              <m:subHide m:val="on"/>
                              <m:supHide m:val="on"/>
                              <m:ctrlPr>
                                <a:rPr lang="el-GR" sz="3200" b="0" i="1" smtClean="0">
                                  <a:latin typeface="Cambria Math" panose="02040503050406030204" pitchFamily="18" charset="0"/>
                                </a:rPr>
                              </m:ctrlPr>
                            </m:naryPr>
                            <m:sub/>
                            <m:sup/>
                            <m:e>
                              <m:sSub>
                                <m:sSubPr>
                                  <m:ctrlP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rPr>
                                    <m:t>𝜤</m:t>
                                  </m:r>
                                </m:e>
                                <m:sub>
                                  <m:r>
                                    <a:rPr lang="el-GR" sz="3200" b="1" i="0" smtClean="0">
                                      <a:solidFill>
                                        <a:srgbClr val="FF0000"/>
                                      </a:solidFill>
                                      <a:effectLst>
                                        <a:outerShdw blurRad="38100" dist="38100" dir="2700000" algn="tl">
                                          <a:srgbClr val="000000">
                                            <a:alpha val="43137"/>
                                          </a:srgbClr>
                                        </a:outerShdw>
                                      </a:effectLst>
                                      <a:latin typeface="Cambria Math" panose="02040503050406030204" pitchFamily="18" charset="0"/>
                                    </a:rPr>
                                    <m:t>𝛆𝛏𝛆𝛒</m:t>
                                  </m:r>
                                  <m:r>
                                    <a:rPr lang="el-GR" sz="3200" b="1" i="0" smtClean="0">
                                      <a:solidFill>
                                        <a:srgbClr val="FF0000"/>
                                      </a:solidFill>
                                      <a:effectLst>
                                        <a:outerShdw blurRad="38100" dist="38100" dir="2700000" algn="tl">
                                          <a:srgbClr val="000000">
                                            <a:alpha val="43137"/>
                                          </a:srgbClr>
                                        </a:outerShdw>
                                      </a:effectLst>
                                      <a:latin typeface="Cambria Math" panose="02040503050406030204" pitchFamily="18" charset="0"/>
                                    </a:rPr>
                                    <m:t>.</m:t>
                                  </m:r>
                                </m:sub>
                              </m:sSub>
                            </m:e>
                          </m:nary>
                        </m:e>
                      </m:nary>
                    </m:oMath>
                  </m:oMathPara>
                </a14:m>
                <a:endParaRPr lang="el-GR"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737616" y="5123990"/>
                <a:ext cx="3389117" cy="1284839"/>
              </a:xfrm>
              <a:prstGeom prst="rect">
                <a:avLst/>
              </a:prstGeom>
              <a:blipFill>
                <a:blip r:embed="rId6"/>
                <a:stretch>
                  <a:fillRect r="-9532"/>
                </a:stretch>
              </a:blipFill>
            </p:spPr>
            <p:txBody>
              <a:bodyPr/>
              <a:lstStyle/>
              <a:p>
                <a:r>
                  <a:rPr lang="el-GR">
                    <a:noFill/>
                  </a:rPr>
                  <a:t> </a:t>
                </a:r>
              </a:p>
            </p:txBody>
          </p:sp>
        </mc:Fallback>
      </mc:AlternateContent>
      <p:grpSp>
        <p:nvGrpSpPr>
          <p:cNvPr id="18" name="Ομάδα 17"/>
          <p:cNvGrpSpPr/>
          <p:nvPr/>
        </p:nvGrpSpPr>
        <p:grpSpPr>
          <a:xfrm>
            <a:off x="2752156" y="746458"/>
            <a:ext cx="5689601" cy="2735263"/>
            <a:chOff x="2711450" y="765176"/>
            <a:chExt cx="5689601" cy="2735263"/>
          </a:xfrm>
        </p:grpSpPr>
        <p:grpSp>
          <p:nvGrpSpPr>
            <p:cNvPr id="9" name="Ομάδα 8"/>
            <p:cNvGrpSpPr/>
            <p:nvPr/>
          </p:nvGrpSpPr>
          <p:grpSpPr>
            <a:xfrm>
              <a:off x="2711450" y="2133601"/>
              <a:ext cx="540544" cy="504825"/>
              <a:chOff x="2711450" y="2133601"/>
              <a:chExt cx="540544" cy="504825"/>
            </a:xfrm>
          </p:grpSpPr>
          <p:sp>
            <p:nvSpPr>
              <p:cNvPr id="12298" name="Oval 10"/>
              <p:cNvSpPr>
                <a:spLocks noChangeArrowheads="1"/>
              </p:cNvSpPr>
              <p:nvPr/>
            </p:nvSpPr>
            <p:spPr bwMode="auto">
              <a:xfrm>
                <a:off x="2711450" y="2133601"/>
                <a:ext cx="503238" cy="5048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299" name="Text Box 11"/>
              <p:cNvSpPr txBox="1">
                <a:spLocks noChangeArrowheads="1"/>
              </p:cNvSpPr>
              <p:nvPr/>
            </p:nvSpPr>
            <p:spPr bwMode="auto">
              <a:xfrm>
                <a:off x="2818607" y="2193925"/>
                <a:ext cx="433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dirty="0"/>
                  <a:t>Α</a:t>
                </a:r>
              </a:p>
            </p:txBody>
          </p:sp>
        </p:grpSp>
        <p:grpSp>
          <p:nvGrpSpPr>
            <p:cNvPr id="11" name="Ομάδα 10"/>
            <p:cNvGrpSpPr/>
            <p:nvPr/>
          </p:nvGrpSpPr>
          <p:grpSpPr>
            <a:xfrm>
              <a:off x="6456364" y="765176"/>
              <a:ext cx="595721" cy="504825"/>
              <a:chOff x="6456364" y="765176"/>
              <a:chExt cx="595721" cy="504825"/>
            </a:xfrm>
          </p:grpSpPr>
          <p:sp>
            <p:nvSpPr>
              <p:cNvPr id="12308" name="Oval 20"/>
              <p:cNvSpPr>
                <a:spLocks noChangeArrowheads="1"/>
              </p:cNvSpPr>
              <p:nvPr/>
            </p:nvSpPr>
            <p:spPr bwMode="auto">
              <a:xfrm>
                <a:off x="6456364" y="765176"/>
                <a:ext cx="503237" cy="5048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7" name="Text Box 29"/>
              <p:cNvSpPr txBox="1">
                <a:spLocks noChangeArrowheads="1"/>
              </p:cNvSpPr>
              <p:nvPr/>
            </p:nvSpPr>
            <p:spPr bwMode="auto">
              <a:xfrm>
                <a:off x="6548849" y="804486"/>
                <a:ext cx="5032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dirty="0"/>
                  <a:t>Α</a:t>
                </a:r>
                <a:r>
                  <a:rPr lang="el-GR" altLang="el-GR" b="1" baseline="-25000" dirty="0"/>
                  <a:t>1</a:t>
                </a:r>
                <a:endParaRPr lang="el-GR" altLang="el-GR" b="1" dirty="0"/>
              </a:p>
            </p:txBody>
          </p:sp>
        </p:grpSp>
        <p:grpSp>
          <p:nvGrpSpPr>
            <p:cNvPr id="10" name="Ομάδα 9"/>
            <p:cNvGrpSpPr/>
            <p:nvPr/>
          </p:nvGrpSpPr>
          <p:grpSpPr>
            <a:xfrm>
              <a:off x="6527800" y="1557339"/>
              <a:ext cx="646112" cy="504825"/>
              <a:chOff x="6527800" y="1557339"/>
              <a:chExt cx="646112" cy="504825"/>
            </a:xfrm>
          </p:grpSpPr>
          <p:sp>
            <p:nvSpPr>
              <p:cNvPr id="12309" name="Oval 21"/>
              <p:cNvSpPr>
                <a:spLocks noChangeArrowheads="1"/>
              </p:cNvSpPr>
              <p:nvPr/>
            </p:nvSpPr>
            <p:spPr bwMode="auto">
              <a:xfrm>
                <a:off x="6527800" y="1557339"/>
                <a:ext cx="503238" cy="5048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8" name="Text Box 30"/>
              <p:cNvSpPr txBox="1">
                <a:spLocks noChangeArrowheads="1"/>
              </p:cNvSpPr>
              <p:nvPr/>
            </p:nvSpPr>
            <p:spPr bwMode="auto">
              <a:xfrm>
                <a:off x="6599238" y="1605618"/>
                <a:ext cx="5746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dirty="0"/>
                  <a:t>Α</a:t>
                </a:r>
                <a:r>
                  <a:rPr lang="el-GR" altLang="el-GR" b="1" baseline="-25000" dirty="0"/>
                  <a:t>2</a:t>
                </a:r>
                <a:endParaRPr lang="el-GR" altLang="el-GR" b="1" dirty="0"/>
              </a:p>
            </p:txBody>
          </p:sp>
        </p:grpSp>
        <p:grpSp>
          <p:nvGrpSpPr>
            <p:cNvPr id="17" name="Ομάδα 16"/>
            <p:cNvGrpSpPr/>
            <p:nvPr/>
          </p:nvGrpSpPr>
          <p:grpSpPr>
            <a:xfrm>
              <a:off x="3000375" y="765176"/>
              <a:ext cx="5400676" cy="2735263"/>
              <a:chOff x="3000375" y="765176"/>
              <a:chExt cx="5400676" cy="2735263"/>
            </a:xfrm>
          </p:grpSpPr>
          <p:grpSp>
            <p:nvGrpSpPr>
              <p:cNvPr id="13" name="Ομάδα 12"/>
              <p:cNvGrpSpPr/>
              <p:nvPr/>
            </p:nvGrpSpPr>
            <p:grpSpPr>
              <a:xfrm>
                <a:off x="4583114" y="765176"/>
                <a:ext cx="503237" cy="504825"/>
                <a:chOff x="4583114" y="765176"/>
                <a:chExt cx="503237" cy="504825"/>
              </a:xfrm>
            </p:grpSpPr>
            <p:sp>
              <p:nvSpPr>
                <p:cNvPr id="12305" name="Oval 17"/>
                <p:cNvSpPr>
                  <a:spLocks noChangeArrowheads="1"/>
                </p:cNvSpPr>
                <p:nvPr/>
              </p:nvSpPr>
              <p:spPr bwMode="auto">
                <a:xfrm>
                  <a:off x="4583114" y="765176"/>
                  <a:ext cx="503237" cy="50482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9" name="Line 31"/>
                <p:cNvSpPr>
                  <a:spLocks noChangeShapeType="1"/>
                </p:cNvSpPr>
                <p:nvPr/>
              </p:nvSpPr>
              <p:spPr bwMode="auto">
                <a:xfrm>
                  <a:off x="4656138" y="836613"/>
                  <a:ext cx="3603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22" name="Line 34"/>
                <p:cNvSpPr>
                  <a:spLocks noChangeShapeType="1"/>
                </p:cNvSpPr>
                <p:nvPr/>
              </p:nvSpPr>
              <p:spPr bwMode="auto">
                <a:xfrm flipH="1">
                  <a:off x="4656138" y="836613"/>
                  <a:ext cx="3603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5" name="Ομάδα 14"/>
              <p:cNvGrpSpPr/>
              <p:nvPr/>
            </p:nvGrpSpPr>
            <p:grpSpPr>
              <a:xfrm>
                <a:off x="4583114" y="1557339"/>
                <a:ext cx="503237" cy="504825"/>
                <a:chOff x="4583114" y="1557339"/>
                <a:chExt cx="503237" cy="504825"/>
              </a:xfrm>
            </p:grpSpPr>
            <p:sp>
              <p:nvSpPr>
                <p:cNvPr id="12306" name="Oval 18"/>
                <p:cNvSpPr>
                  <a:spLocks noChangeArrowheads="1"/>
                </p:cNvSpPr>
                <p:nvPr/>
              </p:nvSpPr>
              <p:spPr bwMode="auto">
                <a:xfrm>
                  <a:off x="4583114" y="1557339"/>
                  <a:ext cx="503237" cy="50482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4" name="Ομάδα 13"/>
                <p:cNvGrpSpPr/>
                <p:nvPr/>
              </p:nvGrpSpPr>
              <p:grpSpPr>
                <a:xfrm>
                  <a:off x="4656138" y="1628776"/>
                  <a:ext cx="360362" cy="360363"/>
                  <a:chOff x="4656138" y="1628776"/>
                  <a:chExt cx="360362" cy="360363"/>
                </a:xfrm>
              </p:grpSpPr>
              <p:sp>
                <p:nvSpPr>
                  <p:cNvPr id="12320" name="Line 32"/>
                  <p:cNvSpPr>
                    <a:spLocks noChangeShapeType="1"/>
                  </p:cNvSpPr>
                  <p:nvPr/>
                </p:nvSpPr>
                <p:spPr bwMode="auto">
                  <a:xfrm>
                    <a:off x="4656138" y="1628776"/>
                    <a:ext cx="360362"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24" name="Line 36"/>
                  <p:cNvSpPr>
                    <a:spLocks noChangeShapeType="1"/>
                  </p:cNvSpPr>
                  <p:nvPr/>
                </p:nvSpPr>
                <p:spPr bwMode="auto">
                  <a:xfrm flipH="1">
                    <a:off x="4656138" y="1628776"/>
                    <a:ext cx="360362"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12" name="Ομάδα 11"/>
              <p:cNvGrpSpPr/>
              <p:nvPr/>
            </p:nvGrpSpPr>
            <p:grpSpPr>
              <a:xfrm>
                <a:off x="3000375" y="1052513"/>
                <a:ext cx="5400676" cy="2447926"/>
                <a:chOff x="3000375" y="1052513"/>
                <a:chExt cx="5400676" cy="2447926"/>
              </a:xfrm>
            </p:grpSpPr>
            <p:sp>
              <p:nvSpPr>
                <p:cNvPr id="12300" name="Line 12"/>
                <p:cNvSpPr>
                  <a:spLocks noChangeShapeType="1"/>
                </p:cNvSpPr>
                <p:nvPr/>
              </p:nvSpPr>
              <p:spPr bwMode="auto">
                <a:xfrm flipV="1">
                  <a:off x="3000375" y="1484314"/>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1" name="Line 13"/>
                <p:cNvSpPr>
                  <a:spLocks noChangeShapeType="1"/>
                </p:cNvSpPr>
                <p:nvPr/>
              </p:nvSpPr>
              <p:spPr bwMode="auto">
                <a:xfrm flipV="1">
                  <a:off x="3000375" y="1052513"/>
                  <a:ext cx="86360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2" name="Line 14"/>
                <p:cNvSpPr>
                  <a:spLocks noChangeShapeType="1"/>
                </p:cNvSpPr>
                <p:nvPr/>
              </p:nvSpPr>
              <p:spPr bwMode="auto">
                <a:xfrm>
                  <a:off x="3000375" y="1484313"/>
                  <a:ext cx="935038"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3" name="Line 15"/>
                <p:cNvSpPr>
                  <a:spLocks noChangeShapeType="1"/>
                </p:cNvSpPr>
                <p:nvPr/>
              </p:nvSpPr>
              <p:spPr bwMode="auto">
                <a:xfrm>
                  <a:off x="3863975" y="1052513"/>
                  <a:ext cx="719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4" name="Line 16"/>
                <p:cNvSpPr>
                  <a:spLocks noChangeShapeType="1"/>
                </p:cNvSpPr>
                <p:nvPr/>
              </p:nvSpPr>
              <p:spPr bwMode="auto">
                <a:xfrm>
                  <a:off x="3935413" y="184467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7" name="Line 19"/>
                <p:cNvSpPr>
                  <a:spLocks noChangeShapeType="1"/>
                </p:cNvSpPr>
                <p:nvPr/>
              </p:nvSpPr>
              <p:spPr bwMode="auto">
                <a:xfrm>
                  <a:off x="5087938" y="1052513"/>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10" name="Line 22"/>
                <p:cNvSpPr>
                  <a:spLocks noChangeShapeType="1"/>
                </p:cNvSpPr>
                <p:nvPr/>
              </p:nvSpPr>
              <p:spPr bwMode="auto">
                <a:xfrm>
                  <a:off x="5087938" y="1844675"/>
                  <a:ext cx="1439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11" name="Line 23"/>
                <p:cNvSpPr>
                  <a:spLocks noChangeShapeType="1"/>
                </p:cNvSpPr>
                <p:nvPr/>
              </p:nvSpPr>
              <p:spPr bwMode="auto">
                <a:xfrm>
                  <a:off x="6959601" y="1052513"/>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12" name="Line 24"/>
                <p:cNvSpPr>
                  <a:spLocks noChangeShapeType="1"/>
                </p:cNvSpPr>
                <p:nvPr/>
              </p:nvSpPr>
              <p:spPr bwMode="auto">
                <a:xfrm>
                  <a:off x="7032626" y="1844675"/>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13" name="Line 25"/>
                <p:cNvSpPr>
                  <a:spLocks noChangeShapeType="1"/>
                </p:cNvSpPr>
                <p:nvPr/>
              </p:nvSpPr>
              <p:spPr bwMode="auto">
                <a:xfrm>
                  <a:off x="7680326" y="1052514"/>
                  <a:ext cx="720725"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14" name="Line 26"/>
                <p:cNvSpPr>
                  <a:spLocks noChangeShapeType="1"/>
                </p:cNvSpPr>
                <p:nvPr/>
              </p:nvSpPr>
              <p:spPr bwMode="auto">
                <a:xfrm flipV="1">
                  <a:off x="7751764" y="1341439"/>
                  <a:ext cx="649287"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3" name="Ομάδα 2"/>
                <p:cNvGrpSpPr/>
                <p:nvPr/>
              </p:nvGrpSpPr>
              <p:grpSpPr>
                <a:xfrm>
                  <a:off x="3000375" y="1341439"/>
                  <a:ext cx="5400675" cy="2159000"/>
                  <a:chOff x="3000375" y="1341439"/>
                  <a:chExt cx="5400675" cy="2159000"/>
                </a:xfrm>
              </p:grpSpPr>
              <p:sp>
                <p:nvSpPr>
                  <p:cNvPr id="12294" name="Line 6"/>
                  <p:cNvSpPr>
                    <a:spLocks noChangeShapeType="1"/>
                  </p:cNvSpPr>
                  <p:nvPr/>
                </p:nvSpPr>
                <p:spPr bwMode="auto">
                  <a:xfrm>
                    <a:off x="4800600" y="2708276"/>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295" name="Line 7"/>
                  <p:cNvSpPr>
                    <a:spLocks noChangeShapeType="1"/>
                  </p:cNvSpPr>
                  <p:nvPr/>
                </p:nvSpPr>
                <p:spPr bwMode="auto">
                  <a:xfrm>
                    <a:off x="5087938" y="2924176"/>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296" name="Line 8"/>
                  <p:cNvSpPr>
                    <a:spLocks noChangeShapeType="1"/>
                  </p:cNvSpPr>
                  <p:nvPr/>
                </p:nvSpPr>
                <p:spPr bwMode="auto">
                  <a:xfrm>
                    <a:off x="3000376" y="3141663"/>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297" name="Line 9"/>
                  <p:cNvSpPr>
                    <a:spLocks noChangeShapeType="1"/>
                  </p:cNvSpPr>
                  <p:nvPr/>
                </p:nvSpPr>
                <p:spPr bwMode="auto">
                  <a:xfrm flipV="1">
                    <a:off x="3000375" y="2636839"/>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15" name="Line 27"/>
                  <p:cNvSpPr>
                    <a:spLocks noChangeShapeType="1"/>
                  </p:cNvSpPr>
                  <p:nvPr/>
                </p:nvSpPr>
                <p:spPr bwMode="auto">
                  <a:xfrm>
                    <a:off x="8401050" y="1341439"/>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16" name="Line 28"/>
                  <p:cNvSpPr>
                    <a:spLocks noChangeShapeType="1"/>
                  </p:cNvSpPr>
                  <p:nvPr/>
                </p:nvSpPr>
                <p:spPr bwMode="auto">
                  <a:xfrm>
                    <a:off x="5087938" y="3141663"/>
                    <a:ext cx="3313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4" name="TextBox 63"/>
                  <p:cNvSpPr txBox="1"/>
                  <p:nvPr/>
                </p:nvSpPr>
                <p:spPr>
                  <a:xfrm>
                    <a:off x="4511270" y="2784809"/>
                    <a:ext cx="343065" cy="400110"/>
                  </a:xfrm>
                  <a:prstGeom prst="rect">
                    <a:avLst/>
                  </a:prstGeom>
                  <a:noFill/>
                </p:spPr>
                <p:txBody>
                  <a:bodyPr wrap="square" rtlCol="0">
                    <a:spAutoFit/>
                  </a:bodyPr>
                  <a:lstStyle/>
                  <a:p>
                    <a:r>
                      <a:rPr lang="el-GR" sz="2000" b="1" dirty="0" smtClean="0"/>
                      <a:t>+</a:t>
                    </a:r>
                    <a:endParaRPr lang="el-GR" sz="2000" b="1" dirty="0"/>
                  </a:p>
                </p:txBody>
              </p:sp>
              <p:sp>
                <p:nvSpPr>
                  <p:cNvPr id="65" name="TextBox 64"/>
                  <p:cNvSpPr txBox="1"/>
                  <p:nvPr/>
                </p:nvSpPr>
                <p:spPr>
                  <a:xfrm>
                    <a:off x="5126432" y="2821505"/>
                    <a:ext cx="343065" cy="400110"/>
                  </a:xfrm>
                  <a:prstGeom prst="rect">
                    <a:avLst/>
                  </a:prstGeom>
                  <a:noFill/>
                </p:spPr>
                <p:txBody>
                  <a:bodyPr wrap="square" rtlCol="0">
                    <a:spAutoFit/>
                  </a:bodyPr>
                  <a:lstStyle/>
                  <a:p>
                    <a:r>
                      <a:rPr lang="el-GR" sz="2000" b="1" dirty="0" smtClean="0"/>
                      <a:t>-</a:t>
                    </a:r>
                    <a:endParaRPr lang="el-GR" sz="2000" b="1" dirty="0"/>
                  </a:p>
                </p:txBody>
              </p:sp>
            </p:grpSp>
          </p:grpSp>
        </p:grpSp>
      </p:grpSp>
      <p:grpSp>
        <p:nvGrpSpPr>
          <p:cNvPr id="24" name="Ομάδα 23"/>
          <p:cNvGrpSpPr/>
          <p:nvPr/>
        </p:nvGrpSpPr>
        <p:grpSpPr>
          <a:xfrm>
            <a:off x="6612387" y="2677029"/>
            <a:ext cx="503237" cy="369332"/>
            <a:chOff x="9994736" y="2174413"/>
            <a:chExt cx="503237" cy="369332"/>
          </a:xfrm>
        </p:grpSpPr>
        <p:sp>
          <p:nvSpPr>
            <p:cNvPr id="86" name="Line 43"/>
            <p:cNvSpPr>
              <a:spLocks noChangeShapeType="1"/>
            </p:cNvSpPr>
            <p:nvPr/>
          </p:nvSpPr>
          <p:spPr bwMode="auto">
            <a:xfrm rot="5400000" flipV="1">
              <a:off x="10246355" y="2288435"/>
              <a:ext cx="0" cy="503237"/>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7" name="Text Box 44"/>
            <p:cNvSpPr txBox="1">
              <a:spLocks noChangeArrowheads="1"/>
            </p:cNvSpPr>
            <p:nvPr/>
          </p:nvSpPr>
          <p:spPr bwMode="auto">
            <a:xfrm>
              <a:off x="10133920" y="2174413"/>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p>
          </p:txBody>
        </p:sp>
      </p:grpSp>
    </p:spTree>
    <p:extLst>
      <p:ext uri="{BB962C8B-B14F-4D97-AF65-F5344CB8AC3E}">
        <p14:creationId xmlns:p14="http://schemas.microsoft.com/office/powerpoint/2010/main" val="2298195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1500" fill="hold"/>
                                        <p:tgtEl>
                                          <p:spTgt spid="62"/>
                                        </p:tgtEl>
                                        <p:attrNameLst>
                                          <p:attrName>ppt_x</p:attrName>
                                        </p:attrNameLst>
                                      </p:cBhvr>
                                      <p:tavLst>
                                        <p:tav tm="0">
                                          <p:val>
                                            <p:strVal val="#ppt_x-.2"/>
                                          </p:val>
                                        </p:tav>
                                        <p:tav tm="100000">
                                          <p:val>
                                            <p:strVal val="#ppt_x"/>
                                          </p:val>
                                        </p:tav>
                                      </p:tavLst>
                                    </p:anim>
                                    <p:anim calcmode="lin" valueType="num">
                                      <p:cBhvr>
                                        <p:cTn id="8" dur="15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9" dur="1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ssolv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2000"/>
                            </p:stCondLst>
                            <p:childTnLst>
                              <p:par>
                                <p:cTn id="39" presetID="22" presetClass="entr" presetSubtype="1"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2500"/>
                            </p:stCondLst>
                            <p:childTnLst>
                              <p:par>
                                <p:cTn id="43" presetID="22" presetClass="entr" presetSubtype="2"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righ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2340"/>
                                        </p:tgtEl>
                                        <p:attrNameLst>
                                          <p:attrName>style.visibility</p:attrName>
                                        </p:attrNameLst>
                                      </p:cBhvr>
                                      <p:to>
                                        <p:strVal val="visible"/>
                                      </p:to>
                                    </p:set>
                                    <p:animEffect transition="in" filter="fade">
                                      <p:cBhvr>
                                        <p:cTn id="54" dur="500"/>
                                        <p:tgtEl>
                                          <p:spTgt spid="12340"/>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2343"/>
                                        </p:tgtEl>
                                        <p:attrNameLst>
                                          <p:attrName>style.visibility</p:attrName>
                                        </p:attrNameLst>
                                      </p:cBhvr>
                                      <p:to>
                                        <p:strVal val="visible"/>
                                      </p:to>
                                    </p:set>
                                    <p:animEffect transition="in" filter="wipe(left)">
                                      <p:cBhvr>
                                        <p:cTn id="63" dur="1500"/>
                                        <p:tgtEl>
                                          <p:spTgt spid="12343"/>
                                        </p:tgtEl>
                                      </p:cBhvr>
                                    </p:animEffect>
                                  </p:childTnLst>
                                </p:cTn>
                              </p:par>
                            </p:childTnLst>
                          </p:cTn>
                        </p:par>
                        <p:par>
                          <p:cTn id="64" fill="hold">
                            <p:stCondLst>
                              <p:cond delay="1500"/>
                            </p:stCondLst>
                            <p:childTnLst>
                              <p:par>
                                <p:cTn id="65" presetID="22" presetClass="entr" presetSubtype="8" fill="hold" grpId="0" nodeType="afterEffect">
                                  <p:stCondLst>
                                    <p:cond delay="500"/>
                                  </p:stCondLst>
                                  <p:childTnLst>
                                    <p:set>
                                      <p:cBhvr>
                                        <p:cTn id="66" dur="1" fill="hold">
                                          <p:stCondLst>
                                            <p:cond delay="0"/>
                                          </p:stCondLst>
                                        </p:cTn>
                                        <p:tgtEl>
                                          <p:spTgt spid="2"/>
                                        </p:tgtEl>
                                        <p:attrNameLst>
                                          <p:attrName>style.visibility</p:attrName>
                                        </p:attrNameLst>
                                      </p:cBhvr>
                                      <p:to>
                                        <p:strVal val="visible"/>
                                      </p:to>
                                    </p:set>
                                    <p:animEffect transition="in" filter="wipe(left)">
                                      <p:cBhvr>
                                        <p:cTn id="67" dur="1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358"/>
                                        </p:tgtEl>
                                        <p:attrNameLst>
                                          <p:attrName>style.visibility</p:attrName>
                                        </p:attrNameLst>
                                      </p:cBhvr>
                                      <p:to>
                                        <p:strVal val="visible"/>
                                      </p:to>
                                    </p:set>
                                    <p:animEffect transition="in" filter="wipe(left)">
                                      <p:cBhvr>
                                        <p:cTn id="72" dur="500"/>
                                        <p:tgtEl>
                                          <p:spTgt spid="12358"/>
                                        </p:tgtEl>
                                      </p:cBhvr>
                                    </p:animEffect>
                                  </p:childTnLst>
                                </p:cTn>
                              </p:par>
                            </p:childTnLst>
                          </p:cTn>
                        </p:par>
                        <p:par>
                          <p:cTn id="73" fill="hold">
                            <p:stCondLst>
                              <p:cond delay="500"/>
                            </p:stCondLst>
                            <p:childTnLst>
                              <p:par>
                                <p:cTn id="74" presetID="22" presetClass="entr" presetSubtype="8" fill="hold" grpId="0" nodeType="afterEffect">
                                  <p:stCondLst>
                                    <p:cond delay="250"/>
                                  </p:stCondLst>
                                  <p:childTnLst>
                                    <p:set>
                                      <p:cBhvr>
                                        <p:cTn id="75" dur="1" fill="hold">
                                          <p:stCondLst>
                                            <p:cond delay="0"/>
                                          </p:stCondLst>
                                        </p:cTn>
                                        <p:tgtEl>
                                          <p:spTgt spid="12355"/>
                                        </p:tgtEl>
                                        <p:attrNameLst>
                                          <p:attrName>style.visibility</p:attrName>
                                        </p:attrNameLst>
                                      </p:cBhvr>
                                      <p:to>
                                        <p:strVal val="visible"/>
                                      </p:to>
                                    </p:set>
                                    <p:animEffect transition="in" filter="wipe(left)">
                                      <p:cBhvr>
                                        <p:cTn id="76" dur="1500"/>
                                        <p:tgtEl>
                                          <p:spTgt spid="12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0" grpId="0" animBg="1"/>
      <p:bldP spid="12343" grpId="0"/>
      <p:bldP spid="12355" grpId="0" animBg="1"/>
      <p:bldP spid="12358" grpId="0" animBg="1"/>
      <p:bldP spid="6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υποσέλιδου 2"/>
          <p:cNvSpPr>
            <a:spLocks noGrp="1"/>
          </p:cNvSpPr>
          <p:nvPr>
            <p:ph type="ftr" sz="quarter" idx="11"/>
          </p:nvPr>
        </p:nvSpPr>
        <p:spPr/>
        <p:txBody>
          <a:bodyPr/>
          <a:lstStyle/>
          <a:p>
            <a:r>
              <a:rPr lang="el-GR" altLang="el-GR"/>
              <a:t>Μερκ. Παναγιωτόπουλος - Φυσικός                 www.merkopanas.blogspot.com</a:t>
            </a:r>
          </a:p>
        </p:txBody>
      </p:sp>
      <p:sp>
        <p:nvSpPr>
          <p:cNvPr id="6" name="Θέση αριθμού διαφάνειας 3"/>
          <p:cNvSpPr>
            <a:spLocks noGrp="1"/>
          </p:cNvSpPr>
          <p:nvPr>
            <p:ph type="sldNum" sz="quarter" idx="12"/>
          </p:nvPr>
        </p:nvSpPr>
        <p:spPr/>
        <p:txBody>
          <a:bodyPr/>
          <a:lstStyle/>
          <a:p>
            <a:fld id="{443FF5F4-E4BB-46DD-AB7E-07EF3B64173A}" type="slidenum">
              <a:rPr lang="el-GR" altLang="el-GR"/>
              <a:pPr/>
              <a:t>12</a:t>
            </a:fld>
            <a:endParaRPr lang="el-GR" altLang="el-GR"/>
          </a:p>
        </p:txBody>
      </p:sp>
      <p:sp>
        <p:nvSpPr>
          <p:cNvPr id="19462" name="Text Box 6"/>
          <p:cNvSpPr txBox="1">
            <a:spLocks noChangeArrowheads="1"/>
          </p:cNvSpPr>
          <p:nvPr/>
        </p:nvSpPr>
        <p:spPr bwMode="auto">
          <a:xfrm>
            <a:off x="6154735" y="2598271"/>
            <a:ext cx="3743325" cy="65087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sz="3600" b="1" i="1">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a:solidFill>
                  <a:srgbClr val="FF0000"/>
                </a:solidFill>
                <a:effectLst>
                  <a:outerShdw blurRad="38100" dist="38100" dir="2700000" algn="tl">
                    <a:srgbClr val="000000"/>
                  </a:outerShdw>
                </a:effectLst>
                <a:latin typeface="Comic Sans MS" panose="030F0702030302020204" pitchFamily="66" charset="0"/>
              </a:rPr>
              <a:t>2</a:t>
            </a:r>
            <a:r>
              <a:rPr lang="en-US" altLang="el-GR" sz="3600" b="1">
                <a:solidFill>
                  <a:srgbClr val="FF0000"/>
                </a:solidFill>
                <a:effectLst>
                  <a:outerShdw blurRad="38100" dist="38100" dir="2700000" algn="tl">
                    <a:srgbClr val="000000"/>
                  </a:outerShdw>
                </a:effectLst>
                <a:latin typeface="Comic Sans MS" panose="030F0702030302020204" pitchFamily="66" charset="0"/>
              </a:rPr>
              <a:t> + </a:t>
            </a:r>
            <a:r>
              <a:rPr lang="en-US" altLang="el-GR" sz="3600" b="1" i="1">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a:solidFill>
                  <a:srgbClr val="FF0000"/>
                </a:solidFill>
                <a:effectLst>
                  <a:outerShdw blurRad="38100" dist="38100" dir="2700000" algn="tl">
                    <a:srgbClr val="000000"/>
                  </a:outerShdw>
                </a:effectLst>
                <a:latin typeface="Comic Sans MS" panose="030F0702030302020204" pitchFamily="66" charset="0"/>
              </a:rPr>
              <a:t>3</a:t>
            </a:r>
            <a:r>
              <a:rPr lang="en-US" altLang="el-GR" sz="3600" b="1">
                <a:solidFill>
                  <a:srgbClr val="FF0000"/>
                </a:solidFill>
                <a:effectLst>
                  <a:outerShdw blurRad="38100" dist="38100" dir="2700000" algn="tl">
                    <a:srgbClr val="000000"/>
                  </a:outerShdw>
                </a:effectLst>
                <a:latin typeface="Comic Sans MS" panose="030F0702030302020204" pitchFamily="66" charset="0"/>
              </a:rPr>
              <a:t> = </a:t>
            </a:r>
            <a:r>
              <a:rPr lang="en-US" altLang="el-GR" sz="3600" b="1" i="1">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a:solidFill>
                  <a:srgbClr val="FF0000"/>
                </a:solidFill>
                <a:effectLst>
                  <a:outerShdw blurRad="38100" dist="38100" dir="2700000" algn="tl">
                    <a:srgbClr val="000000"/>
                  </a:outerShdw>
                </a:effectLst>
                <a:latin typeface="Comic Sans MS" panose="030F0702030302020204" pitchFamily="66" charset="0"/>
              </a:rPr>
              <a:t>1</a:t>
            </a:r>
            <a:r>
              <a:rPr lang="en-US" altLang="el-GR" sz="3600" b="1">
                <a:solidFill>
                  <a:srgbClr val="FF0000"/>
                </a:solidFill>
                <a:effectLst>
                  <a:outerShdw blurRad="38100" dist="38100" dir="2700000" algn="tl">
                    <a:srgbClr val="000000"/>
                  </a:outerShdw>
                </a:effectLst>
                <a:latin typeface="Comic Sans MS" panose="030F0702030302020204" pitchFamily="66" charset="0"/>
              </a:rPr>
              <a:t> + </a:t>
            </a:r>
            <a:r>
              <a:rPr lang="en-US" altLang="el-GR" sz="3600" b="1" i="1">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a:solidFill>
                  <a:srgbClr val="FF0000"/>
                </a:solidFill>
                <a:effectLst>
                  <a:outerShdw blurRad="38100" dist="38100" dir="2700000" algn="tl">
                    <a:srgbClr val="000000"/>
                  </a:outerShdw>
                </a:effectLst>
                <a:latin typeface="Comic Sans MS" panose="030F0702030302020204" pitchFamily="66" charset="0"/>
              </a:rPr>
              <a:t>4</a:t>
            </a:r>
            <a:endParaRPr lang="el-GR" altLang="el-GR" sz="3600" b="1">
              <a:solidFill>
                <a:srgbClr val="FF0000"/>
              </a:solidFill>
              <a:effectLst>
                <a:outerShdw blurRad="38100" dist="38100" dir="2700000" algn="tl">
                  <a:srgbClr val="000000"/>
                </a:outerShdw>
              </a:effectLst>
              <a:latin typeface="Comic Sans MS" panose="030F0702030302020204" pitchFamily="66" charset="0"/>
            </a:endParaRPr>
          </a:p>
        </p:txBody>
      </p:sp>
      <p:sp>
        <p:nvSpPr>
          <p:cNvPr id="19463" name="Text Box 7"/>
          <p:cNvSpPr txBox="1">
            <a:spLocks noChangeArrowheads="1"/>
          </p:cNvSpPr>
          <p:nvPr/>
        </p:nvSpPr>
        <p:spPr bwMode="auto">
          <a:xfrm>
            <a:off x="2920365" y="4489737"/>
            <a:ext cx="8280400" cy="131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l-GR" altLang="el-GR" sz="2800" b="1" dirty="0">
                <a:latin typeface="Comic Sans MS" panose="030F0702030302020204" pitchFamily="66" charset="0"/>
              </a:rPr>
              <a:t>Ο </a:t>
            </a:r>
            <a:r>
              <a:rPr lang="el-GR" altLang="el-GR" sz="2800" b="1" dirty="0">
                <a:solidFill>
                  <a:srgbClr val="FF0000"/>
                </a:solidFill>
                <a:effectLst>
                  <a:outerShdw blurRad="38100" dist="38100" dir="2700000" algn="tl">
                    <a:srgbClr val="000000"/>
                  </a:outerShdw>
                </a:effectLst>
                <a:latin typeface="Comic Sans MS" panose="030F0702030302020204" pitchFamily="66" charset="0"/>
              </a:rPr>
              <a:t>1ος κανόνας</a:t>
            </a:r>
            <a:r>
              <a:rPr lang="el-GR" altLang="el-GR" sz="2800" b="1" dirty="0">
                <a:latin typeface="Comic Sans MS" panose="030F0702030302020204" pitchFamily="66" charset="0"/>
              </a:rPr>
              <a:t> του </a:t>
            </a:r>
            <a:r>
              <a:rPr lang="el-GR" altLang="el-GR" sz="2800" b="1" dirty="0" err="1">
                <a:latin typeface="Comic Sans MS" panose="030F0702030302020204" pitchFamily="66" charset="0"/>
              </a:rPr>
              <a:t>Κίρχοφ</a:t>
            </a:r>
            <a:r>
              <a:rPr lang="el-GR" altLang="el-GR" sz="2800" b="1" dirty="0">
                <a:latin typeface="Comic Sans MS" panose="030F0702030302020204" pitchFamily="66" charset="0"/>
              </a:rPr>
              <a:t> αποτελεί εφαρμογή της </a:t>
            </a:r>
            <a:r>
              <a:rPr lang="el-GR" altLang="el-GR" sz="2800" b="1" dirty="0">
                <a:solidFill>
                  <a:srgbClr val="FF0000"/>
                </a:solidFill>
                <a:effectLst>
                  <a:outerShdw blurRad="38100" dist="38100" dir="2700000" algn="tl">
                    <a:srgbClr val="000000"/>
                  </a:outerShdw>
                </a:effectLst>
                <a:latin typeface="Comic Sans MS" panose="030F0702030302020204" pitchFamily="66" charset="0"/>
              </a:rPr>
              <a:t>«αρχής διατήρησης του φορτίου»</a:t>
            </a:r>
            <a:r>
              <a:rPr lang="el-GR" altLang="el-GR" sz="2800" b="1" dirty="0">
                <a:effectLst>
                  <a:outerShdw blurRad="38100" dist="38100" dir="2700000" algn="tl">
                    <a:srgbClr val="FFFFFF"/>
                  </a:outerShdw>
                </a:effectLst>
                <a:latin typeface="Comic Sans MS" panose="030F0702030302020204" pitchFamily="66" charset="0"/>
              </a:rPr>
              <a:t>.</a:t>
            </a:r>
          </a:p>
        </p:txBody>
      </p:sp>
      <p:grpSp>
        <p:nvGrpSpPr>
          <p:cNvPr id="3" name="Ομάδα 2"/>
          <p:cNvGrpSpPr/>
          <p:nvPr/>
        </p:nvGrpSpPr>
        <p:grpSpPr>
          <a:xfrm>
            <a:off x="1012190" y="381001"/>
            <a:ext cx="3816350" cy="3797300"/>
            <a:chOff x="2063750" y="333375"/>
            <a:chExt cx="3816350" cy="3797300"/>
          </a:xfrm>
        </p:grpSpPr>
        <p:pic>
          <p:nvPicPr>
            <p:cNvPr id="19461" name="Picture 5" descr="Image:KCL.png">
              <a:hlinkClick r:id="rId3"/>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63750" y="333375"/>
              <a:ext cx="3816350" cy="3797300"/>
            </a:xfrm>
            <a:prstGeom prst="rect">
              <a:avLst/>
            </a:prstGeom>
            <a:noFill/>
            <a:ln>
              <a:no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pic>
        <p:sp>
          <p:nvSpPr>
            <p:cNvPr id="2" name="TextBox 1"/>
            <p:cNvSpPr txBox="1"/>
            <p:nvPr/>
          </p:nvSpPr>
          <p:spPr>
            <a:xfrm>
              <a:off x="3830320" y="1754158"/>
              <a:ext cx="467360" cy="400110"/>
            </a:xfrm>
            <a:prstGeom prst="rect">
              <a:avLst/>
            </a:prstGeom>
            <a:noFill/>
            <a:ln>
              <a:noFill/>
            </a:ln>
          </p:spPr>
          <p:txBody>
            <a:bodyPr wrap="square" rtlCol="0">
              <a:spAutoFit/>
            </a:bodyPr>
            <a:lstStyle/>
            <a:p>
              <a:r>
                <a:rPr lang="el-GR" sz="2000" b="1" dirty="0" smtClean="0">
                  <a:latin typeface="Comic Sans MS" panose="030F0702030302020204" pitchFamily="66" charset="0"/>
                </a:rPr>
                <a:t>Β</a:t>
              </a:r>
              <a:endParaRPr lang="el-GR" sz="2000" b="1" dirty="0">
                <a:latin typeface="Comic Sans MS" panose="030F0702030302020204" pitchFamily="66" charset="0"/>
              </a:endParaRPr>
            </a:p>
          </p:txBody>
        </p:sp>
      </p:grpSp>
      <p:sp>
        <p:nvSpPr>
          <p:cNvPr id="8" name="TextBox 7"/>
          <p:cNvSpPr txBox="1"/>
          <p:nvPr/>
        </p:nvSpPr>
        <p:spPr>
          <a:xfrm>
            <a:off x="4681220" y="381001"/>
            <a:ext cx="6757924" cy="1938992"/>
          </a:xfrm>
          <a:prstGeom prst="rect">
            <a:avLst/>
          </a:prstGeom>
          <a:noFill/>
        </p:spPr>
        <p:txBody>
          <a:bodyPr wrap="square" rtlCol="0">
            <a:spAutoFit/>
          </a:bodyPr>
          <a:lstStyle/>
          <a:p>
            <a:pPr lvl="1" algn="ctr">
              <a:lnSpc>
                <a:spcPct val="150000"/>
              </a:lnSpc>
            </a:pPr>
            <a:r>
              <a:rPr lang="el-GR" sz="2000" b="1" dirty="0" smtClean="0">
                <a:latin typeface="Comic Sans MS" panose="030F0702030302020204" pitchFamily="66" charset="0"/>
              </a:rPr>
              <a:t>Μπορούμε να θεωρήσουμε (αυθαίρετα) τις εντάσεις των ρευμάτων (</a:t>
            </a:r>
            <a:r>
              <a:rPr lang="en-US" sz="2000" b="1" i="1" dirty="0" smtClean="0">
                <a:latin typeface="Comic Sans MS" panose="030F0702030302020204" pitchFamily="66" charset="0"/>
              </a:rPr>
              <a:t>i</a:t>
            </a:r>
            <a:r>
              <a:rPr lang="en-US" sz="2000" b="1" baseline="-25000" dirty="0" smtClean="0">
                <a:latin typeface="Comic Sans MS" panose="030F0702030302020204" pitchFamily="66" charset="0"/>
              </a:rPr>
              <a:t>2</a:t>
            </a:r>
            <a:r>
              <a:rPr lang="en-US" sz="2000" b="1" dirty="0" smtClean="0">
                <a:latin typeface="Comic Sans MS" panose="030F0702030302020204" pitchFamily="66" charset="0"/>
              </a:rPr>
              <a:t>, </a:t>
            </a:r>
            <a:r>
              <a:rPr lang="en-US" sz="2000" b="1" i="1" dirty="0" smtClean="0">
                <a:latin typeface="Comic Sans MS" panose="030F0702030302020204" pitchFamily="66" charset="0"/>
              </a:rPr>
              <a:t>i</a:t>
            </a:r>
            <a:r>
              <a:rPr lang="en-US" sz="2000" b="1" baseline="-25000" dirty="0" smtClean="0">
                <a:latin typeface="Comic Sans MS" panose="030F0702030302020204" pitchFamily="66" charset="0"/>
              </a:rPr>
              <a:t>3</a:t>
            </a:r>
            <a:r>
              <a:rPr lang="en-US" sz="2000" b="1" dirty="0" smtClean="0">
                <a:latin typeface="Comic Sans MS" panose="030F0702030302020204" pitchFamily="66" charset="0"/>
              </a:rPr>
              <a:t>) </a:t>
            </a:r>
            <a:r>
              <a:rPr lang="el-GR" sz="2000" b="1" dirty="0" smtClean="0">
                <a:latin typeface="Comic Sans MS" panose="030F0702030302020204" pitchFamily="66" charset="0"/>
              </a:rPr>
              <a:t>που φθάνουν στον κόμβο Β με θετική τιμή και τις εντάσεις των ρευμάτων </a:t>
            </a:r>
            <a:r>
              <a:rPr lang="el-GR" sz="2000" b="1" dirty="0">
                <a:latin typeface="Comic Sans MS" panose="030F0702030302020204" pitchFamily="66" charset="0"/>
              </a:rPr>
              <a:t>(</a:t>
            </a:r>
            <a:r>
              <a:rPr lang="en-US" sz="2000" b="1" i="1" dirty="0" err="1" smtClean="0">
                <a:latin typeface="Comic Sans MS" panose="030F0702030302020204" pitchFamily="66" charset="0"/>
              </a:rPr>
              <a:t>i</a:t>
            </a:r>
            <a:r>
              <a:rPr lang="el-GR" sz="2000" b="1" baseline="-25000" dirty="0" smtClean="0">
                <a:latin typeface="Comic Sans MS" panose="030F0702030302020204" pitchFamily="66" charset="0"/>
              </a:rPr>
              <a:t>1</a:t>
            </a:r>
            <a:r>
              <a:rPr lang="en-US" sz="2000" b="1" dirty="0" smtClean="0">
                <a:latin typeface="Comic Sans MS" panose="030F0702030302020204" pitchFamily="66" charset="0"/>
              </a:rPr>
              <a:t>, </a:t>
            </a:r>
            <a:r>
              <a:rPr lang="en-US" sz="2000" b="1" i="1" dirty="0" err="1" smtClean="0">
                <a:latin typeface="Comic Sans MS" panose="030F0702030302020204" pitchFamily="66" charset="0"/>
              </a:rPr>
              <a:t>i</a:t>
            </a:r>
            <a:r>
              <a:rPr lang="el-GR" sz="2000" b="1" baseline="-25000" dirty="0" smtClean="0">
                <a:latin typeface="Comic Sans MS" panose="030F0702030302020204" pitchFamily="66" charset="0"/>
              </a:rPr>
              <a:t>4</a:t>
            </a:r>
            <a:r>
              <a:rPr lang="en-US" sz="2000" b="1" dirty="0" smtClean="0">
                <a:latin typeface="Comic Sans MS" panose="030F0702030302020204" pitchFamily="66" charset="0"/>
              </a:rPr>
              <a:t>) </a:t>
            </a:r>
            <a:r>
              <a:rPr lang="el-GR" sz="2000" b="1" dirty="0" smtClean="0">
                <a:latin typeface="Comic Sans MS" panose="030F0702030302020204" pitchFamily="66" charset="0"/>
              </a:rPr>
              <a:t>που απομακρύνονται</a:t>
            </a:r>
            <a:r>
              <a:rPr lang="en-US" sz="2000" b="1" dirty="0" smtClean="0">
                <a:latin typeface="Comic Sans MS" panose="030F0702030302020204" pitchFamily="66" charset="0"/>
              </a:rPr>
              <a:t>,</a:t>
            </a:r>
            <a:r>
              <a:rPr lang="el-GR" sz="2000" b="1" dirty="0" smtClean="0">
                <a:latin typeface="Comic Sans MS" panose="030F0702030302020204" pitchFamily="66" charset="0"/>
              </a:rPr>
              <a:t> με αρνητική τιμή. Έτσι,</a:t>
            </a:r>
            <a:endParaRPr lang="el-GR" sz="2000" b="1" dirty="0">
              <a:latin typeface="Comic Sans MS" panose="030F0702030302020204" pitchFamily="66" charset="0"/>
            </a:endParaRPr>
          </a:p>
        </p:txBody>
      </p:sp>
      <p:sp>
        <p:nvSpPr>
          <p:cNvPr id="12" name="Text Box 6"/>
          <p:cNvSpPr txBox="1">
            <a:spLocks noChangeArrowheads="1"/>
          </p:cNvSpPr>
          <p:nvPr/>
        </p:nvSpPr>
        <p:spPr bwMode="auto">
          <a:xfrm>
            <a:off x="5750876" y="3719326"/>
            <a:ext cx="4551045" cy="646331"/>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3600" b="1" i="1" dirty="0">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dirty="0">
                <a:solidFill>
                  <a:srgbClr val="FF0000"/>
                </a:solidFill>
                <a:effectLst>
                  <a:outerShdw blurRad="38100" dist="38100" dir="2700000" algn="tl">
                    <a:srgbClr val="000000"/>
                  </a:outerShdw>
                </a:effectLst>
                <a:latin typeface="Comic Sans MS" panose="030F0702030302020204" pitchFamily="66" charset="0"/>
              </a:rPr>
              <a:t>2</a:t>
            </a:r>
            <a:r>
              <a:rPr lang="en-US" altLang="el-GR" sz="3600" b="1" dirty="0">
                <a:solidFill>
                  <a:srgbClr val="FF0000"/>
                </a:solidFill>
                <a:effectLst>
                  <a:outerShdw blurRad="38100" dist="38100" dir="2700000" algn="tl">
                    <a:srgbClr val="000000"/>
                  </a:outerShdw>
                </a:effectLst>
                <a:latin typeface="Comic Sans MS" panose="030F0702030302020204" pitchFamily="66" charset="0"/>
              </a:rPr>
              <a:t> + </a:t>
            </a:r>
            <a:r>
              <a:rPr lang="en-US" altLang="el-GR" sz="3600" b="1" i="1" dirty="0">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dirty="0">
                <a:solidFill>
                  <a:srgbClr val="FF0000"/>
                </a:solidFill>
                <a:effectLst>
                  <a:outerShdw blurRad="38100" dist="38100" dir="2700000" algn="tl">
                    <a:srgbClr val="000000"/>
                  </a:outerShdw>
                </a:effectLst>
                <a:latin typeface="Comic Sans MS" panose="030F0702030302020204" pitchFamily="66" charset="0"/>
              </a:rPr>
              <a:t>3</a:t>
            </a:r>
            <a:r>
              <a:rPr lang="en-US" altLang="el-GR" sz="3600" b="1" dirty="0">
                <a:solidFill>
                  <a:srgbClr val="FF0000"/>
                </a:solidFill>
                <a:effectLst>
                  <a:outerShdw blurRad="38100" dist="38100" dir="2700000" algn="tl">
                    <a:srgbClr val="000000"/>
                  </a:outerShdw>
                </a:effectLst>
                <a:latin typeface="Comic Sans MS" panose="030F0702030302020204" pitchFamily="66" charset="0"/>
              </a:rPr>
              <a:t> </a:t>
            </a:r>
            <a:r>
              <a:rPr lang="el-GR" altLang="el-GR" sz="3600" b="1" dirty="0" smtClean="0">
                <a:solidFill>
                  <a:srgbClr val="FF0000"/>
                </a:solidFill>
                <a:effectLst>
                  <a:outerShdw blurRad="38100" dist="38100" dir="2700000" algn="tl">
                    <a:srgbClr val="000000"/>
                  </a:outerShdw>
                </a:effectLst>
                <a:latin typeface="Comic Sans MS" panose="030F0702030302020204" pitchFamily="66" charset="0"/>
              </a:rPr>
              <a:t>- </a:t>
            </a:r>
            <a:r>
              <a:rPr lang="en-US" altLang="el-GR" sz="3600" b="1" i="1" dirty="0" smtClean="0">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dirty="0" smtClean="0">
                <a:solidFill>
                  <a:srgbClr val="FF0000"/>
                </a:solidFill>
                <a:effectLst>
                  <a:outerShdw blurRad="38100" dist="38100" dir="2700000" algn="tl">
                    <a:srgbClr val="000000"/>
                  </a:outerShdw>
                </a:effectLst>
                <a:latin typeface="Comic Sans MS" panose="030F0702030302020204" pitchFamily="66" charset="0"/>
              </a:rPr>
              <a:t>1</a:t>
            </a:r>
            <a:r>
              <a:rPr lang="en-US" altLang="el-GR" sz="3600" b="1" dirty="0" smtClean="0">
                <a:solidFill>
                  <a:srgbClr val="FF0000"/>
                </a:solidFill>
                <a:effectLst>
                  <a:outerShdw blurRad="38100" dist="38100" dir="2700000" algn="tl">
                    <a:srgbClr val="000000"/>
                  </a:outerShdw>
                </a:effectLst>
                <a:latin typeface="Comic Sans MS" panose="030F0702030302020204" pitchFamily="66" charset="0"/>
              </a:rPr>
              <a:t> </a:t>
            </a:r>
            <a:r>
              <a:rPr lang="el-GR" altLang="el-GR" sz="3600" b="1" dirty="0" smtClean="0">
                <a:solidFill>
                  <a:srgbClr val="FF0000"/>
                </a:solidFill>
                <a:effectLst>
                  <a:outerShdw blurRad="38100" dist="38100" dir="2700000" algn="tl">
                    <a:srgbClr val="000000"/>
                  </a:outerShdw>
                </a:effectLst>
                <a:latin typeface="Comic Sans MS" panose="030F0702030302020204" pitchFamily="66" charset="0"/>
              </a:rPr>
              <a:t>-</a:t>
            </a:r>
            <a:r>
              <a:rPr lang="en-US" altLang="el-GR" sz="3600" b="1" dirty="0" smtClean="0">
                <a:solidFill>
                  <a:srgbClr val="FF0000"/>
                </a:solidFill>
                <a:effectLst>
                  <a:outerShdw blurRad="38100" dist="38100" dir="2700000" algn="tl">
                    <a:srgbClr val="000000"/>
                  </a:outerShdw>
                </a:effectLst>
                <a:latin typeface="Comic Sans MS" panose="030F0702030302020204" pitchFamily="66" charset="0"/>
              </a:rPr>
              <a:t> </a:t>
            </a:r>
            <a:r>
              <a:rPr lang="en-US" altLang="el-GR" sz="3600" b="1" i="1" dirty="0" smtClean="0">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dirty="0" smtClean="0">
                <a:solidFill>
                  <a:srgbClr val="FF0000"/>
                </a:solidFill>
                <a:effectLst>
                  <a:outerShdw blurRad="38100" dist="38100" dir="2700000" algn="tl">
                    <a:srgbClr val="000000"/>
                  </a:outerShdw>
                </a:effectLst>
                <a:latin typeface="Comic Sans MS" panose="030F0702030302020204" pitchFamily="66" charset="0"/>
              </a:rPr>
              <a:t>4</a:t>
            </a:r>
            <a:r>
              <a:rPr lang="en-US" altLang="el-GR" sz="3600" b="1" dirty="0">
                <a:solidFill>
                  <a:srgbClr val="FF0000"/>
                </a:solidFill>
                <a:effectLst>
                  <a:outerShdw blurRad="38100" dist="38100" dir="2700000" algn="tl">
                    <a:srgbClr val="000000"/>
                  </a:outerShdw>
                </a:effectLst>
                <a:latin typeface="Comic Sans MS" panose="030F0702030302020204" pitchFamily="66" charset="0"/>
              </a:rPr>
              <a:t> </a:t>
            </a:r>
            <a:r>
              <a:rPr lang="en-US" altLang="el-GR" sz="3600" b="1" dirty="0" smtClean="0">
                <a:solidFill>
                  <a:srgbClr val="FF0000"/>
                </a:solidFill>
                <a:effectLst>
                  <a:outerShdw blurRad="38100" dist="38100" dir="2700000" algn="tl">
                    <a:srgbClr val="000000"/>
                  </a:outerShdw>
                </a:effectLst>
                <a:latin typeface="Comic Sans MS" panose="030F0702030302020204" pitchFamily="66" charset="0"/>
              </a:rPr>
              <a:t>=</a:t>
            </a:r>
            <a:r>
              <a:rPr lang="el-GR" altLang="el-GR" sz="3600" b="1" dirty="0" smtClean="0">
                <a:solidFill>
                  <a:srgbClr val="FF0000"/>
                </a:solidFill>
                <a:effectLst>
                  <a:outerShdw blurRad="38100" dist="38100" dir="2700000" algn="tl">
                    <a:srgbClr val="000000"/>
                  </a:outerShdw>
                </a:effectLst>
                <a:latin typeface="Comic Sans MS" panose="030F0702030302020204" pitchFamily="66" charset="0"/>
              </a:rPr>
              <a:t> 0</a:t>
            </a:r>
            <a:r>
              <a:rPr lang="el-GR" altLang="el-GR" sz="3600" b="1" baseline="-25000" dirty="0" smtClean="0">
                <a:solidFill>
                  <a:srgbClr val="FF0000"/>
                </a:solidFill>
                <a:effectLst>
                  <a:outerShdw blurRad="38100" dist="38100" dir="2700000" algn="tl">
                    <a:srgbClr val="000000"/>
                  </a:outerShdw>
                </a:effectLst>
                <a:latin typeface="Comic Sans MS" panose="030F0702030302020204" pitchFamily="66" charset="0"/>
              </a:rPr>
              <a:t> </a:t>
            </a:r>
            <a:endParaRPr lang="el-GR" altLang="el-GR" sz="3600" b="1" dirty="0">
              <a:solidFill>
                <a:srgbClr val="FF0000"/>
              </a:solidFill>
              <a:effectLst>
                <a:outerShdw blurRad="38100" dist="38100" dir="2700000" algn="tl">
                  <a:srgbClr val="000000"/>
                </a:outerShdw>
              </a:effectLst>
              <a:latin typeface="Comic Sans MS" panose="030F0702030302020204" pitchFamily="66" charset="0"/>
            </a:endParaRPr>
          </a:p>
        </p:txBody>
      </p:sp>
      <p:sp>
        <p:nvSpPr>
          <p:cNvPr id="9" name="TextBox 8"/>
          <p:cNvSpPr txBox="1"/>
          <p:nvPr/>
        </p:nvSpPr>
        <p:spPr>
          <a:xfrm>
            <a:off x="10160000" y="3123346"/>
            <a:ext cx="521018" cy="400110"/>
          </a:xfrm>
          <a:prstGeom prst="rect">
            <a:avLst/>
          </a:prstGeom>
          <a:noFill/>
        </p:spPr>
        <p:txBody>
          <a:bodyPr wrap="square" rtlCol="0">
            <a:spAutoFit/>
          </a:bodyPr>
          <a:lstStyle/>
          <a:p>
            <a:r>
              <a:rPr lang="el-GR" sz="2000" b="1" dirty="0" smtClean="0">
                <a:latin typeface="Comic Sans MS" panose="030F0702030302020204" pitchFamily="66" charset="0"/>
              </a:rPr>
              <a:t>ή</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949573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500"/>
                                        <p:tgtEl>
                                          <p:spTgt spid="8"/>
                                        </p:tgtEl>
                                      </p:cBhvr>
                                    </p:animEffect>
                                  </p:childTnLst>
                                </p:cTn>
                              </p:par>
                            </p:childTnLst>
                          </p:cTn>
                        </p:par>
                        <p:par>
                          <p:cTn id="13" fill="hold">
                            <p:stCondLst>
                              <p:cond delay="1500"/>
                            </p:stCondLst>
                            <p:childTnLst>
                              <p:par>
                                <p:cTn id="14" presetID="9" presetClass="entr" presetSubtype="0" fill="hold" grpId="0" nodeType="afterEffect">
                                  <p:stCondLst>
                                    <p:cond delay="500"/>
                                  </p:stCondLst>
                                  <p:childTnLst>
                                    <p:set>
                                      <p:cBhvr>
                                        <p:cTn id="15" dur="1" fill="hold">
                                          <p:stCondLst>
                                            <p:cond delay="0"/>
                                          </p:stCondLst>
                                        </p:cTn>
                                        <p:tgtEl>
                                          <p:spTgt spid="19462"/>
                                        </p:tgtEl>
                                        <p:attrNameLst>
                                          <p:attrName>style.visibility</p:attrName>
                                        </p:attrNameLst>
                                      </p:cBhvr>
                                      <p:to>
                                        <p:strVal val="visible"/>
                                      </p:to>
                                    </p:set>
                                    <p:animEffect transition="in" filter="dissolve">
                                      <p:cBhvr>
                                        <p:cTn id="16" dur="500"/>
                                        <p:tgtEl>
                                          <p:spTgt spid="19462"/>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3000"/>
                            </p:stCondLst>
                            <p:childTnLst>
                              <p:par>
                                <p:cTn id="22" presetID="9"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463"/>
                                        </p:tgtEl>
                                        <p:attrNameLst>
                                          <p:attrName>style.visibility</p:attrName>
                                        </p:attrNameLst>
                                      </p:cBhvr>
                                      <p:to>
                                        <p:strVal val="visible"/>
                                      </p:to>
                                    </p:set>
                                    <p:animEffect transition="in" filter="wipe(left)">
                                      <p:cBhvr>
                                        <p:cTn id="29" dur="1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3" grpId="0"/>
      <p:bldP spid="8" grpId="0"/>
      <p:bldP spid="12"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Θέση υποσέλιδου 2"/>
          <p:cNvSpPr>
            <a:spLocks noGrp="1"/>
          </p:cNvSpPr>
          <p:nvPr>
            <p:ph type="ftr" sz="quarter" idx="11"/>
          </p:nvPr>
        </p:nvSpPr>
        <p:spPr/>
        <p:txBody>
          <a:bodyPr/>
          <a:lstStyle/>
          <a:p>
            <a:r>
              <a:rPr lang="el-GR" altLang="el-GR"/>
              <a:t>Μερκ. Παναγιωτόπουλος - Φυσικός                 www.merkopanas.blogspot.com</a:t>
            </a:r>
          </a:p>
        </p:txBody>
      </p:sp>
      <p:sp>
        <p:nvSpPr>
          <p:cNvPr id="45" name="Θέση αριθμού διαφάνειας 3"/>
          <p:cNvSpPr>
            <a:spLocks noGrp="1"/>
          </p:cNvSpPr>
          <p:nvPr>
            <p:ph type="sldNum" sz="quarter" idx="12"/>
          </p:nvPr>
        </p:nvSpPr>
        <p:spPr/>
        <p:txBody>
          <a:bodyPr/>
          <a:lstStyle/>
          <a:p>
            <a:fld id="{D37EF8AC-57BF-4880-BD88-B61016113ECB}" type="slidenum">
              <a:rPr lang="el-GR" altLang="el-GR"/>
              <a:pPr/>
              <a:t>13</a:t>
            </a:fld>
            <a:endParaRPr lang="el-GR" altLang="el-GR"/>
          </a:p>
        </p:txBody>
      </p:sp>
      <p:grpSp>
        <p:nvGrpSpPr>
          <p:cNvPr id="19" name="Ομάδα 18"/>
          <p:cNvGrpSpPr/>
          <p:nvPr/>
        </p:nvGrpSpPr>
        <p:grpSpPr>
          <a:xfrm>
            <a:off x="2927350" y="549275"/>
            <a:ext cx="5113338" cy="1983043"/>
            <a:chOff x="2927350" y="549275"/>
            <a:chExt cx="5113338" cy="1983043"/>
          </a:xfrm>
        </p:grpSpPr>
        <p:grpSp>
          <p:nvGrpSpPr>
            <p:cNvPr id="9" name="Ομάδα 8"/>
            <p:cNvGrpSpPr/>
            <p:nvPr/>
          </p:nvGrpSpPr>
          <p:grpSpPr>
            <a:xfrm>
              <a:off x="5375275" y="549275"/>
              <a:ext cx="431800" cy="446723"/>
              <a:chOff x="5375275" y="549275"/>
              <a:chExt cx="431800" cy="446723"/>
            </a:xfrm>
          </p:grpSpPr>
          <p:sp>
            <p:nvSpPr>
              <p:cNvPr id="18467" name="Oval 35"/>
              <p:cNvSpPr>
                <a:spLocks noChangeArrowheads="1"/>
              </p:cNvSpPr>
              <p:nvPr/>
            </p:nvSpPr>
            <p:spPr bwMode="auto">
              <a:xfrm>
                <a:off x="5375275" y="549275"/>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8468" name="Text Box 36"/>
              <p:cNvSpPr txBox="1">
                <a:spLocks noChangeArrowheads="1"/>
              </p:cNvSpPr>
              <p:nvPr/>
            </p:nvSpPr>
            <p:spPr bwMode="auto">
              <a:xfrm>
                <a:off x="5425122" y="614239"/>
                <a:ext cx="381953" cy="38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l-GR" b="1" i="1" dirty="0">
                    <a:latin typeface="Comic Sans MS" panose="030F0702030302020204" pitchFamily="66" charset="0"/>
                  </a:rPr>
                  <a:t>V</a:t>
                </a:r>
                <a:endParaRPr lang="el-GR" altLang="el-GR" b="1" i="1" dirty="0">
                  <a:latin typeface="Comic Sans MS" panose="030F0702030302020204" pitchFamily="66" charset="0"/>
                </a:endParaRPr>
              </a:p>
            </p:txBody>
          </p:sp>
        </p:grpSp>
        <p:sp>
          <p:nvSpPr>
            <p:cNvPr id="18464" name="Line 32"/>
            <p:cNvSpPr>
              <a:spLocks noChangeShapeType="1"/>
            </p:cNvSpPr>
            <p:nvPr/>
          </p:nvSpPr>
          <p:spPr bwMode="auto">
            <a:xfrm flipV="1">
              <a:off x="2927350" y="805118"/>
              <a:ext cx="0" cy="172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65" name="Line 33"/>
            <p:cNvSpPr>
              <a:spLocks noChangeShapeType="1"/>
            </p:cNvSpPr>
            <p:nvPr/>
          </p:nvSpPr>
          <p:spPr bwMode="auto">
            <a:xfrm flipV="1">
              <a:off x="2927350" y="765175"/>
              <a:ext cx="2447925" cy="250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69" name="Line 37"/>
            <p:cNvSpPr>
              <a:spLocks noChangeShapeType="1"/>
            </p:cNvSpPr>
            <p:nvPr/>
          </p:nvSpPr>
          <p:spPr bwMode="auto">
            <a:xfrm>
              <a:off x="5808662" y="765174"/>
              <a:ext cx="2232026" cy="274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70" name="Line 38"/>
            <p:cNvSpPr>
              <a:spLocks noChangeShapeType="1"/>
            </p:cNvSpPr>
            <p:nvPr/>
          </p:nvSpPr>
          <p:spPr bwMode="auto">
            <a:xfrm>
              <a:off x="8040688" y="765175"/>
              <a:ext cx="0" cy="172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8" name="Ομάδα 17"/>
          <p:cNvGrpSpPr/>
          <p:nvPr/>
        </p:nvGrpSpPr>
        <p:grpSpPr>
          <a:xfrm>
            <a:off x="2566989" y="1412875"/>
            <a:ext cx="5981064" cy="1190653"/>
            <a:chOff x="2566989" y="1412875"/>
            <a:chExt cx="5981064" cy="1190653"/>
          </a:xfrm>
        </p:grpSpPr>
        <p:grpSp>
          <p:nvGrpSpPr>
            <p:cNvPr id="16" name="Ομάδα 15"/>
            <p:cNvGrpSpPr/>
            <p:nvPr/>
          </p:nvGrpSpPr>
          <p:grpSpPr>
            <a:xfrm>
              <a:off x="3503613" y="1412875"/>
              <a:ext cx="1512888" cy="1079500"/>
              <a:chOff x="3503613" y="1412875"/>
              <a:chExt cx="1512888" cy="1079500"/>
            </a:xfrm>
          </p:grpSpPr>
          <p:grpSp>
            <p:nvGrpSpPr>
              <p:cNvPr id="7" name="Ομάδα 6"/>
              <p:cNvGrpSpPr/>
              <p:nvPr/>
            </p:nvGrpSpPr>
            <p:grpSpPr>
              <a:xfrm>
                <a:off x="4151313" y="1412875"/>
                <a:ext cx="519746" cy="431800"/>
                <a:chOff x="4151313" y="1412875"/>
                <a:chExt cx="519746" cy="431800"/>
              </a:xfrm>
            </p:grpSpPr>
            <p:sp>
              <p:nvSpPr>
                <p:cNvPr id="18447" name="Text Box 15"/>
                <p:cNvSpPr txBox="1">
                  <a:spLocks noChangeArrowheads="1"/>
                </p:cNvSpPr>
                <p:nvPr/>
              </p:nvSpPr>
              <p:spPr bwMode="auto">
                <a:xfrm>
                  <a:off x="4166234" y="1442300"/>
                  <a:ext cx="504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b="1" i="1" dirty="0">
                      <a:latin typeface="Comic Sans MS" panose="030F0702030302020204" pitchFamily="66" charset="0"/>
                    </a:rPr>
                    <a:t>V</a:t>
                  </a:r>
                  <a:r>
                    <a:rPr lang="en-US" altLang="el-GR" b="1" baseline="-25000" dirty="0"/>
                    <a:t>1</a:t>
                  </a:r>
                  <a:endParaRPr lang="el-GR" altLang="el-GR" b="1" dirty="0"/>
                </a:p>
              </p:txBody>
            </p:sp>
            <p:sp>
              <p:nvSpPr>
                <p:cNvPr id="18455" name="Oval 23"/>
                <p:cNvSpPr>
                  <a:spLocks noChangeArrowheads="1"/>
                </p:cNvSpPr>
                <p:nvPr/>
              </p:nvSpPr>
              <p:spPr bwMode="auto">
                <a:xfrm>
                  <a:off x="4151313" y="1412875"/>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18453" name="Line 21"/>
              <p:cNvSpPr>
                <a:spLocks noChangeShapeType="1"/>
              </p:cNvSpPr>
              <p:nvPr/>
            </p:nvSpPr>
            <p:spPr bwMode="auto">
              <a:xfrm flipV="1">
                <a:off x="3503613" y="1628775"/>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54" name="Line 22"/>
              <p:cNvSpPr>
                <a:spLocks noChangeShapeType="1"/>
              </p:cNvSpPr>
              <p:nvPr/>
            </p:nvSpPr>
            <p:spPr bwMode="auto">
              <a:xfrm>
                <a:off x="3503613" y="162877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56" name="Line 24"/>
              <p:cNvSpPr>
                <a:spLocks noChangeShapeType="1"/>
              </p:cNvSpPr>
              <p:nvPr/>
            </p:nvSpPr>
            <p:spPr bwMode="auto">
              <a:xfrm>
                <a:off x="4583114" y="1628775"/>
                <a:ext cx="433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57" name="Line 25"/>
              <p:cNvSpPr>
                <a:spLocks noChangeShapeType="1"/>
              </p:cNvSpPr>
              <p:nvPr/>
            </p:nvSpPr>
            <p:spPr bwMode="auto">
              <a:xfrm>
                <a:off x="5016500" y="1628775"/>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7" name="Ομάδα 16"/>
            <p:cNvGrpSpPr/>
            <p:nvPr/>
          </p:nvGrpSpPr>
          <p:grpSpPr>
            <a:xfrm>
              <a:off x="6096000" y="1412875"/>
              <a:ext cx="1296988" cy="1079500"/>
              <a:chOff x="6096000" y="1412875"/>
              <a:chExt cx="1296988" cy="1079500"/>
            </a:xfrm>
          </p:grpSpPr>
          <p:grpSp>
            <p:nvGrpSpPr>
              <p:cNvPr id="8" name="Ομάδα 7"/>
              <p:cNvGrpSpPr/>
              <p:nvPr/>
            </p:nvGrpSpPr>
            <p:grpSpPr>
              <a:xfrm>
                <a:off x="6527800" y="1412875"/>
                <a:ext cx="519747" cy="431800"/>
                <a:chOff x="6527800" y="1412875"/>
                <a:chExt cx="519747" cy="431800"/>
              </a:xfrm>
            </p:grpSpPr>
            <p:sp>
              <p:nvSpPr>
                <p:cNvPr id="18448" name="Text Box 16"/>
                <p:cNvSpPr txBox="1">
                  <a:spLocks noChangeArrowheads="1"/>
                </p:cNvSpPr>
                <p:nvPr/>
              </p:nvSpPr>
              <p:spPr bwMode="auto">
                <a:xfrm>
                  <a:off x="6542722" y="1442300"/>
                  <a:ext cx="504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b="1" i="1" dirty="0">
                      <a:latin typeface="Comic Sans MS" panose="030F0702030302020204" pitchFamily="66" charset="0"/>
                    </a:rPr>
                    <a:t>V</a:t>
                  </a:r>
                  <a:r>
                    <a:rPr lang="en-US" altLang="el-GR" b="1" baseline="-25000" dirty="0"/>
                    <a:t>2</a:t>
                  </a:r>
                  <a:endParaRPr lang="el-GR" altLang="el-GR" b="1" dirty="0"/>
                </a:p>
              </p:txBody>
            </p:sp>
            <p:sp>
              <p:nvSpPr>
                <p:cNvPr id="18461" name="Oval 29"/>
                <p:cNvSpPr>
                  <a:spLocks noChangeArrowheads="1"/>
                </p:cNvSpPr>
                <p:nvPr/>
              </p:nvSpPr>
              <p:spPr bwMode="auto">
                <a:xfrm>
                  <a:off x="6527800" y="1412875"/>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18458" name="Line 26"/>
              <p:cNvSpPr>
                <a:spLocks noChangeShapeType="1"/>
              </p:cNvSpPr>
              <p:nvPr/>
            </p:nvSpPr>
            <p:spPr bwMode="auto">
              <a:xfrm flipV="1">
                <a:off x="6096000" y="1628775"/>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59" name="Line 27"/>
              <p:cNvSpPr>
                <a:spLocks noChangeShapeType="1"/>
              </p:cNvSpPr>
              <p:nvPr/>
            </p:nvSpPr>
            <p:spPr bwMode="auto">
              <a:xfrm>
                <a:off x="6096000" y="16287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62" name="Line 30"/>
              <p:cNvSpPr>
                <a:spLocks noChangeShapeType="1"/>
              </p:cNvSpPr>
              <p:nvPr/>
            </p:nvSpPr>
            <p:spPr bwMode="auto">
              <a:xfrm>
                <a:off x="6959600" y="1628775"/>
                <a:ext cx="433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63" name="Line 31"/>
              <p:cNvSpPr>
                <a:spLocks noChangeShapeType="1"/>
              </p:cNvSpPr>
              <p:nvPr/>
            </p:nvSpPr>
            <p:spPr bwMode="auto">
              <a:xfrm>
                <a:off x="7391400" y="1628775"/>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 name="Ομάδα 10"/>
            <p:cNvGrpSpPr/>
            <p:nvPr/>
          </p:nvGrpSpPr>
          <p:grpSpPr>
            <a:xfrm>
              <a:off x="2566989" y="2133601"/>
              <a:ext cx="5981064" cy="469927"/>
              <a:chOff x="2566989" y="2133601"/>
              <a:chExt cx="5981064" cy="469927"/>
            </a:xfrm>
          </p:grpSpPr>
          <p:sp>
            <p:nvSpPr>
              <p:cNvPr id="18472" name="Text Box 40"/>
              <p:cNvSpPr txBox="1">
                <a:spLocks noChangeArrowheads="1"/>
              </p:cNvSpPr>
              <p:nvPr/>
            </p:nvSpPr>
            <p:spPr bwMode="auto">
              <a:xfrm>
                <a:off x="2566989" y="2205039"/>
                <a:ext cx="50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t>A</a:t>
                </a:r>
                <a:endParaRPr lang="el-GR" altLang="el-GR" sz="2000" b="1" dirty="0"/>
              </a:p>
            </p:txBody>
          </p:sp>
          <p:sp>
            <p:nvSpPr>
              <p:cNvPr id="18473" name="Text Box 41"/>
              <p:cNvSpPr txBox="1">
                <a:spLocks noChangeArrowheads="1"/>
              </p:cNvSpPr>
              <p:nvPr/>
            </p:nvSpPr>
            <p:spPr bwMode="auto">
              <a:xfrm>
                <a:off x="5375275" y="2133601"/>
                <a:ext cx="503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a:t>B</a:t>
                </a:r>
                <a:endParaRPr lang="el-GR" altLang="el-GR" sz="2000" b="1"/>
              </a:p>
            </p:txBody>
          </p:sp>
          <p:sp>
            <p:nvSpPr>
              <p:cNvPr id="18474" name="Text Box 42"/>
              <p:cNvSpPr txBox="1">
                <a:spLocks noChangeArrowheads="1"/>
              </p:cNvSpPr>
              <p:nvPr/>
            </p:nvSpPr>
            <p:spPr bwMode="auto">
              <a:xfrm>
                <a:off x="8044816" y="2206653"/>
                <a:ext cx="50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a:t>Γ</a:t>
                </a:r>
              </a:p>
            </p:txBody>
          </p:sp>
        </p:grpSp>
      </p:grpSp>
      <p:sp>
        <p:nvSpPr>
          <p:cNvPr id="18477" name="Text Box 45"/>
          <p:cNvSpPr txBox="1">
            <a:spLocks noChangeArrowheads="1"/>
          </p:cNvSpPr>
          <p:nvPr/>
        </p:nvSpPr>
        <p:spPr bwMode="auto">
          <a:xfrm>
            <a:off x="1502819" y="3913431"/>
            <a:ext cx="92746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spcBef>
                <a:spcPct val="50000"/>
              </a:spcBef>
            </a:pPr>
            <a:r>
              <a:rPr lang="el-GR" altLang="el-GR" sz="2400" b="1" dirty="0">
                <a:latin typeface="Comic Sans MS" panose="030F0702030302020204" pitchFamily="66" charset="0"/>
              </a:rPr>
              <a:t>Κατά μήκος μιας κλειστής διαδρομής σ’ ένα κύκλωμα</a:t>
            </a:r>
            <a:r>
              <a:rPr lang="en-US" altLang="el-GR" sz="2400" b="1" dirty="0">
                <a:latin typeface="Comic Sans MS" panose="030F0702030302020204" pitchFamily="66" charset="0"/>
              </a:rPr>
              <a:t>,</a:t>
            </a:r>
            <a:r>
              <a:rPr lang="el-GR" altLang="el-GR" sz="2400" b="1" dirty="0">
                <a:latin typeface="Comic Sans MS" panose="030F0702030302020204" pitchFamily="66" charset="0"/>
              </a:rPr>
              <a:t> το αλγεβρικό άθροισμα των διαφορών δυναμικού ισούται με μηδέν.</a:t>
            </a:r>
          </a:p>
        </p:txBody>
      </p:sp>
      <p:sp>
        <p:nvSpPr>
          <p:cNvPr id="18478" name="Text Box 46"/>
          <p:cNvSpPr txBox="1">
            <a:spLocks noChangeArrowheads="1"/>
          </p:cNvSpPr>
          <p:nvPr/>
        </p:nvSpPr>
        <p:spPr bwMode="auto">
          <a:xfrm>
            <a:off x="1494630" y="5467967"/>
            <a:ext cx="4175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sz="3200" b="1" i="1" dirty="0">
                <a:solidFill>
                  <a:srgbClr val="FF0000"/>
                </a:solidFill>
                <a:effectLst>
                  <a:outerShdw blurRad="38100" dist="38100" dir="2700000" algn="tl">
                    <a:srgbClr val="000000"/>
                  </a:outerShdw>
                </a:effectLst>
                <a:latin typeface="Comic Sans MS" panose="030F0702030302020204" pitchFamily="66" charset="0"/>
              </a:rPr>
              <a:t>V</a:t>
            </a:r>
            <a:r>
              <a:rPr lang="el-GR" altLang="el-GR" sz="3200" b="1" baseline="-25000" dirty="0">
                <a:solidFill>
                  <a:srgbClr val="FF0000"/>
                </a:solidFill>
                <a:effectLst>
                  <a:outerShdw blurRad="38100" dist="38100" dir="2700000" algn="tl">
                    <a:srgbClr val="000000"/>
                  </a:outerShdw>
                </a:effectLst>
                <a:latin typeface="Comic Sans MS" panose="030F0702030302020204" pitchFamily="66" charset="0"/>
              </a:rPr>
              <a:t>ΑΒ</a:t>
            </a:r>
            <a:r>
              <a:rPr lang="en-US" altLang="el-GR" sz="3200" b="1" dirty="0">
                <a:solidFill>
                  <a:srgbClr val="FF0000"/>
                </a:solidFill>
                <a:effectLst>
                  <a:outerShdw blurRad="38100" dist="38100" dir="2700000" algn="tl">
                    <a:srgbClr val="000000"/>
                  </a:outerShdw>
                </a:effectLst>
                <a:latin typeface="Comic Sans MS" panose="030F0702030302020204" pitchFamily="66" charset="0"/>
              </a:rPr>
              <a:t> + </a:t>
            </a:r>
            <a:r>
              <a:rPr lang="en-US" altLang="el-GR" sz="3200" b="1" i="1" dirty="0">
                <a:solidFill>
                  <a:srgbClr val="FF0000"/>
                </a:solidFill>
                <a:effectLst>
                  <a:outerShdw blurRad="38100" dist="38100" dir="2700000" algn="tl">
                    <a:srgbClr val="000000"/>
                  </a:outerShdw>
                </a:effectLst>
                <a:latin typeface="Comic Sans MS" panose="030F0702030302020204" pitchFamily="66" charset="0"/>
              </a:rPr>
              <a:t>V</a:t>
            </a:r>
            <a:r>
              <a:rPr lang="el-GR" altLang="el-GR" sz="3200" b="1" baseline="-25000" dirty="0">
                <a:solidFill>
                  <a:srgbClr val="FF0000"/>
                </a:solidFill>
                <a:effectLst>
                  <a:outerShdw blurRad="38100" dist="38100" dir="2700000" algn="tl">
                    <a:srgbClr val="000000"/>
                  </a:outerShdw>
                </a:effectLst>
                <a:latin typeface="Comic Sans MS" panose="030F0702030302020204" pitchFamily="66" charset="0"/>
              </a:rPr>
              <a:t>ΒΓ</a:t>
            </a:r>
            <a:r>
              <a:rPr lang="en-US" altLang="el-GR" sz="3200" b="1" dirty="0">
                <a:solidFill>
                  <a:srgbClr val="FF0000"/>
                </a:solidFill>
                <a:effectLst>
                  <a:outerShdw blurRad="38100" dist="38100" dir="2700000" algn="tl">
                    <a:srgbClr val="000000"/>
                  </a:outerShdw>
                </a:effectLst>
                <a:latin typeface="Comic Sans MS" panose="030F0702030302020204" pitchFamily="66" charset="0"/>
              </a:rPr>
              <a:t> + </a:t>
            </a:r>
            <a:r>
              <a:rPr lang="en-US" altLang="el-GR" sz="3200" b="1" i="1" dirty="0">
                <a:solidFill>
                  <a:srgbClr val="FF0000"/>
                </a:solidFill>
                <a:effectLst>
                  <a:outerShdw blurRad="38100" dist="38100" dir="2700000" algn="tl">
                    <a:srgbClr val="000000"/>
                  </a:outerShdw>
                </a:effectLst>
                <a:latin typeface="Comic Sans MS" panose="030F0702030302020204" pitchFamily="66" charset="0"/>
              </a:rPr>
              <a:t>V</a:t>
            </a:r>
            <a:r>
              <a:rPr lang="el-GR" altLang="el-GR" sz="3200" b="1" baseline="-25000" dirty="0">
                <a:solidFill>
                  <a:srgbClr val="FF0000"/>
                </a:solidFill>
                <a:effectLst>
                  <a:outerShdw blurRad="38100" dist="38100" dir="2700000" algn="tl">
                    <a:srgbClr val="000000"/>
                  </a:outerShdw>
                </a:effectLst>
                <a:latin typeface="Comic Sans MS" panose="030F0702030302020204" pitchFamily="66" charset="0"/>
              </a:rPr>
              <a:t>ΓΑ</a:t>
            </a:r>
            <a:r>
              <a:rPr lang="en-US" altLang="el-GR" sz="3200" b="1" dirty="0">
                <a:solidFill>
                  <a:srgbClr val="FF0000"/>
                </a:solidFill>
                <a:effectLst>
                  <a:outerShdw blurRad="38100" dist="38100" dir="2700000" algn="tl">
                    <a:srgbClr val="000000"/>
                  </a:outerShdw>
                </a:effectLst>
                <a:latin typeface="Comic Sans MS" panose="030F0702030302020204" pitchFamily="66" charset="0"/>
              </a:rPr>
              <a:t> = 0</a:t>
            </a:r>
            <a:endParaRPr lang="el-GR" altLang="el-GR" sz="3200" b="1" dirty="0">
              <a:solidFill>
                <a:srgbClr val="FF0000"/>
              </a:solidFill>
              <a:effectLst>
                <a:outerShdw blurRad="38100" dist="38100" dir="2700000" algn="tl">
                  <a:srgbClr val="000000"/>
                </a:outerShdw>
              </a:effectLst>
              <a:latin typeface="Comic Sans MS" panose="030F0702030302020204" pitchFamily="66" charset="0"/>
            </a:endParaRPr>
          </a:p>
        </p:txBody>
      </p:sp>
      <p:sp>
        <p:nvSpPr>
          <p:cNvPr id="18480" name="Text Box 48"/>
          <p:cNvSpPr txBox="1">
            <a:spLocks noChangeArrowheads="1"/>
          </p:cNvSpPr>
          <p:nvPr/>
        </p:nvSpPr>
        <p:spPr bwMode="auto">
          <a:xfrm>
            <a:off x="7047547" y="5520841"/>
            <a:ext cx="3384550" cy="579437"/>
          </a:xfrm>
          <a:prstGeom prst="rect">
            <a:avLst/>
          </a:prstGeom>
          <a:solidFill>
            <a:srgbClr val="FFFF99"/>
          </a:solidFill>
          <a:ln>
            <a:noFill/>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en-US" altLang="el-GR" sz="3200" b="1" i="1" dirty="0">
                <a:solidFill>
                  <a:srgbClr val="FF0000"/>
                </a:solidFill>
                <a:effectLst>
                  <a:outerShdw blurRad="38100" dist="38100" dir="2700000" algn="tl">
                    <a:srgbClr val="000000"/>
                  </a:outerShdw>
                </a:effectLst>
                <a:latin typeface="Comic Sans MS" panose="030F0702030302020204" pitchFamily="66" charset="0"/>
              </a:rPr>
              <a:t>V</a:t>
            </a:r>
            <a:r>
              <a:rPr lang="el-GR" altLang="el-GR" sz="3200" b="1" baseline="-25000" dirty="0">
                <a:solidFill>
                  <a:srgbClr val="FF0000"/>
                </a:solidFill>
                <a:effectLst>
                  <a:outerShdw blurRad="38100" dist="38100" dir="2700000" algn="tl">
                    <a:srgbClr val="000000"/>
                  </a:outerShdw>
                </a:effectLst>
                <a:latin typeface="Comic Sans MS" panose="030F0702030302020204" pitchFamily="66" charset="0"/>
              </a:rPr>
              <a:t>ΑΓ</a:t>
            </a:r>
            <a:r>
              <a:rPr lang="en-US" altLang="el-GR" sz="3200" b="1" dirty="0">
                <a:solidFill>
                  <a:srgbClr val="FF0000"/>
                </a:solidFill>
                <a:effectLst>
                  <a:outerShdw blurRad="38100" dist="38100" dir="2700000" algn="tl">
                    <a:srgbClr val="000000"/>
                  </a:outerShdw>
                </a:effectLst>
                <a:latin typeface="Comic Sans MS" panose="030F0702030302020204" pitchFamily="66" charset="0"/>
              </a:rPr>
              <a:t> = </a:t>
            </a:r>
            <a:r>
              <a:rPr lang="en-US" altLang="el-GR" sz="3200" b="1" i="1" dirty="0">
                <a:solidFill>
                  <a:srgbClr val="FF0000"/>
                </a:solidFill>
                <a:effectLst>
                  <a:outerShdw blurRad="38100" dist="38100" dir="2700000" algn="tl">
                    <a:srgbClr val="000000"/>
                  </a:outerShdw>
                </a:effectLst>
                <a:latin typeface="Comic Sans MS" panose="030F0702030302020204" pitchFamily="66" charset="0"/>
              </a:rPr>
              <a:t>V</a:t>
            </a:r>
            <a:r>
              <a:rPr lang="el-GR" altLang="el-GR" sz="3200" b="1" baseline="-25000" dirty="0">
                <a:solidFill>
                  <a:srgbClr val="FF0000"/>
                </a:solidFill>
                <a:effectLst>
                  <a:outerShdw blurRad="38100" dist="38100" dir="2700000" algn="tl">
                    <a:srgbClr val="000000"/>
                  </a:outerShdw>
                </a:effectLst>
                <a:latin typeface="Comic Sans MS" panose="030F0702030302020204" pitchFamily="66" charset="0"/>
              </a:rPr>
              <a:t>ΑΒ</a:t>
            </a:r>
            <a:r>
              <a:rPr lang="en-US" altLang="el-GR" sz="3200" b="1" dirty="0">
                <a:solidFill>
                  <a:srgbClr val="FF0000"/>
                </a:solidFill>
                <a:effectLst>
                  <a:outerShdw blurRad="38100" dist="38100" dir="2700000" algn="tl">
                    <a:srgbClr val="000000"/>
                  </a:outerShdw>
                </a:effectLst>
                <a:latin typeface="Comic Sans MS" panose="030F0702030302020204" pitchFamily="66" charset="0"/>
              </a:rPr>
              <a:t> + </a:t>
            </a:r>
            <a:r>
              <a:rPr lang="en-US" altLang="el-GR" sz="3200" b="1" i="1" dirty="0">
                <a:solidFill>
                  <a:srgbClr val="FF0000"/>
                </a:solidFill>
                <a:effectLst>
                  <a:outerShdw blurRad="38100" dist="38100" dir="2700000" algn="tl">
                    <a:srgbClr val="000000"/>
                  </a:outerShdw>
                </a:effectLst>
                <a:latin typeface="Comic Sans MS" panose="030F0702030302020204" pitchFamily="66" charset="0"/>
              </a:rPr>
              <a:t>V</a:t>
            </a:r>
            <a:r>
              <a:rPr lang="el-GR" altLang="el-GR" sz="3200" b="1" baseline="-25000" dirty="0">
                <a:solidFill>
                  <a:srgbClr val="FF0000"/>
                </a:solidFill>
                <a:effectLst>
                  <a:outerShdw blurRad="38100" dist="38100" dir="2700000" algn="tl">
                    <a:srgbClr val="000000"/>
                  </a:outerShdw>
                </a:effectLst>
                <a:latin typeface="Comic Sans MS" panose="030F0702030302020204" pitchFamily="66" charset="0"/>
              </a:rPr>
              <a:t>ΒΓ</a:t>
            </a:r>
            <a:endParaRPr lang="el-GR" altLang="el-GR" sz="3200" b="1" dirty="0">
              <a:solidFill>
                <a:srgbClr val="FF0000"/>
              </a:solidFill>
              <a:effectLst>
                <a:outerShdw blurRad="38100" dist="38100" dir="2700000" algn="tl">
                  <a:srgbClr val="000000"/>
                </a:outerShdw>
              </a:effectLst>
              <a:latin typeface="Comic Sans MS" panose="030F0702030302020204" pitchFamily="66" charset="0"/>
            </a:endParaRPr>
          </a:p>
        </p:txBody>
      </p:sp>
      <p:sp>
        <p:nvSpPr>
          <p:cNvPr id="18482" name="AutoShape 50"/>
          <p:cNvSpPr>
            <a:spLocks noChangeArrowheads="1"/>
          </p:cNvSpPr>
          <p:nvPr/>
        </p:nvSpPr>
        <p:spPr bwMode="auto">
          <a:xfrm>
            <a:off x="6022975" y="5699742"/>
            <a:ext cx="504825" cy="144463"/>
          </a:xfrm>
          <a:prstGeom prst="rightArrow">
            <a:avLst>
              <a:gd name="adj1" fmla="val 50000"/>
              <a:gd name="adj2" fmla="val 87362"/>
            </a:avLst>
          </a:prstGeom>
          <a:solidFill>
            <a:schemeClr val="tx1"/>
          </a:solidFill>
          <a:ln w="9525">
            <a:solidFill>
              <a:schemeClr val="tx1"/>
            </a:solidFill>
            <a:miter lim="800000"/>
            <a:headEnd/>
            <a:tailEnd/>
          </a:ln>
          <a:effectLst/>
          <a:extLst/>
        </p:spPr>
        <p:txBody>
          <a:bodyPr wrap="none" anchor="ctr"/>
          <a:lstStyle/>
          <a:p>
            <a:endParaRPr lang="el-GR"/>
          </a:p>
        </p:txBody>
      </p:sp>
      <p:sp>
        <p:nvSpPr>
          <p:cNvPr id="46" name="Rectangle 4"/>
          <p:cNvSpPr txBox="1">
            <a:spLocks noChangeArrowheads="1"/>
          </p:cNvSpPr>
          <p:nvPr/>
        </p:nvSpPr>
        <p:spPr>
          <a:xfrm>
            <a:off x="3720151" y="79795"/>
            <a:ext cx="4350067" cy="5565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l-GR" altLang="el-GR" sz="2800" b="1" dirty="0" smtClean="0">
                <a:solidFill>
                  <a:srgbClr val="800000"/>
                </a:solidFill>
                <a:effectLst>
                  <a:outerShdw blurRad="38100" dist="38100" dir="2700000" algn="tl">
                    <a:srgbClr val="000000"/>
                  </a:outerShdw>
                </a:effectLst>
                <a:latin typeface="Comic Sans MS" panose="030F0702030302020204" pitchFamily="66" charset="0"/>
              </a:rPr>
              <a:t>2</a:t>
            </a:r>
            <a:r>
              <a:rPr lang="el-GR" altLang="el-GR" sz="2800" b="1" baseline="30000" dirty="0" smtClean="0">
                <a:solidFill>
                  <a:srgbClr val="800000"/>
                </a:solidFill>
                <a:effectLst>
                  <a:outerShdw blurRad="38100" dist="38100" dir="2700000" algn="tl">
                    <a:srgbClr val="000000"/>
                  </a:outerShdw>
                </a:effectLst>
                <a:latin typeface="Comic Sans MS" panose="030F0702030302020204" pitchFamily="66" charset="0"/>
              </a:rPr>
              <a:t>ος</a:t>
            </a:r>
            <a:r>
              <a:rPr lang="el-GR" altLang="el-GR" sz="2800" b="1" dirty="0" smtClean="0">
                <a:solidFill>
                  <a:srgbClr val="800000"/>
                </a:solidFill>
                <a:effectLst>
                  <a:outerShdw blurRad="38100" dist="38100" dir="2700000" algn="tl">
                    <a:srgbClr val="000000"/>
                  </a:outerShdw>
                </a:effectLst>
                <a:latin typeface="Comic Sans MS" panose="030F0702030302020204" pitchFamily="66" charset="0"/>
              </a:rPr>
              <a:t> </a:t>
            </a:r>
            <a:r>
              <a:rPr lang="el-GR" altLang="el-GR" sz="2800" b="1" dirty="0">
                <a:solidFill>
                  <a:srgbClr val="800000"/>
                </a:solidFill>
                <a:effectLst>
                  <a:outerShdw blurRad="38100" dist="38100" dir="2700000" algn="tl">
                    <a:srgbClr val="000000"/>
                  </a:outerShdw>
                </a:effectLst>
                <a:latin typeface="Comic Sans MS" panose="030F0702030302020204" pitchFamily="66" charset="0"/>
              </a:rPr>
              <a:t>Κανόνας </a:t>
            </a:r>
            <a:r>
              <a:rPr lang="en-US" altLang="el-GR" sz="2800" b="1" dirty="0" smtClean="0">
                <a:solidFill>
                  <a:srgbClr val="800000"/>
                </a:solidFill>
                <a:effectLst>
                  <a:outerShdw blurRad="38100" dist="38100" dir="2700000" algn="tl">
                    <a:srgbClr val="000000"/>
                  </a:outerShdw>
                </a:effectLst>
                <a:latin typeface="Comic Sans MS" panose="030F0702030302020204" pitchFamily="66" charset="0"/>
              </a:rPr>
              <a:t>Kirchhoff</a:t>
            </a:r>
            <a:endParaRPr lang="el-GR" altLang="el-GR" sz="2800" b="1" dirty="0">
              <a:solidFill>
                <a:srgbClr val="800000"/>
              </a:solidFill>
              <a:effectLst>
                <a:outerShdw blurRad="38100" dist="38100" dir="2700000" algn="tl">
                  <a:srgbClr val="000000"/>
                </a:outerShdw>
              </a:effectLst>
              <a:latin typeface="Comic Sans MS" panose="030F0702030302020204" pitchFamily="66" charset="0"/>
            </a:endParaRPr>
          </a:p>
        </p:txBody>
      </p:sp>
      <p:grpSp>
        <p:nvGrpSpPr>
          <p:cNvPr id="15" name="Ομάδα 14"/>
          <p:cNvGrpSpPr/>
          <p:nvPr/>
        </p:nvGrpSpPr>
        <p:grpSpPr>
          <a:xfrm>
            <a:off x="2927350" y="2205039"/>
            <a:ext cx="5113339" cy="1908175"/>
            <a:chOff x="2927350" y="2205039"/>
            <a:chExt cx="5113339" cy="1908175"/>
          </a:xfrm>
        </p:grpSpPr>
        <p:grpSp>
          <p:nvGrpSpPr>
            <p:cNvPr id="14" name="Ομάδα 13"/>
            <p:cNvGrpSpPr/>
            <p:nvPr/>
          </p:nvGrpSpPr>
          <p:grpSpPr>
            <a:xfrm>
              <a:off x="4008439" y="2205039"/>
              <a:ext cx="2951162" cy="503237"/>
              <a:chOff x="4008439" y="2205039"/>
              <a:chExt cx="2951162" cy="503237"/>
            </a:xfrm>
          </p:grpSpPr>
          <p:grpSp>
            <p:nvGrpSpPr>
              <p:cNvPr id="5" name="Ομάδα 4"/>
              <p:cNvGrpSpPr/>
              <p:nvPr/>
            </p:nvGrpSpPr>
            <p:grpSpPr>
              <a:xfrm>
                <a:off x="4008439" y="2205039"/>
                <a:ext cx="503237" cy="503237"/>
                <a:chOff x="4008439" y="2205039"/>
                <a:chExt cx="503237" cy="503237"/>
              </a:xfrm>
            </p:grpSpPr>
            <p:sp>
              <p:nvSpPr>
                <p:cNvPr id="18441" name="Oval 9"/>
                <p:cNvSpPr>
                  <a:spLocks noChangeArrowheads="1"/>
                </p:cNvSpPr>
                <p:nvPr/>
              </p:nvSpPr>
              <p:spPr bwMode="auto">
                <a:xfrm>
                  <a:off x="4008439" y="2205039"/>
                  <a:ext cx="503237" cy="5032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8449" name="Line 17"/>
                <p:cNvSpPr>
                  <a:spLocks noChangeShapeType="1"/>
                </p:cNvSpPr>
                <p:nvPr/>
              </p:nvSpPr>
              <p:spPr bwMode="auto">
                <a:xfrm flipH="1">
                  <a:off x="4079876" y="2276476"/>
                  <a:ext cx="360363"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50" name="Line 18"/>
                <p:cNvSpPr>
                  <a:spLocks noChangeShapeType="1"/>
                </p:cNvSpPr>
                <p:nvPr/>
              </p:nvSpPr>
              <p:spPr bwMode="auto">
                <a:xfrm>
                  <a:off x="4008439" y="2349500"/>
                  <a:ext cx="5032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6" name="Ομάδα 5"/>
              <p:cNvGrpSpPr/>
              <p:nvPr/>
            </p:nvGrpSpPr>
            <p:grpSpPr>
              <a:xfrm>
                <a:off x="6456364" y="2205039"/>
                <a:ext cx="503237" cy="503237"/>
                <a:chOff x="6456364" y="2205039"/>
                <a:chExt cx="503237" cy="503237"/>
              </a:xfrm>
            </p:grpSpPr>
            <p:sp>
              <p:nvSpPr>
                <p:cNvPr id="18443" name="Oval 11"/>
                <p:cNvSpPr>
                  <a:spLocks noChangeArrowheads="1"/>
                </p:cNvSpPr>
                <p:nvPr/>
              </p:nvSpPr>
              <p:spPr bwMode="auto">
                <a:xfrm>
                  <a:off x="6456364" y="2205039"/>
                  <a:ext cx="503237" cy="5032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8451" name="Line 19"/>
                <p:cNvSpPr>
                  <a:spLocks noChangeShapeType="1"/>
                </p:cNvSpPr>
                <p:nvPr/>
              </p:nvSpPr>
              <p:spPr bwMode="auto">
                <a:xfrm flipH="1">
                  <a:off x="6527801" y="2276476"/>
                  <a:ext cx="360363"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52" name="Line 20"/>
                <p:cNvSpPr>
                  <a:spLocks noChangeShapeType="1"/>
                </p:cNvSpPr>
                <p:nvPr/>
              </p:nvSpPr>
              <p:spPr bwMode="auto">
                <a:xfrm>
                  <a:off x="6527801" y="2276476"/>
                  <a:ext cx="360363"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13" name="Ομάδα 12"/>
            <p:cNvGrpSpPr/>
            <p:nvPr/>
          </p:nvGrpSpPr>
          <p:grpSpPr>
            <a:xfrm>
              <a:off x="2927350" y="2492375"/>
              <a:ext cx="5113338" cy="0"/>
              <a:chOff x="2927350" y="2492375"/>
              <a:chExt cx="5113338" cy="0"/>
            </a:xfrm>
          </p:grpSpPr>
          <p:sp>
            <p:nvSpPr>
              <p:cNvPr id="18440" name="Line 8"/>
              <p:cNvSpPr>
                <a:spLocks noChangeShapeType="1"/>
              </p:cNvSpPr>
              <p:nvPr/>
            </p:nvSpPr>
            <p:spPr bwMode="auto">
              <a:xfrm>
                <a:off x="2927350" y="2492375"/>
                <a:ext cx="108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42" name="Line 10"/>
              <p:cNvSpPr>
                <a:spLocks noChangeShapeType="1"/>
              </p:cNvSpPr>
              <p:nvPr/>
            </p:nvSpPr>
            <p:spPr bwMode="auto">
              <a:xfrm>
                <a:off x="4511675" y="2492375"/>
                <a:ext cx="194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44" name="Line 12"/>
              <p:cNvSpPr>
                <a:spLocks noChangeShapeType="1"/>
              </p:cNvSpPr>
              <p:nvPr/>
            </p:nvSpPr>
            <p:spPr bwMode="auto">
              <a:xfrm>
                <a:off x="6959600" y="2492375"/>
                <a:ext cx="108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4" name="Ομάδα 3"/>
            <p:cNvGrpSpPr/>
            <p:nvPr/>
          </p:nvGrpSpPr>
          <p:grpSpPr>
            <a:xfrm>
              <a:off x="2927350" y="2492375"/>
              <a:ext cx="5113339" cy="1620839"/>
              <a:chOff x="2927350" y="2492375"/>
              <a:chExt cx="5113339" cy="1620839"/>
            </a:xfrm>
          </p:grpSpPr>
          <p:sp>
            <p:nvSpPr>
              <p:cNvPr id="18475" name="Text Box 43"/>
              <p:cNvSpPr txBox="1">
                <a:spLocks noChangeArrowheads="1"/>
              </p:cNvSpPr>
              <p:nvPr/>
            </p:nvSpPr>
            <p:spPr bwMode="auto">
              <a:xfrm>
                <a:off x="5519739" y="3716339"/>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t>V</a:t>
                </a:r>
                <a:endParaRPr lang="el-GR" altLang="el-GR" sz="2000" b="1" i="1" dirty="0"/>
              </a:p>
            </p:txBody>
          </p:sp>
          <p:grpSp>
            <p:nvGrpSpPr>
              <p:cNvPr id="3" name="Ομάδα 2"/>
              <p:cNvGrpSpPr/>
              <p:nvPr/>
            </p:nvGrpSpPr>
            <p:grpSpPr>
              <a:xfrm>
                <a:off x="2927350" y="2492375"/>
                <a:ext cx="5113339" cy="1368426"/>
                <a:chOff x="2927350" y="2492375"/>
                <a:chExt cx="5113339" cy="1368426"/>
              </a:xfrm>
            </p:grpSpPr>
            <p:sp>
              <p:nvSpPr>
                <p:cNvPr id="18436" name="Line 4"/>
                <p:cNvSpPr>
                  <a:spLocks noChangeShapeType="1"/>
                </p:cNvSpPr>
                <p:nvPr/>
              </p:nvSpPr>
              <p:spPr bwMode="auto">
                <a:xfrm>
                  <a:off x="5519738" y="3141664"/>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37" name="Line 5"/>
                <p:cNvSpPr>
                  <a:spLocks noChangeShapeType="1"/>
                </p:cNvSpPr>
                <p:nvPr/>
              </p:nvSpPr>
              <p:spPr bwMode="auto">
                <a:xfrm>
                  <a:off x="5808663" y="3357564"/>
                  <a:ext cx="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38" name="Line 6"/>
                <p:cNvSpPr>
                  <a:spLocks noChangeShapeType="1"/>
                </p:cNvSpPr>
                <p:nvPr/>
              </p:nvSpPr>
              <p:spPr bwMode="auto">
                <a:xfrm>
                  <a:off x="2927350" y="3573463"/>
                  <a:ext cx="2592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39" name="Line 7"/>
                <p:cNvSpPr>
                  <a:spLocks noChangeShapeType="1"/>
                </p:cNvSpPr>
                <p:nvPr/>
              </p:nvSpPr>
              <p:spPr bwMode="auto">
                <a:xfrm flipV="1">
                  <a:off x="2927350" y="2492375"/>
                  <a:ext cx="0" cy="108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45" name="Line 13"/>
                <p:cNvSpPr>
                  <a:spLocks noChangeShapeType="1"/>
                </p:cNvSpPr>
                <p:nvPr/>
              </p:nvSpPr>
              <p:spPr bwMode="auto">
                <a:xfrm>
                  <a:off x="5808664" y="3573463"/>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46" name="Line 14"/>
                <p:cNvSpPr>
                  <a:spLocks noChangeShapeType="1"/>
                </p:cNvSpPr>
                <p:nvPr/>
              </p:nvSpPr>
              <p:spPr bwMode="auto">
                <a:xfrm>
                  <a:off x="8040688" y="2492375"/>
                  <a:ext cx="0" cy="108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 name="Ομάδα 1"/>
                <p:cNvGrpSpPr/>
                <p:nvPr/>
              </p:nvGrpSpPr>
              <p:grpSpPr>
                <a:xfrm>
                  <a:off x="5181907" y="3233495"/>
                  <a:ext cx="958227" cy="436806"/>
                  <a:chOff x="1515258" y="3405206"/>
                  <a:chExt cx="958227" cy="436806"/>
                </a:xfrm>
              </p:grpSpPr>
              <p:sp>
                <p:nvSpPr>
                  <p:cNvPr id="47" name="TextBox 46"/>
                  <p:cNvSpPr txBox="1"/>
                  <p:nvPr/>
                </p:nvSpPr>
                <p:spPr>
                  <a:xfrm>
                    <a:off x="1515258" y="3405206"/>
                    <a:ext cx="343065" cy="400110"/>
                  </a:xfrm>
                  <a:prstGeom prst="rect">
                    <a:avLst/>
                  </a:prstGeom>
                  <a:noFill/>
                </p:spPr>
                <p:txBody>
                  <a:bodyPr wrap="square" rtlCol="0">
                    <a:spAutoFit/>
                  </a:bodyPr>
                  <a:lstStyle/>
                  <a:p>
                    <a:r>
                      <a:rPr lang="el-GR" sz="2000" b="1" dirty="0" smtClean="0"/>
                      <a:t>+</a:t>
                    </a:r>
                    <a:endParaRPr lang="el-GR" sz="2000" b="1" dirty="0"/>
                  </a:p>
                </p:txBody>
              </p:sp>
              <p:sp>
                <p:nvSpPr>
                  <p:cNvPr id="48" name="TextBox 47"/>
                  <p:cNvSpPr txBox="1"/>
                  <p:nvPr/>
                </p:nvSpPr>
                <p:spPr>
                  <a:xfrm>
                    <a:off x="2130420" y="3441902"/>
                    <a:ext cx="343065" cy="400110"/>
                  </a:xfrm>
                  <a:prstGeom prst="rect">
                    <a:avLst/>
                  </a:prstGeom>
                  <a:noFill/>
                </p:spPr>
                <p:txBody>
                  <a:bodyPr wrap="square" rtlCol="0">
                    <a:spAutoFit/>
                  </a:bodyPr>
                  <a:lstStyle/>
                  <a:p>
                    <a:r>
                      <a:rPr lang="el-GR" sz="2000" b="1" dirty="0" smtClean="0"/>
                      <a:t>-</a:t>
                    </a:r>
                    <a:endParaRPr lang="el-GR" sz="2000" b="1" dirty="0"/>
                  </a:p>
                </p:txBody>
              </p:sp>
            </p:grpSp>
          </p:grpSp>
        </p:grpSp>
      </p:grpSp>
      <p:grpSp>
        <p:nvGrpSpPr>
          <p:cNvPr id="66" name="Ομάδα 65"/>
          <p:cNvGrpSpPr/>
          <p:nvPr/>
        </p:nvGrpSpPr>
        <p:grpSpPr>
          <a:xfrm>
            <a:off x="3907780" y="3124934"/>
            <a:ext cx="647700" cy="369332"/>
            <a:chOff x="3792538" y="2636839"/>
            <a:chExt cx="647700" cy="369332"/>
          </a:xfrm>
        </p:grpSpPr>
        <p:sp>
          <p:nvSpPr>
            <p:cNvPr id="67" name="Line 37"/>
            <p:cNvSpPr>
              <a:spLocks noChangeShapeType="1"/>
            </p:cNvSpPr>
            <p:nvPr/>
          </p:nvSpPr>
          <p:spPr bwMode="auto">
            <a:xfrm>
              <a:off x="3792538" y="2997200"/>
              <a:ext cx="647700"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8" name="Text Box 62"/>
            <p:cNvSpPr txBox="1">
              <a:spLocks noChangeArrowheads="1"/>
            </p:cNvSpPr>
            <p:nvPr/>
          </p:nvSpPr>
          <p:spPr bwMode="auto">
            <a:xfrm>
              <a:off x="4008439" y="2636839"/>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p>
          </p:txBody>
        </p:sp>
      </p:grpSp>
      <p:grpSp>
        <p:nvGrpSpPr>
          <p:cNvPr id="69" name="Ομάδα 68"/>
          <p:cNvGrpSpPr/>
          <p:nvPr/>
        </p:nvGrpSpPr>
        <p:grpSpPr>
          <a:xfrm>
            <a:off x="3181996" y="2631601"/>
            <a:ext cx="647700" cy="355880"/>
            <a:chOff x="3792538" y="2997200"/>
            <a:chExt cx="647700" cy="388262"/>
          </a:xfrm>
        </p:grpSpPr>
        <p:sp>
          <p:nvSpPr>
            <p:cNvPr id="70" name="Line 37"/>
            <p:cNvSpPr>
              <a:spLocks noChangeShapeType="1"/>
            </p:cNvSpPr>
            <p:nvPr/>
          </p:nvSpPr>
          <p:spPr bwMode="auto">
            <a:xfrm>
              <a:off x="3792538" y="2997200"/>
              <a:ext cx="647700" cy="0"/>
            </a:xfrm>
            <a:prstGeom prst="line">
              <a:avLst/>
            </a:prstGeom>
            <a:noFill/>
            <a:ln w="28575">
              <a:solidFill>
                <a:srgbClr val="FF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1" name="Text Box 62"/>
            <p:cNvSpPr txBox="1">
              <a:spLocks noChangeArrowheads="1"/>
            </p:cNvSpPr>
            <p:nvPr/>
          </p:nvSpPr>
          <p:spPr bwMode="auto">
            <a:xfrm>
              <a:off x="3959706" y="3016130"/>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p>
          </p:txBody>
        </p:sp>
      </p:grpSp>
      <p:grpSp>
        <p:nvGrpSpPr>
          <p:cNvPr id="72" name="Ομάδα 71"/>
          <p:cNvGrpSpPr/>
          <p:nvPr/>
        </p:nvGrpSpPr>
        <p:grpSpPr>
          <a:xfrm>
            <a:off x="5519739" y="2646048"/>
            <a:ext cx="647700" cy="373025"/>
            <a:chOff x="3792538" y="2997200"/>
            <a:chExt cx="647700" cy="373025"/>
          </a:xfrm>
        </p:grpSpPr>
        <p:sp>
          <p:nvSpPr>
            <p:cNvPr id="73" name="Line 37"/>
            <p:cNvSpPr>
              <a:spLocks noChangeShapeType="1"/>
            </p:cNvSpPr>
            <p:nvPr/>
          </p:nvSpPr>
          <p:spPr bwMode="auto">
            <a:xfrm>
              <a:off x="3792538" y="2997200"/>
              <a:ext cx="647700" cy="0"/>
            </a:xfrm>
            <a:prstGeom prst="line">
              <a:avLst/>
            </a:prstGeom>
            <a:noFill/>
            <a:ln w="28575">
              <a:solidFill>
                <a:srgbClr val="FF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 name="Text Box 62"/>
            <p:cNvSpPr txBox="1">
              <a:spLocks noChangeArrowheads="1"/>
            </p:cNvSpPr>
            <p:nvPr/>
          </p:nvSpPr>
          <p:spPr bwMode="auto">
            <a:xfrm>
              <a:off x="3988597" y="3000893"/>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p>
          </p:txBody>
        </p:sp>
      </p:grpSp>
      <p:grpSp>
        <p:nvGrpSpPr>
          <p:cNvPr id="25" name="Ομάδα 24"/>
          <p:cNvGrpSpPr/>
          <p:nvPr/>
        </p:nvGrpSpPr>
        <p:grpSpPr>
          <a:xfrm>
            <a:off x="7573331" y="2667819"/>
            <a:ext cx="362267" cy="565676"/>
            <a:chOff x="9122233" y="2530476"/>
            <a:chExt cx="362267" cy="565676"/>
          </a:xfrm>
        </p:grpSpPr>
        <p:sp>
          <p:nvSpPr>
            <p:cNvPr id="77" name="Text Box 62"/>
            <p:cNvSpPr txBox="1">
              <a:spLocks noChangeArrowheads="1"/>
            </p:cNvSpPr>
            <p:nvPr/>
          </p:nvSpPr>
          <p:spPr bwMode="auto">
            <a:xfrm>
              <a:off x="9122233" y="2649741"/>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p>
          </p:txBody>
        </p:sp>
        <p:cxnSp>
          <p:nvCxnSpPr>
            <p:cNvPr id="24" name="Ευθύγραμμο βέλος σύνδεσης 23"/>
            <p:cNvCxnSpPr/>
            <p:nvPr/>
          </p:nvCxnSpPr>
          <p:spPr>
            <a:xfrm flipH="1">
              <a:off x="9481008" y="2530476"/>
              <a:ext cx="3492" cy="5656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Ορθογώνιο 9"/>
          <p:cNvSpPr/>
          <p:nvPr/>
        </p:nvSpPr>
        <p:spPr>
          <a:xfrm>
            <a:off x="7955664" y="161589"/>
            <a:ext cx="2405697" cy="523220"/>
          </a:xfrm>
          <a:prstGeom prst="rect">
            <a:avLst/>
          </a:prstGeom>
        </p:spPr>
        <p:txBody>
          <a:bodyPr wrap="square">
            <a:spAutoFit/>
          </a:bodyPr>
          <a:lstStyle/>
          <a:p>
            <a:pPr algn="ctr">
              <a:spcBef>
                <a:spcPct val="50000"/>
              </a:spcBef>
            </a:pPr>
            <a:r>
              <a:rPr lang="en-US" altLang="el-GR" sz="1400" b="1" dirty="0">
                <a:latin typeface="Comic Sans MS" panose="030F0702030302020204" pitchFamily="66" charset="0"/>
              </a:rPr>
              <a:t>(</a:t>
            </a:r>
            <a:r>
              <a:rPr lang="el-GR" altLang="el-GR" sz="1400" b="1" dirty="0">
                <a:latin typeface="Comic Sans MS" panose="030F0702030302020204" pitchFamily="66" charset="0"/>
              </a:rPr>
              <a:t>εκτός διδακτέας ύλης – πειραματική επιβεβαίωση)</a:t>
            </a:r>
            <a:endParaRPr lang="el-GR" altLang="el-GR" sz="1400" b="1" dirty="0">
              <a:solidFill>
                <a:srgbClr val="800000"/>
              </a:solidFill>
              <a:effectLst>
                <a:outerShdw blurRad="38100" dist="38100" dir="2700000" algn="tl">
                  <a:srgbClr val="000000"/>
                </a:outerShdw>
              </a:effectLst>
              <a:latin typeface="Comic Sans MS" panose="030F0702030302020204" pitchFamily="66" charset="0"/>
            </a:endParaRPr>
          </a:p>
        </p:txBody>
      </p:sp>
      <p:grpSp>
        <p:nvGrpSpPr>
          <p:cNvPr id="78" name="Ομάδα 77"/>
          <p:cNvGrpSpPr/>
          <p:nvPr/>
        </p:nvGrpSpPr>
        <p:grpSpPr>
          <a:xfrm>
            <a:off x="6664583" y="3115357"/>
            <a:ext cx="659764" cy="369332"/>
            <a:chOff x="9994737" y="2202504"/>
            <a:chExt cx="659764" cy="369332"/>
          </a:xfrm>
        </p:grpSpPr>
        <p:sp>
          <p:nvSpPr>
            <p:cNvPr id="79" name="Line 43"/>
            <p:cNvSpPr>
              <a:spLocks noChangeShapeType="1"/>
            </p:cNvSpPr>
            <p:nvPr/>
          </p:nvSpPr>
          <p:spPr bwMode="auto">
            <a:xfrm rot="5400000" flipV="1">
              <a:off x="10322772" y="2212018"/>
              <a:ext cx="3693" cy="659764"/>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0" name="Text Box 44"/>
            <p:cNvSpPr txBox="1">
              <a:spLocks noChangeArrowheads="1"/>
            </p:cNvSpPr>
            <p:nvPr/>
          </p:nvSpPr>
          <p:spPr bwMode="auto">
            <a:xfrm>
              <a:off x="10234507" y="2202504"/>
              <a:ext cx="4174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i="1" dirty="0">
                  <a:latin typeface="Comic Sans MS" panose="030F0702030302020204" pitchFamily="66" charset="0"/>
                </a:rPr>
                <a:t>Ι</a:t>
              </a:r>
            </a:p>
          </p:txBody>
        </p:sp>
      </p:grpSp>
    </p:spTree>
    <p:extLst>
      <p:ext uri="{BB962C8B-B14F-4D97-AF65-F5344CB8AC3E}">
        <p14:creationId xmlns:p14="http://schemas.microsoft.com/office/powerpoint/2010/main" val="536432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500" fill="hold"/>
                                        <p:tgtEl>
                                          <p:spTgt spid="46"/>
                                        </p:tgtEl>
                                        <p:attrNameLst>
                                          <p:attrName>ppt_x</p:attrName>
                                        </p:attrNameLst>
                                      </p:cBhvr>
                                      <p:tavLst>
                                        <p:tav tm="0">
                                          <p:val>
                                            <p:strVal val="#ppt_x-.2"/>
                                          </p:val>
                                        </p:tav>
                                        <p:tav tm="100000">
                                          <p:val>
                                            <p:strVal val="#ppt_x"/>
                                          </p:val>
                                        </p:tav>
                                      </p:tavLst>
                                    </p:anim>
                                    <p:anim calcmode="lin" valueType="num">
                                      <p:cBhvr>
                                        <p:cTn id="8" dur="15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9" dur="1500"/>
                                        <p:tgtEl>
                                          <p:spTgt spid="46"/>
                                        </p:tgtEl>
                                      </p:cBhvr>
                                    </p:animEffect>
                                  </p:childTnLst>
                                </p:cTn>
                              </p:par>
                            </p:childTnLst>
                          </p:cTn>
                        </p:par>
                        <p:par>
                          <p:cTn id="10" fill="hold">
                            <p:stCondLst>
                              <p:cond delay="1500"/>
                            </p:stCondLst>
                            <p:childTnLst>
                              <p:par>
                                <p:cTn id="11" presetID="10" presetClass="entr" presetSubtype="0"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right)">
                                      <p:cBhvr>
                                        <p:cTn id="22" dur="500"/>
                                        <p:tgtEl>
                                          <p:spTgt spid="66"/>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
                                        <p:tgtEl>
                                          <p:spTgt spid="69"/>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left)">
                                      <p:cBhvr>
                                        <p:cTn id="30" dur="500"/>
                                        <p:tgtEl>
                                          <p:spTgt spid="72"/>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1000"/>
                                        <p:tgtEl>
                                          <p:spTgt spid="25"/>
                                        </p:tgtEl>
                                      </p:cBhvr>
                                    </p:animEffect>
                                  </p:childTnLst>
                                </p:cTn>
                              </p:par>
                            </p:childTnLst>
                          </p:cTn>
                        </p:par>
                        <p:par>
                          <p:cTn id="35" fill="hold">
                            <p:stCondLst>
                              <p:cond delay="3000"/>
                            </p:stCondLst>
                            <p:childTnLst>
                              <p:par>
                                <p:cTn id="36" presetID="22" presetClass="entr" presetSubtype="2" fill="hold"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right)">
                                      <p:cBhvr>
                                        <p:cTn id="38" dur="500"/>
                                        <p:tgtEl>
                                          <p:spTgt spid="7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477"/>
                                        </p:tgtEl>
                                        <p:attrNameLst>
                                          <p:attrName>style.visibility</p:attrName>
                                        </p:attrNameLst>
                                      </p:cBhvr>
                                      <p:to>
                                        <p:strVal val="visible"/>
                                      </p:to>
                                    </p:set>
                                    <p:animEffect transition="in" filter="wipe(left)">
                                      <p:cBhvr>
                                        <p:cTn id="53" dur="1500"/>
                                        <p:tgtEl>
                                          <p:spTgt spid="18477"/>
                                        </p:tgtEl>
                                      </p:cBhvr>
                                    </p:animEffect>
                                  </p:childTnLst>
                                </p:cTn>
                              </p:par>
                            </p:childTnLst>
                          </p:cTn>
                        </p:par>
                        <p:par>
                          <p:cTn id="54" fill="hold">
                            <p:stCondLst>
                              <p:cond delay="1500"/>
                            </p:stCondLst>
                            <p:childTnLst>
                              <p:par>
                                <p:cTn id="55" presetID="22" presetClass="entr" presetSubtype="8" fill="hold" grpId="0" nodeType="afterEffect">
                                  <p:stCondLst>
                                    <p:cond delay="500"/>
                                  </p:stCondLst>
                                  <p:childTnLst>
                                    <p:set>
                                      <p:cBhvr>
                                        <p:cTn id="56" dur="1" fill="hold">
                                          <p:stCondLst>
                                            <p:cond delay="0"/>
                                          </p:stCondLst>
                                        </p:cTn>
                                        <p:tgtEl>
                                          <p:spTgt spid="18478"/>
                                        </p:tgtEl>
                                        <p:attrNameLst>
                                          <p:attrName>style.visibility</p:attrName>
                                        </p:attrNameLst>
                                      </p:cBhvr>
                                      <p:to>
                                        <p:strVal val="visible"/>
                                      </p:to>
                                    </p:set>
                                    <p:animEffect transition="in" filter="wipe(left)">
                                      <p:cBhvr>
                                        <p:cTn id="57" dur="1000"/>
                                        <p:tgtEl>
                                          <p:spTgt spid="1847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482"/>
                                        </p:tgtEl>
                                        <p:attrNameLst>
                                          <p:attrName>style.visibility</p:attrName>
                                        </p:attrNameLst>
                                      </p:cBhvr>
                                      <p:to>
                                        <p:strVal val="visible"/>
                                      </p:to>
                                    </p:set>
                                    <p:animEffect transition="in" filter="wipe(left)">
                                      <p:cBhvr>
                                        <p:cTn id="62" dur="500"/>
                                        <p:tgtEl>
                                          <p:spTgt spid="18482"/>
                                        </p:tgtEl>
                                      </p:cBhvr>
                                    </p:animEffect>
                                  </p:childTnLst>
                                </p:cTn>
                              </p:par>
                            </p:childTnLst>
                          </p:cTn>
                        </p:par>
                        <p:par>
                          <p:cTn id="63" fill="hold">
                            <p:stCondLst>
                              <p:cond delay="500"/>
                            </p:stCondLst>
                            <p:childTnLst>
                              <p:par>
                                <p:cTn id="64" presetID="22" presetClass="entr" presetSubtype="8" fill="hold" grpId="0" nodeType="afterEffect">
                                  <p:stCondLst>
                                    <p:cond delay="250"/>
                                  </p:stCondLst>
                                  <p:childTnLst>
                                    <p:set>
                                      <p:cBhvr>
                                        <p:cTn id="65" dur="1" fill="hold">
                                          <p:stCondLst>
                                            <p:cond delay="0"/>
                                          </p:stCondLst>
                                        </p:cTn>
                                        <p:tgtEl>
                                          <p:spTgt spid="18480"/>
                                        </p:tgtEl>
                                        <p:attrNameLst>
                                          <p:attrName>style.visibility</p:attrName>
                                        </p:attrNameLst>
                                      </p:cBhvr>
                                      <p:to>
                                        <p:strVal val="visible"/>
                                      </p:to>
                                    </p:set>
                                    <p:animEffect transition="in" filter="wipe(left)">
                                      <p:cBhvr>
                                        <p:cTn id="66" dur="1000"/>
                                        <p:tgtEl>
                                          <p:spTgt spid="18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7" grpId="0"/>
      <p:bldP spid="18478" grpId="0"/>
      <p:bldP spid="18480" grpId="0" animBg="1"/>
      <p:bldP spid="18482" grpId="0" animBg="1"/>
      <p:bldP spid="4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2"/>
          <p:cNvSpPr>
            <a:spLocks noGrp="1"/>
          </p:cNvSpPr>
          <p:nvPr>
            <p:ph type="ftr" sz="quarter" idx="11"/>
          </p:nvPr>
        </p:nvSpPr>
        <p:spPr/>
        <p:txBody>
          <a:bodyPr/>
          <a:lstStyle/>
          <a:p>
            <a:r>
              <a:rPr lang="el-GR" altLang="el-GR"/>
              <a:t>Μερκ. Παναγιωτόπουλος - Φυσικός                 www.merkopanas.blogspot.com</a:t>
            </a:r>
          </a:p>
        </p:txBody>
      </p:sp>
      <p:sp>
        <p:nvSpPr>
          <p:cNvPr id="5" name="Θέση αριθμού διαφάνειας 3"/>
          <p:cNvSpPr>
            <a:spLocks noGrp="1"/>
          </p:cNvSpPr>
          <p:nvPr>
            <p:ph type="sldNum" sz="quarter" idx="12"/>
          </p:nvPr>
        </p:nvSpPr>
        <p:spPr/>
        <p:txBody>
          <a:bodyPr/>
          <a:lstStyle/>
          <a:p>
            <a:fld id="{DD577E58-6CBB-4CE7-8F2D-D5AF01CEA373}" type="slidenum">
              <a:rPr lang="el-GR" altLang="el-GR"/>
              <a:pPr/>
              <a:t>14</a:t>
            </a:fld>
            <a:endParaRPr lang="el-GR" altLang="el-GR"/>
          </a:p>
        </p:txBody>
      </p:sp>
      <p:sp>
        <p:nvSpPr>
          <p:cNvPr id="20484" name="Text Box 4"/>
          <p:cNvSpPr txBox="1">
            <a:spLocks noChangeArrowheads="1"/>
          </p:cNvSpPr>
          <p:nvPr/>
        </p:nvSpPr>
        <p:spPr bwMode="auto">
          <a:xfrm>
            <a:off x="2063750" y="620713"/>
            <a:ext cx="784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l-GR" altLang="el-GR"/>
          </a:p>
        </p:txBody>
      </p:sp>
      <p:sp>
        <p:nvSpPr>
          <p:cNvPr id="20485" name="Text Box 5"/>
          <p:cNvSpPr txBox="1">
            <a:spLocks noChangeArrowheads="1"/>
          </p:cNvSpPr>
          <p:nvPr/>
        </p:nvSpPr>
        <p:spPr bwMode="auto">
          <a:xfrm>
            <a:off x="2375065" y="908050"/>
            <a:ext cx="7897648" cy="131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pPr>
            <a:r>
              <a:rPr lang="el-GR" altLang="el-GR" sz="2800" b="1" dirty="0">
                <a:latin typeface="Comic Sans MS" panose="030F0702030302020204" pitchFamily="66" charset="0"/>
              </a:rPr>
              <a:t>Ο </a:t>
            </a:r>
            <a:r>
              <a:rPr lang="el-GR" altLang="el-GR" sz="2800" b="1" dirty="0">
                <a:solidFill>
                  <a:srgbClr val="FF0000"/>
                </a:solidFill>
                <a:effectLst>
                  <a:outerShdw blurRad="38100" dist="38100" dir="2700000" algn="tl">
                    <a:srgbClr val="000000"/>
                  </a:outerShdw>
                </a:effectLst>
                <a:latin typeface="Comic Sans MS" panose="030F0702030302020204" pitchFamily="66" charset="0"/>
              </a:rPr>
              <a:t>2ος κανόνας</a:t>
            </a:r>
            <a:r>
              <a:rPr lang="el-GR" altLang="el-GR" sz="2800" b="1" dirty="0">
                <a:latin typeface="Comic Sans MS" panose="030F0702030302020204" pitchFamily="66" charset="0"/>
              </a:rPr>
              <a:t> του </a:t>
            </a:r>
            <a:r>
              <a:rPr lang="el-GR" altLang="el-GR" sz="2800" b="1" dirty="0" err="1">
                <a:latin typeface="Comic Sans MS" panose="030F0702030302020204" pitchFamily="66" charset="0"/>
              </a:rPr>
              <a:t>Κίρχοφ</a:t>
            </a:r>
            <a:r>
              <a:rPr lang="el-GR" altLang="el-GR" sz="2800" b="1" dirty="0">
                <a:latin typeface="Comic Sans MS" panose="030F0702030302020204" pitchFamily="66" charset="0"/>
              </a:rPr>
              <a:t> αποτελεί εφαρμογή της </a:t>
            </a:r>
            <a:r>
              <a:rPr lang="el-GR" altLang="el-GR" sz="2800" b="1" dirty="0">
                <a:solidFill>
                  <a:srgbClr val="FF0000"/>
                </a:solidFill>
                <a:effectLst>
                  <a:outerShdw blurRad="38100" dist="38100" dir="2700000" algn="tl">
                    <a:srgbClr val="000000"/>
                  </a:outerShdw>
                </a:effectLst>
                <a:latin typeface="Comic Sans MS" panose="030F0702030302020204" pitchFamily="66" charset="0"/>
              </a:rPr>
              <a:t>«αρχής διατήρησης της ενέργειας»</a:t>
            </a:r>
            <a:r>
              <a:rPr lang="el-GR" altLang="el-GR" sz="2800" b="1" dirty="0">
                <a:effectLst>
                  <a:outerShdw blurRad="38100" dist="38100" dir="2700000" algn="tl">
                    <a:srgbClr val="FFFFFF"/>
                  </a:outerShdw>
                </a:effectLst>
                <a:latin typeface="Comic Sans MS" panose="030F0702030302020204" pitchFamily="66" charset="0"/>
              </a:rPr>
              <a:t>.</a:t>
            </a: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960" y="1600547"/>
            <a:ext cx="1208790"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015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0485"/>
                                        </p:tgtEl>
                                        <p:attrNameLst>
                                          <p:attrName>style.visibility</p:attrName>
                                        </p:attrNameLst>
                                      </p:cBhvr>
                                      <p:to>
                                        <p:strVal val="visible"/>
                                      </p:to>
                                    </p:set>
                                    <p:animEffect transition="in" filter="wipe(left)">
                                      <p:cBhvr>
                                        <p:cTn id="11" dur="1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υποσέλιδου 2"/>
          <p:cNvSpPr>
            <a:spLocks noGrp="1"/>
          </p:cNvSpPr>
          <p:nvPr>
            <p:ph type="ftr" sz="quarter" idx="11"/>
          </p:nvPr>
        </p:nvSpPr>
        <p:spPr/>
        <p:txBody>
          <a:bodyPr/>
          <a:lstStyle/>
          <a:p>
            <a:r>
              <a:rPr lang="el-GR" altLang="el-GR"/>
              <a:t>Μερκ. Παναγιωτόπουλος - Φυσικός                 www.merkopanas.blogspot.com</a:t>
            </a:r>
          </a:p>
        </p:txBody>
      </p:sp>
      <p:sp>
        <p:nvSpPr>
          <p:cNvPr id="11" name="Θέση αριθμού διαφάνειας 3"/>
          <p:cNvSpPr>
            <a:spLocks noGrp="1"/>
          </p:cNvSpPr>
          <p:nvPr>
            <p:ph type="sldNum" sz="quarter" idx="12"/>
          </p:nvPr>
        </p:nvSpPr>
        <p:spPr/>
        <p:txBody>
          <a:bodyPr/>
          <a:lstStyle/>
          <a:p>
            <a:fld id="{6CA8D518-70DD-4B30-B32A-A5E15DE2FF86}" type="slidenum">
              <a:rPr lang="el-GR" altLang="el-GR"/>
              <a:pPr/>
              <a:t>15</a:t>
            </a:fld>
            <a:endParaRPr lang="el-GR" altLang="el-GR"/>
          </a:p>
        </p:txBody>
      </p:sp>
      <p:sp>
        <p:nvSpPr>
          <p:cNvPr id="5" name="Rectangle 4"/>
          <p:cNvSpPr txBox="1">
            <a:spLocks noChangeArrowheads="1"/>
          </p:cNvSpPr>
          <p:nvPr/>
        </p:nvSpPr>
        <p:spPr>
          <a:xfrm>
            <a:off x="3643498" y="822013"/>
            <a:ext cx="4393870" cy="5565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l-GR" altLang="el-GR" sz="3600" b="1" dirty="0" smtClean="0">
                <a:solidFill>
                  <a:srgbClr val="800000"/>
                </a:solidFill>
                <a:effectLst>
                  <a:outerShdw blurRad="38100" dist="38100" dir="2700000" algn="tl">
                    <a:srgbClr val="000000"/>
                  </a:outerShdw>
                </a:effectLst>
                <a:latin typeface="Comic Sans MS" panose="030F0702030302020204" pitchFamily="66" charset="0"/>
              </a:rPr>
              <a:t>Ηλεκτρικά Δίπολα</a:t>
            </a:r>
            <a:endParaRPr lang="el-GR" altLang="el-GR" sz="3600" b="1" dirty="0">
              <a:solidFill>
                <a:srgbClr val="800000"/>
              </a:solidFill>
              <a:effectLst>
                <a:outerShdw blurRad="38100" dist="38100" dir="2700000" algn="tl">
                  <a:srgbClr val="000000"/>
                </a:outerShdw>
              </a:effectLst>
              <a:latin typeface="Comic Sans MS" panose="030F0702030302020204" pitchFamily="66" charset="0"/>
            </a:endParaRP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4750" y="1378608"/>
            <a:ext cx="4311650" cy="4311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383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16</a:t>
            </a:fld>
            <a:endParaRPr lang="el-GR">
              <a:solidFill>
                <a:prstClr val="black">
                  <a:tint val="75000"/>
                </a:prstClr>
              </a:solidFill>
            </a:endParaRPr>
          </a:p>
        </p:txBody>
      </p:sp>
      <p:sp>
        <p:nvSpPr>
          <p:cNvPr id="5" name="TextBox 4"/>
          <p:cNvSpPr txBox="1"/>
          <p:nvPr/>
        </p:nvSpPr>
        <p:spPr>
          <a:xfrm>
            <a:off x="1798320" y="441960"/>
            <a:ext cx="8686800" cy="2308324"/>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Οι ηλεκτρικές συσκευές που χρησιμοποιούμε και διαθέτουν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δύο</a:t>
            </a:r>
            <a:r>
              <a:rPr lang="el-GR" sz="2400" b="1" dirty="0" smtClean="0">
                <a:latin typeface="Comic Sans MS" panose="030F0702030302020204" pitchFamily="66" charset="0"/>
              </a:rPr>
              <a:t> άκρα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πόλους</a:t>
            </a:r>
            <a:r>
              <a:rPr lang="el-GR" sz="2400" b="1" dirty="0" smtClean="0">
                <a:latin typeface="Comic Sans MS" panose="030F0702030302020204" pitchFamily="66" charset="0"/>
              </a:rPr>
              <a:t>) ονομάζονται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ηλεκτρικά δίπολα</a:t>
            </a:r>
            <a:r>
              <a:rPr lang="el-GR" sz="2400" b="1" dirty="0" smtClean="0">
                <a:latin typeface="Comic Sans MS" panose="030F0702030302020204" pitchFamily="66" charset="0"/>
              </a:rPr>
              <a:t>.</a:t>
            </a:r>
          </a:p>
          <a:p>
            <a:pPr algn="ctr">
              <a:lnSpc>
                <a:spcPct val="150000"/>
              </a:lnSpc>
            </a:pPr>
            <a:r>
              <a:rPr lang="el-GR" sz="2400" b="1" dirty="0" smtClean="0">
                <a:latin typeface="Comic Sans MS" panose="030F0702030302020204" pitchFamily="66" charset="0"/>
              </a:rPr>
              <a:t>Τέτοιες συσκευές είναι η μπαταρία, ο λαμπτήρας, το πηνίο, το αμπερόμετρο, το βολτόμετρο, ο πυκνωτής  κλπ.</a:t>
            </a:r>
            <a:endParaRPr lang="el-GR" sz="2400" b="1" dirty="0">
              <a:latin typeface="Comic Sans MS" panose="030F0702030302020204" pitchFamily="66" charset="0"/>
            </a:endParaRPr>
          </a:p>
        </p:txBody>
      </p:sp>
      <p:grpSp>
        <p:nvGrpSpPr>
          <p:cNvPr id="9" name="Ομάδα 8"/>
          <p:cNvGrpSpPr/>
          <p:nvPr/>
        </p:nvGrpSpPr>
        <p:grpSpPr>
          <a:xfrm>
            <a:off x="566058" y="3758928"/>
            <a:ext cx="1615500" cy="1422083"/>
            <a:chOff x="1087278" y="3088957"/>
            <a:chExt cx="1422083" cy="1422083"/>
          </a:xfrm>
        </p:grpSpPr>
        <p:pic>
          <p:nvPicPr>
            <p:cNvPr id="7" name="Εικόνα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7278" y="3088957"/>
              <a:ext cx="1422083" cy="1422083"/>
            </a:xfrm>
            <a:prstGeom prst="rect">
              <a:avLst/>
            </a:prstGeom>
          </p:spPr>
        </p:pic>
        <p:sp>
          <p:nvSpPr>
            <p:cNvPr id="8" name="TextBox 7"/>
            <p:cNvSpPr txBox="1"/>
            <p:nvPr/>
          </p:nvSpPr>
          <p:spPr>
            <a:xfrm>
              <a:off x="1686558" y="3657600"/>
              <a:ext cx="264162" cy="853440"/>
            </a:xfrm>
            <a:prstGeom prst="rect">
              <a:avLst/>
            </a:prstGeom>
            <a:solidFill>
              <a:srgbClr val="1C1C1C"/>
            </a:solidFill>
          </p:spPr>
          <p:txBody>
            <a:bodyPr wrap="square" rtlCol="0">
              <a:spAutoFit/>
            </a:bodyPr>
            <a:lstStyle/>
            <a:p>
              <a:endParaRPr lang="el-GR"/>
            </a:p>
          </p:txBody>
        </p:sp>
      </p:grpSp>
      <p:pic>
        <p:nvPicPr>
          <p:cNvPr id="10" name="Εικόνα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01959" y="3598434"/>
            <a:ext cx="2628900" cy="1743075"/>
          </a:xfrm>
          <a:prstGeom prst="rect">
            <a:avLst/>
          </a:prstGeom>
        </p:spPr>
      </p:pic>
      <p:pic>
        <p:nvPicPr>
          <p:cNvPr id="11" name="Εικόνα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9488" y="3598434"/>
            <a:ext cx="1585913" cy="1636146"/>
          </a:xfrm>
          <a:prstGeom prst="rect">
            <a:avLst/>
          </a:prstGeom>
        </p:spPr>
      </p:pic>
      <p:pic>
        <p:nvPicPr>
          <p:cNvPr id="12" name="Εικόνα 11"/>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39110" y="3543257"/>
            <a:ext cx="1691323" cy="1691323"/>
          </a:xfrm>
          <a:prstGeom prst="rect">
            <a:avLst/>
          </a:prstGeom>
        </p:spPr>
      </p:pic>
      <p:pic>
        <p:nvPicPr>
          <p:cNvPr id="13" name="Εικόνα 1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65361">
            <a:off x="9593039" y="3543408"/>
            <a:ext cx="1853121" cy="1853121"/>
          </a:xfrm>
          <a:prstGeom prst="rect">
            <a:avLst/>
          </a:prstGeom>
        </p:spPr>
      </p:pic>
      <p:grpSp>
        <p:nvGrpSpPr>
          <p:cNvPr id="26" name="Ομάδα 25"/>
          <p:cNvGrpSpPr/>
          <p:nvPr/>
        </p:nvGrpSpPr>
        <p:grpSpPr>
          <a:xfrm>
            <a:off x="1081103" y="2916053"/>
            <a:ext cx="779663" cy="804833"/>
            <a:chOff x="1081103" y="2916053"/>
            <a:chExt cx="779663" cy="804833"/>
          </a:xfrm>
        </p:grpSpPr>
        <p:sp>
          <p:nvSpPr>
            <p:cNvPr id="14" name="TextBox 13"/>
            <p:cNvSpPr txBox="1"/>
            <p:nvPr/>
          </p:nvSpPr>
          <p:spPr>
            <a:xfrm>
              <a:off x="1081103" y="2916053"/>
              <a:ext cx="779663" cy="338554"/>
            </a:xfrm>
            <a:prstGeom prst="rect">
              <a:avLst/>
            </a:prstGeom>
            <a:noFill/>
          </p:spPr>
          <p:txBody>
            <a:bodyPr wrap="square" rtlCol="0">
              <a:spAutoFit/>
            </a:bodyPr>
            <a:lstStyle/>
            <a:p>
              <a:r>
                <a:rPr lang="el-GR" sz="1600" b="1" dirty="0" smtClean="0">
                  <a:latin typeface="Comic Sans MS" panose="030F0702030302020204" pitchFamily="66" charset="0"/>
                </a:rPr>
                <a:t>πόλοι</a:t>
              </a:r>
              <a:endParaRPr lang="el-GR" sz="1600" b="1" dirty="0">
                <a:latin typeface="Comic Sans MS" panose="030F0702030302020204" pitchFamily="66" charset="0"/>
              </a:endParaRPr>
            </a:p>
          </p:txBody>
        </p:sp>
        <p:cxnSp>
          <p:nvCxnSpPr>
            <p:cNvPr id="20" name="Ευθύγραμμο βέλος σύνδεσης 19"/>
            <p:cNvCxnSpPr/>
            <p:nvPr/>
          </p:nvCxnSpPr>
          <p:spPr>
            <a:xfrm flipH="1">
              <a:off x="1239100" y="3267288"/>
              <a:ext cx="119654" cy="4535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2" name="Ευθύγραμμο βέλος σύνδεσης 21"/>
            <p:cNvCxnSpPr/>
            <p:nvPr/>
          </p:nvCxnSpPr>
          <p:spPr>
            <a:xfrm>
              <a:off x="1470516" y="3279970"/>
              <a:ext cx="132500" cy="4282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Ομάδα 53"/>
          <p:cNvGrpSpPr/>
          <p:nvPr/>
        </p:nvGrpSpPr>
        <p:grpSpPr>
          <a:xfrm>
            <a:off x="3303915" y="4326518"/>
            <a:ext cx="1310719" cy="1945351"/>
            <a:chOff x="3303915" y="4326518"/>
            <a:chExt cx="1310719" cy="1945351"/>
          </a:xfrm>
        </p:grpSpPr>
        <p:sp>
          <p:nvSpPr>
            <p:cNvPr id="15" name="TextBox 14"/>
            <p:cNvSpPr txBox="1"/>
            <p:nvPr/>
          </p:nvSpPr>
          <p:spPr>
            <a:xfrm>
              <a:off x="3753284" y="5933315"/>
              <a:ext cx="748049" cy="338554"/>
            </a:xfrm>
            <a:prstGeom prst="rect">
              <a:avLst/>
            </a:prstGeom>
            <a:noFill/>
          </p:spPr>
          <p:txBody>
            <a:bodyPr wrap="square" rtlCol="0">
              <a:spAutoFit/>
            </a:bodyPr>
            <a:lstStyle/>
            <a:p>
              <a:r>
                <a:rPr lang="el-GR" sz="1600" b="1" dirty="0" smtClean="0">
                  <a:latin typeface="Comic Sans MS" panose="030F0702030302020204" pitchFamily="66" charset="0"/>
                </a:rPr>
                <a:t>πόλοι</a:t>
              </a:r>
              <a:endParaRPr lang="el-GR" sz="1600" b="1" dirty="0">
                <a:latin typeface="Comic Sans MS" panose="030F0702030302020204" pitchFamily="66" charset="0"/>
              </a:endParaRPr>
            </a:p>
          </p:txBody>
        </p:sp>
        <p:grpSp>
          <p:nvGrpSpPr>
            <p:cNvPr id="27" name="Ομάδα 26"/>
            <p:cNvGrpSpPr/>
            <p:nvPr/>
          </p:nvGrpSpPr>
          <p:grpSpPr>
            <a:xfrm rot="10800000">
              <a:off x="3303915" y="4326518"/>
              <a:ext cx="1310719" cy="1565403"/>
              <a:chOff x="854968" y="3267288"/>
              <a:chExt cx="1310719" cy="1565403"/>
            </a:xfrm>
          </p:grpSpPr>
          <p:cxnSp>
            <p:nvCxnSpPr>
              <p:cNvPr id="29" name="Ευθύγραμμο βέλος σύνδεσης 28"/>
              <p:cNvCxnSpPr/>
              <p:nvPr/>
            </p:nvCxnSpPr>
            <p:spPr>
              <a:xfrm rot="10800000" flipV="1">
                <a:off x="854968" y="3267288"/>
                <a:ext cx="503786" cy="15654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Ευθύγραμμο βέλος σύνδεσης 29"/>
              <p:cNvCxnSpPr/>
              <p:nvPr/>
            </p:nvCxnSpPr>
            <p:spPr>
              <a:xfrm rot="10800000" flipH="1" flipV="1">
                <a:off x="1470516" y="3279969"/>
                <a:ext cx="695171" cy="14627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62" name="Ομάδα 61"/>
          <p:cNvGrpSpPr/>
          <p:nvPr/>
        </p:nvGrpSpPr>
        <p:grpSpPr>
          <a:xfrm>
            <a:off x="6113896" y="5050971"/>
            <a:ext cx="779663" cy="1116640"/>
            <a:chOff x="6113896" y="5050971"/>
            <a:chExt cx="779663" cy="1116640"/>
          </a:xfrm>
        </p:grpSpPr>
        <p:sp>
          <p:nvSpPr>
            <p:cNvPr id="18" name="TextBox 17"/>
            <p:cNvSpPr txBox="1"/>
            <p:nvPr/>
          </p:nvSpPr>
          <p:spPr>
            <a:xfrm>
              <a:off x="6113896" y="5829057"/>
              <a:ext cx="779663" cy="338554"/>
            </a:xfrm>
            <a:prstGeom prst="rect">
              <a:avLst/>
            </a:prstGeom>
            <a:noFill/>
          </p:spPr>
          <p:txBody>
            <a:bodyPr wrap="square" rtlCol="0">
              <a:spAutoFit/>
            </a:bodyPr>
            <a:lstStyle/>
            <a:p>
              <a:r>
                <a:rPr lang="el-GR" sz="1600" b="1" dirty="0" smtClean="0">
                  <a:latin typeface="Comic Sans MS" panose="030F0702030302020204" pitchFamily="66" charset="0"/>
                </a:rPr>
                <a:t>πόλοι</a:t>
              </a:r>
              <a:endParaRPr lang="el-GR" sz="1600" b="1" dirty="0">
                <a:latin typeface="Comic Sans MS" panose="030F0702030302020204" pitchFamily="66" charset="0"/>
              </a:endParaRPr>
            </a:p>
          </p:txBody>
        </p:sp>
        <p:cxnSp>
          <p:nvCxnSpPr>
            <p:cNvPr id="34" name="Ευθύγραμμο βέλος σύνδεσης 33"/>
            <p:cNvCxnSpPr>
              <a:endCxn id="11" idx="2"/>
            </p:cNvCxnSpPr>
            <p:nvPr/>
          </p:nvCxnSpPr>
          <p:spPr>
            <a:xfrm flipH="1" flipV="1">
              <a:off x="6393430" y="5240236"/>
              <a:ext cx="14280" cy="596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Ελεύθερη σχεδίαση 39"/>
            <p:cNvSpPr/>
            <p:nvPr/>
          </p:nvSpPr>
          <p:spPr>
            <a:xfrm>
              <a:off x="6507338" y="5050971"/>
              <a:ext cx="256320" cy="798286"/>
            </a:xfrm>
            <a:custGeom>
              <a:avLst/>
              <a:gdLst>
                <a:gd name="connsiteX0" fmla="*/ 0 w 246743"/>
                <a:gd name="connsiteY0" fmla="*/ 886704 h 886704"/>
                <a:gd name="connsiteX1" fmla="*/ 29029 w 246743"/>
                <a:gd name="connsiteY1" fmla="*/ 770590 h 886704"/>
                <a:gd name="connsiteX2" fmla="*/ 116115 w 246743"/>
                <a:gd name="connsiteY2" fmla="*/ 639961 h 886704"/>
                <a:gd name="connsiteX3" fmla="*/ 145143 w 246743"/>
                <a:gd name="connsiteY3" fmla="*/ 596418 h 886704"/>
                <a:gd name="connsiteX4" fmla="*/ 174172 w 246743"/>
                <a:gd name="connsiteY4" fmla="*/ 552876 h 886704"/>
                <a:gd name="connsiteX5" fmla="*/ 188686 w 246743"/>
                <a:gd name="connsiteY5" fmla="*/ 509333 h 886704"/>
                <a:gd name="connsiteX6" fmla="*/ 217715 w 246743"/>
                <a:gd name="connsiteY6" fmla="*/ 465790 h 886704"/>
                <a:gd name="connsiteX7" fmla="*/ 246743 w 246743"/>
                <a:gd name="connsiteY7" fmla="*/ 378704 h 886704"/>
                <a:gd name="connsiteX8" fmla="*/ 232229 w 246743"/>
                <a:gd name="connsiteY8" fmla="*/ 102933 h 886704"/>
                <a:gd name="connsiteX9" fmla="*/ 217715 w 246743"/>
                <a:gd name="connsiteY9" fmla="*/ 59390 h 886704"/>
                <a:gd name="connsiteX10" fmla="*/ 174172 w 246743"/>
                <a:gd name="connsiteY10" fmla="*/ 44876 h 886704"/>
                <a:gd name="connsiteX11" fmla="*/ 87086 w 246743"/>
                <a:gd name="connsiteY11" fmla="*/ 1333 h 886704"/>
                <a:gd name="connsiteX12" fmla="*/ 14515 w 246743"/>
                <a:gd name="connsiteY12" fmla="*/ 1333 h 88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743" h="886704">
                  <a:moveTo>
                    <a:pt x="0" y="886704"/>
                  </a:moveTo>
                  <a:cubicBezTo>
                    <a:pt x="4021" y="866602"/>
                    <a:pt x="15083" y="795693"/>
                    <a:pt x="29029" y="770590"/>
                  </a:cubicBezTo>
                  <a:cubicBezTo>
                    <a:pt x="29037" y="770575"/>
                    <a:pt x="101596" y="661740"/>
                    <a:pt x="116115" y="639961"/>
                  </a:cubicBezTo>
                  <a:lnTo>
                    <a:pt x="145143" y="596418"/>
                  </a:lnTo>
                  <a:lnTo>
                    <a:pt x="174172" y="552876"/>
                  </a:lnTo>
                  <a:cubicBezTo>
                    <a:pt x="179010" y="538362"/>
                    <a:pt x="181844" y="523017"/>
                    <a:pt x="188686" y="509333"/>
                  </a:cubicBezTo>
                  <a:cubicBezTo>
                    <a:pt x="196487" y="493731"/>
                    <a:pt x="210630" y="481731"/>
                    <a:pt x="217715" y="465790"/>
                  </a:cubicBezTo>
                  <a:cubicBezTo>
                    <a:pt x="230142" y="437828"/>
                    <a:pt x="246743" y="378704"/>
                    <a:pt x="246743" y="378704"/>
                  </a:cubicBezTo>
                  <a:cubicBezTo>
                    <a:pt x="241905" y="286780"/>
                    <a:pt x="240563" y="194606"/>
                    <a:pt x="232229" y="102933"/>
                  </a:cubicBezTo>
                  <a:cubicBezTo>
                    <a:pt x="230844" y="87696"/>
                    <a:pt x="228533" y="70208"/>
                    <a:pt x="217715" y="59390"/>
                  </a:cubicBezTo>
                  <a:cubicBezTo>
                    <a:pt x="206897" y="48572"/>
                    <a:pt x="188686" y="49714"/>
                    <a:pt x="174172" y="44876"/>
                  </a:cubicBezTo>
                  <a:cubicBezTo>
                    <a:pt x="144250" y="24928"/>
                    <a:pt x="124067" y="5956"/>
                    <a:pt x="87086" y="1333"/>
                  </a:cubicBezTo>
                  <a:cubicBezTo>
                    <a:pt x="63082" y="-1667"/>
                    <a:pt x="38705" y="1333"/>
                    <a:pt x="14515" y="133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41" name="Ομάδα 40"/>
          <p:cNvGrpSpPr/>
          <p:nvPr/>
        </p:nvGrpSpPr>
        <p:grpSpPr>
          <a:xfrm>
            <a:off x="7763931" y="3031316"/>
            <a:ext cx="1324901" cy="1469717"/>
            <a:chOff x="922912" y="3008345"/>
            <a:chExt cx="1324901" cy="1469717"/>
          </a:xfrm>
        </p:grpSpPr>
        <p:sp>
          <p:nvSpPr>
            <p:cNvPr id="42" name="TextBox 41"/>
            <p:cNvSpPr txBox="1"/>
            <p:nvPr/>
          </p:nvSpPr>
          <p:spPr>
            <a:xfrm>
              <a:off x="922912" y="3008345"/>
              <a:ext cx="779663" cy="338554"/>
            </a:xfrm>
            <a:prstGeom prst="rect">
              <a:avLst/>
            </a:prstGeom>
            <a:noFill/>
          </p:spPr>
          <p:txBody>
            <a:bodyPr wrap="square" rtlCol="0">
              <a:spAutoFit/>
            </a:bodyPr>
            <a:lstStyle/>
            <a:p>
              <a:r>
                <a:rPr lang="el-GR" sz="1600" b="1" dirty="0" smtClean="0">
                  <a:latin typeface="Comic Sans MS" panose="030F0702030302020204" pitchFamily="66" charset="0"/>
                </a:rPr>
                <a:t>πόλοι</a:t>
              </a:r>
              <a:endParaRPr lang="el-GR" sz="1600" b="1" dirty="0">
                <a:latin typeface="Comic Sans MS" panose="030F0702030302020204" pitchFamily="66" charset="0"/>
              </a:endParaRPr>
            </a:p>
          </p:txBody>
        </p:sp>
        <p:cxnSp>
          <p:nvCxnSpPr>
            <p:cNvPr id="43" name="Ευθύγραμμο βέλος σύνδεσης 42"/>
            <p:cNvCxnSpPr/>
            <p:nvPr/>
          </p:nvCxnSpPr>
          <p:spPr>
            <a:xfrm>
              <a:off x="1178835" y="3361536"/>
              <a:ext cx="1068978" cy="11165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4" name="Ευθύγραμμο βέλος σύνδεσης 43"/>
            <p:cNvCxnSpPr/>
            <p:nvPr/>
          </p:nvCxnSpPr>
          <p:spPr>
            <a:xfrm>
              <a:off x="1470516" y="3279970"/>
              <a:ext cx="777297" cy="9062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Ομάδα 60"/>
          <p:cNvGrpSpPr/>
          <p:nvPr/>
        </p:nvGrpSpPr>
        <p:grpSpPr>
          <a:xfrm>
            <a:off x="10096343" y="4901310"/>
            <a:ext cx="949862" cy="1437455"/>
            <a:chOff x="10096343" y="4901310"/>
            <a:chExt cx="949862" cy="1437455"/>
          </a:xfrm>
        </p:grpSpPr>
        <p:grpSp>
          <p:nvGrpSpPr>
            <p:cNvPr id="49" name="Ομάδα 48"/>
            <p:cNvGrpSpPr/>
            <p:nvPr/>
          </p:nvGrpSpPr>
          <p:grpSpPr>
            <a:xfrm rot="10800000">
              <a:off x="10096343" y="4901310"/>
              <a:ext cx="820039" cy="1431835"/>
              <a:chOff x="1040727" y="2916053"/>
              <a:chExt cx="820039" cy="1431835"/>
            </a:xfrm>
          </p:grpSpPr>
          <p:sp>
            <p:nvSpPr>
              <p:cNvPr id="50" name="TextBox 49"/>
              <p:cNvSpPr txBox="1"/>
              <p:nvPr/>
            </p:nvSpPr>
            <p:spPr>
              <a:xfrm rot="10812432">
                <a:off x="1081103" y="2916053"/>
                <a:ext cx="779663" cy="338554"/>
              </a:xfrm>
              <a:prstGeom prst="rect">
                <a:avLst/>
              </a:prstGeom>
              <a:noFill/>
            </p:spPr>
            <p:txBody>
              <a:bodyPr wrap="square" rtlCol="0">
                <a:spAutoFit/>
              </a:bodyPr>
              <a:lstStyle/>
              <a:p>
                <a:endParaRPr lang="el-GR" sz="1600" b="1" dirty="0">
                  <a:latin typeface="Comic Sans MS" panose="030F0702030302020204" pitchFamily="66" charset="0"/>
                </a:endParaRPr>
              </a:p>
            </p:txBody>
          </p:sp>
          <p:cxnSp>
            <p:nvCxnSpPr>
              <p:cNvPr id="51" name="Ευθύγραμμο βέλος σύνδεσης 50"/>
              <p:cNvCxnSpPr/>
              <p:nvPr/>
            </p:nvCxnSpPr>
            <p:spPr>
              <a:xfrm rot="10800000" flipV="1">
                <a:off x="1040727" y="3174460"/>
                <a:ext cx="158408" cy="117342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2" name="Ευθύγραμμο βέλος σύνδεσης 51"/>
              <p:cNvCxnSpPr>
                <a:stCxn id="50" idx="0"/>
              </p:cNvCxnSpPr>
              <p:nvPr/>
            </p:nvCxnSpPr>
            <p:spPr>
              <a:xfrm rot="10800000" flipV="1">
                <a:off x="1461605" y="3254606"/>
                <a:ext cx="8717" cy="10375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0266542" y="6000211"/>
              <a:ext cx="779663" cy="338554"/>
            </a:xfrm>
            <a:prstGeom prst="rect">
              <a:avLst/>
            </a:prstGeom>
            <a:noFill/>
          </p:spPr>
          <p:txBody>
            <a:bodyPr wrap="square" rtlCol="0">
              <a:spAutoFit/>
            </a:bodyPr>
            <a:lstStyle/>
            <a:p>
              <a:r>
                <a:rPr lang="el-GR" sz="1600" b="1" dirty="0" smtClean="0">
                  <a:latin typeface="Comic Sans MS" panose="030F0702030302020204" pitchFamily="66" charset="0"/>
                </a:rPr>
                <a:t>πόλοι</a:t>
              </a:r>
              <a:endParaRPr lang="el-GR" sz="1600" b="1" dirty="0">
                <a:latin typeface="Comic Sans MS" panose="030F0702030302020204" pitchFamily="66" charset="0"/>
              </a:endParaRPr>
            </a:p>
          </p:txBody>
        </p:sp>
      </p:grpSp>
    </p:spTree>
    <p:extLst>
      <p:ext uri="{BB962C8B-B14F-4D97-AF65-F5344CB8AC3E}">
        <p14:creationId xmlns:p14="http://schemas.microsoft.com/office/powerpoint/2010/main" val="367452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1000"/>
                                        <p:tgtEl>
                                          <p:spTgt spid="54"/>
                                        </p:tgtEl>
                                      </p:cBhvr>
                                    </p:animEffect>
                                    <p:anim calcmode="lin" valueType="num">
                                      <p:cBhvr>
                                        <p:cTn id="31" dur="1000" fill="hold"/>
                                        <p:tgtEl>
                                          <p:spTgt spid="54"/>
                                        </p:tgtEl>
                                        <p:attrNameLst>
                                          <p:attrName>ppt_x</p:attrName>
                                        </p:attrNameLst>
                                      </p:cBhvr>
                                      <p:tavLst>
                                        <p:tav tm="0">
                                          <p:val>
                                            <p:strVal val="#ppt_x"/>
                                          </p:val>
                                        </p:tav>
                                        <p:tav tm="100000">
                                          <p:val>
                                            <p:strVal val="#ppt_x"/>
                                          </p:val>
                                        </p:tav>
                                      </p:tavLst>
                                    </p:anim>
                                    <p:anim calcmode="lin" valueType="num">
                                      <p:cBhvr>
                                        <p:cTn id="32" dur="1000" fill="hold"/>
                                        <p:tgtEl>
                                          <p:spTgt spid="54"/>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25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2" presetClass="entr" presetSubtype="0" fill="hold" nodeType="afterEffect">
                                  <p:stCondLst>
                                    <p:cond delay="25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7750"/>
                            </p:stCondLst>
                            <p:childTnLst>
                              <p:par>
                                <p:cTn id="52" presetID="47" presetClass="entr" presetSubtype="0"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7" presetClass="entr" presetSubtype="0" fill="hold" nodeType="afterEffect">
                                  <p:stCondLst>
                                    <p:cond delay="25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1000"/>
                                        <p:tgtEl>
                                          <p:spTgt spid="61"/>
                                        </p:tgtEl>
                                      </p:cBhvr>
                                    </p:animEffect>
                                    <p:anim calcmode="lin" valueType="num">
                                      <p:cBhvr>
                                        <p:cTn id="67" dur="1000" fill="hold"/>
                                        <p:tgtEl>
                                          <p:spTgt spid="61"/>
                                        </p:tgtEl>
                                        <p:attrNameLst>
                                          <p:attrName>ppt_x</p:attrName>
                                        </p:attrNameLst>
                                      </p:cBhvr>
                                      <p:tavLst>
                                        <p:tav tm="0">
                                          <p:val>
                                            <p:strVal val="#ppt_x"/>
                                          </p:val>
                                        </p:tav>
                                        <p:tav tm="100000">
                                          <p:val>
                                            <p:strVal val="#ppt_x"/>
                                          </p:val>
                                        </p:tav>
                                      </p:tavLst>
                                    </p:anim>
                                    <p:anim calcmode="lin" valueType="num">
                                      <p:cBhvr>
                                        <p:cTn id="6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17</a:t>
            </a:fld>
            <a:endParaRPr lang="el-GR">
              <a:solidFill>
                <a:prstClr val="black">
                  <a:tint val="75000"/>
                </a:prstClr>
              </a:solidFill>
            </a:endParaRPr>
          </a:p>
        </p:txBody>
      </p:sp>
      <p:sp>
        <p:nvSpPr>
          <p:cNvPr id="24" name="Rectangle 4"/>
          <p:cNvSpPr txBox="1">
            <a:spLocks noChangeArrowheads="1"/>
          </p:cNvSpPr>
          <p:nvPr/>
        </p:nvSpPr>
        <p:spPr>
          <a:xfrm>
            <a:off x="2624578" y="112062"/>
            <a:ext cx="6113022" cy="94748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Συμβολισμοί ηλεκτρικών </a:t>
            </a:r>
            <a:r>
              <a:rPr lang="el-GR" sz="2800" b="1" dirty="0" err="1">
                <a:solidFill>
                  <a:srgbClr val="800000"/>
                </a:solidFill>
                <a:effectLst>
                  <a:outerShdw blurRad="38100" dist="38100" dir="2700000" algn="tl">
                    <a:srgbClr val="000000">
                      <a:alpha val="43137"/>
                    </a:srgbClr>
                  </a:outerShdw>
                </a:effectLst>
                <a:latin typeface="Comic Sans MS" panose="030F0702030302020204" pitchFamily="66" charset="0"/>
              </a:rPr>
              <a:t>διπόλων</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 σε ηλεκτρικό κύκλωμα.</a:t>
            </a:r>
          </a:p>
        </p:txBody>
      </p:sp>
      <p:pic>
        <p:nvPicPr>
          <p:cNvPr id="4" name="Εικόνα 3"/>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957320" y="1128066"/>
            <a:ext cx="4069080" cy="51597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299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500" fill="hold"/>
                                        <p:tgtEl>
                                          <p:spTgt spid="24"/>
                                        </p:tgtEl>
                                        <p:attrNameLst>
                                          <p:attrName>ppt_x</p:attrName>
                                        </p:attrNameLst>
                                      </p:cBhvr>
                                      <p:tavLst>
                                        <p:tav tm="0">
                                          <p:val>
                                            <p:strVal val="#ppt_x-.2"/>
                                          </p:val>
                                        </p:tav>
                                        <p:tav tm="100000">
                                          <p:val>
                                            <p:strVal val="#ppt_x"/>
                                          </p:val>
                                        </p:tav>
                                      </p:tavLst>
                                    </p:anim>
                                    <p:anim calcmode="lin" valueType="num">
                                      <p:cBhvr>
                                        <p:cTn id="8" dur="1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 dur="1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18</a:t>
            </a:fld>
            <a:endParaRPr lang="el-GR">
              <a:solidFill>
                <a:prstClr val="black">
                  <a:tint val="75000"/>
                </a:prstClr>
              </a:solidFill>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475" y="1411861"/>
            <a:ext cx="1208790"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22285" y="290286"/>
            <a:ext cx="8229601" cy="3970318"/>
          </a:xfrm>
          <a:prstGeom prst="rect">
            <a:avLst/>
          </a:prstGeom>
          <a:noFill/>
        </p:spPr>
        <p:txBody>
          <a:bodyPr wrap="square" rtlCol="0">
            <a:spAutoFit/>
          </a:bodyPr>
          <a:lstStyle/>
          <a:p>
            <a:pPr>
              <a:lnSpc>
                <a:spcPct val="150000"/>
              </a:lnSpc>
            </a:pPr>
            <a:r>
              <a:rPr lang="el-GR" sz="2400" b="1" dirty="0" smtClean="0">
                <a:latin typeface="Comic Sans MS" panose="030F0702030302020204" pitchFamily="66" charset="0"/>
              </a:rPr>
              <a:t>Για να λειτουργήσει μια συσκευή (δίπολο) χρειάζεται στα άκρα της να εφαρμόσουμε διαφορά δυναμικού </a:t>
            </a:r>
            <a:r>
              <a:rPr lang="en-US" sz="2400" b="1" i="1" dirty="0" smtClean="0">
                <a:latin typeface="Comic Sans MS" panose="030F0702030302020204" pitchFamily="66" charset="0"/>
              </a:rPr>
              <a:t>V</a:t>
            </a:r>
            <a:r>
              <a:rPr lang="el-GR" sz="2400" b="1" dirty="0" smtClean="0">
                <a:latin typeface="Comic Sans MS" panose="030F0702030302020204" pitchFamily="66" charset="0"/>
              </a:rPr>
              <a:t>.</a:t>
            </a:r>
            <a:r>
              <a:rPr lang="en-US" sz="2400" b="1" dirty="0" smtClean="0">
                <a:latin typeface="Comic Sans MS" panose="030F0702030302020204" pitchFamily="66" charset="0"/>
              </a:rPr>
              <a:t> </a:t>
            </a:r>
            <a:r>
              <a:rPr lang="el-GR" sz="2400" b="1" dirty="0" smtClean="0">
                <a:latin typeface="Comic Sans MS" panose="030F0702030302020204" pitchFamily="66" charset="0"/>
              </a:rPr>
              <a:t>Τότε η συσκευή θα διαρρέεται από ηλεκτρικό ρεύμα έντασης </a:t>
            </a:r>
            <a:r>
              <a:rPr lang="en-US" sz="2400" b="1" i="1" dirty="0" smtClean="0">
                <a:latin typeface="Comic Sans MS" panose="030F0702030302020204" pitchFamily="66" charset="0"/>
              </a:rPr>
              <a:t>I</a:t>
            </a:r>
            <a:r>
              <a:rPr lang="en-US" sz="2400" b="1" dirty="0" smtClean="0">
                <a:latin typeface="Comic Sans MS" panose="030F0702030302020204" pitchFamily="66" charset="0"/>
              </a:rPr>
              <a:t>.</a:t>
            </a:r>
            <a:endParaRPr lang="el-GR" sz="2400" b="1" dirty="0" smtClean="0">
              <a:latin typeface="Comic Sans MS" panose="030F0702030302020204" pitchFamily="66" charset="0"/>
            </a:endParaRPr>
          </a:p>
          <a:p>
            <a:pPr>
              <a:lnSpc>
                <a:spcPct val="150000"/>
              </a:lnSpc>
            </a:pPr>
            <a:r>
              <a:rPr lang="el-GR" sz="2400" b="1" dirty="0" smtClean="0">
                <a:latin typeface="Comic Sans MS" panose="030F0702030302020204" pitchFamily="66" charset="0"/>
              </a:rPr>
              <a:t>Μεταβάλλοντας την </a:t>
            </a:r>
            <a:r>
              <a:rPr lang="en-US" sz="2400" b="1" i="1" dirty="0" smtClean="0">
                <a:latin typeface="Comic Sans MS" panose="030F0702030302020204" pitchFamily="66" charset="0"/>
              </a:rPr>
              <a:t>V</a:t>
            </a:r>
            <a:r>
              <a:rPr lang="en-US" sz="2400" b="1" dirty="0" smtClean="0">
                <a:latin typeface="Comic Sans MS" panose="030F0702030302020204" pitchFamily="66" charset="0"/>
              </a:rPr>
              <a:t>, </a:t>
            </a:r>
            <a:r>
              <a:rPr lang="el-GR" sz="2400" b="1" dirty="0" smtClean="0">
                <a:latin typeface="Comic Sans MS" panose="030F0702030302020204" pitchFamily="66" charset="0"/>
              </a:rPr>
              <a:t>μεταβάλλεται η </a:t>
            </a:r>
            <a:r>
              <a:rPr lang="en-US" sz="2400" b="1" i="1" dirty="0" smtClean="0">
                <a:latin typeface="Comic Sans MS" panose="030F0702030302020204" pitchFamily="66" charset="0"/>
              </a:rPr>
              <a:t>I</a:t>
            </a:r>
            <a:r>
              <a:rPr lang="en-US" sz="2400" b="1" dirty="0" smtClean="0">
                <a:latin typeface="Comic Sans MS" panose="030F0702030302020204" pitchFamily="66" charset="0"/>
              </a:rPr>
              <a:t>.</a:t>
            </a:r>
          </a:p>
          <a:p>
            <a:pPr>
              <a:lnSpc>
                <a:spcPct val="150000"/>
              </a:lnSpc>
            </a:pPr>
            <a:r>
              <a:rPr lang="el-GR" sz="2400" b="1" dirty="0" smtClean="0">
                <a:latin typeface="Comic Sans MS" panose="030F0702030302020204" pitchFamily="66" charset="0"/>
              </a:rPr>
              <a:t>Έτσι, για κάθε δίπολο μπορεί να υπάρχει μια συνάρτηση </a:t>
            </a:r>
            <a:r>
              <a:rPr lang="en-US" sz="2400" b="1" dirty="0" smtClean="0">
                <a:latin typeface="Comic Sans MS" panose="030F0702030302020204" pitchFamily="66" charset="0"/>
              </a:rPr>
              <a:t>   </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I</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f(</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V</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sz="2400" b="1" dirty="0" smtClean="0">
                <a:latin typeface="Comic Sans MS" panose="030F0702030302020204" pitchFamily="66" charset="0"/>
              </a:rPr>
              <a:t>,</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400" b="1" dirty="0" smtClean="0">
                <a:latin typeface="Comic Sans MS" panose="030F0702030302020204" pitchFamily="66" charset="0"/>
              </a:rPr>
              <a:t>της οποίας η γραφική παράσταση ονομάζεται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χαρακτηριστική καμπύλη του </a:t>
            </a:r>
            <a:r>
              <a:rPr lang="el-GR" sz="2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διπόλου</a:t>
            </a:r>
            <a:r>
              <a:rPr lang="el-GR" sz="2400" b="1" dirty="0" smtClean="0">
                <a:latin typeface="Comic Sans MS" panose="030F0702030302020204" pitchFamily="66" charset="0"/>
              </a:rPr>
              <a:t>.</a:t>
            </a:r>
            <a:r>
              <a:rPr lang="en-US" sz="2400" b="1" dirty="0" smtClean="0">
                <a:latin typeface="Comic Sans MS" panose="030F0702030302020204" pitchFamily="66" charset="0"/>
              </a:rPr>
              <a:t> </a:t>
            </a:r>
            <a:endParaRPr lang="el-GR" sz="2400" b="1" dirty="0">
              <a:latin typeface="Comic Sans MS" panose="030F0702030302020204" pitchFamily="66" charset="0"/>
            </a:endParaRPr>
          </a:p>
        </p:txBody>
      </p:sp>
      <p:grpSp>
        <p:nvGrpSpPr>
          <p:cNvPr id="22" name="Ομάδα 21"/>
          <p:cNvGrpSpPr/>
          <p:nvPr/>
        </p:nvGrpSpPr>
        <p:grpSpPr>
          <a:xfrm>
            <a:off x="2966158" y="4260604"/>
            <a:ext cx="1854405" cy="2066675"/>
            <a:chOff x="3430615" y="4260604"/>
            <a:chExt cx="1854405" cy="2066675"/>
          </a:xfrm>
        </p:grpSpPr>
        <p:grpSp>
          <p:nvGrpSpPr>
            <p:cNvPr id="14" name="Ομάδα 13"/>
            <p:cNvGrpSpPr/>
            <p:nvPr/>
          </p:nvGrpSpPr>
          <p:grpSpPr>
            <a:xfrm>
              <a:off x="3430615" y="4260604"/>
              <a:ext cx="1854405" cy="1567634"/>
              <a:chOff x="1449044" y="2110578"/>
              <a:chExt cx="3661913" cy="2278465"/>
            </a:xfrm>
          </p:grpSpPr>
          <p:sp>
            <p:nvSpPr>
              <p:cNvPr id="15" name="Line 3"/>
              <p:cNvSpPr>
                <a:spLocks noChangeShapeType="1"/>
              </p:cNvSpPr>
              <p:nvPr/>
            </p:nvSpPr>
            <p:spPr bwMode="auto">
              <a:xfrm flipV="1">
                <a:off x="2195512" y="2112167"/>
                <a:ext cx="0" cy="18200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 name="Line 4"/>
              <p:cNvSpPr>
                <a:spLocks noChangeShapeType="1"/>
              </p:cNvSpPr>
              <p:nvPr/>
            </p:nvSpPr>
            <p:spPr bwMode="auto">
              <a:xfrm flipV="1">
                <a:off x="2195514" y="3932236"/>
                <a:ext cx="2915443" cy="158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 name="Line 5"/>
              <p:cNvSpPr>
                <a:spLocks noChangeShapeType="1"/>
              </p:cNvSpPr>
              <p:nvPr/>
            </p:nvSpPr>
            <p:spPr bwMode="auto">
              <a:xfrm flipV="1">
                <a:off x="2195512" y="2964668"/>
                <a:ext cx="2089568" cy="96915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8" name="Text Box 6"/>
              <p:cNvSpPr txBox="1">
                <a:spLocks noChangeArrowheads="1"/>
              </p:cNvSpPr>
              <p:nvPr/>
            </p:nvSpPr>
            <p:spPr bwMode="auto">
              <a:xfrm>
                <a:off x="1449044" y="2110578"/>
                <a:ext cx="513239" cy="454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l-GR" sz="1600" b="1" i="1" dirty="0">
                    <a:latin typeface="Comic Sans MS" panose="030F0702030302020204" pitchFamily="66" charset="0"/>
                  </a:rPr>
                  <a:t>V</a:t>
                </a:r>
                <a:endParaRPr lang="el-GR" altLang="el-GR" sz="1600" b="1" i="1" dirty="0">
                  <a:latin typeface="Comic Sans MS" panose="030F0702030302020204" pitchFamily="66" charset="0"/>
                </a:endParaRPr>
              </a:p>
            </p:txBody>
          </p:sp>
          <p:sp>
            <p:nvSpPr>
              <p:cNvPr id="19" name="Text Box 8"/>
              <p:cNvSpPr txBox="1">
                <a:spLocks noChangeArrowheads="1"/>
              </p:cNvSpPr>
              <p:nvPr/>
            </p:nvSpPr>
            <p:spPr bwMode="auto">
              <a:xfrm>
                <a:off x="4482119" y="3931843"/>
                <a:ext cx="43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l-GR" sz="1600" b="1" i="1" dirty="0">
                    <a:latin typeface="Comic Sans MS" panose="030F0702030302020204" pitchFamily="66" charset="0"/>
                  </a:rPr>
                  <a:t>I</a:t>
                </a:r>
                <a:endParaRPr lang="el-GR" altLang="el-GR" sz="1600" b="1" i="1" dirty="0">
                  <a:latin typeface="Comic Sans MS" panose="030F0702030302020204" pitchFamily="66" charset="0"/>
                </a:endParaRPr>
              </a:p>
            </p:txBody>
          </p:sp>
          <p:sp>
            <p:nvSpPr>
              <p:cNvPr id="20" name="Text Box 9"/>
              <p:cNvSpPr txBox="1">
                <a:spLocks noChangeArrowheads="1"/>
              </p:cNvSpPr>
              <p:nvPr/>
            </p:nvSpPr>
            <p:spPr bwMode="auto">
              <a:xfrm>
                <a:off x="1872456" y="3932238"/>
                <a:ext cx="790911" cy="454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l-GR" sz="1600" dirty="0">
                    <a:latin typeface="Comic Sans MS" panose="030F0702030302020204" pitchFamily="66" charset="0"/>
                  </a:rPr>
                  <a:t>0</a:t>
                </a:r>
                <a:endParaRPr lang="el-GR" altLang="el-GR" sz="1600" dirty="0">
                  <a:latin typeface="Comic Sans MS" panose="030F0702030302020204" pitchFamily="66" charset="0"/>
                </a:endParaRPr>
              </a:p>
            </p:txBody>
          </p:sp>
        </p:grpSp>
        <p:sp>
          <p:nvSpPr>
            <p:cNvPr id="21" name="TextBox 20"/>
            <p:cNvSpPr txBox="1"/>
            <p:nvPr/>
          </p:nvSpPr>
          <p:spPr>
            <a:xfrm>
              <a:off x="3662580" y="5624330"/>
              <a:ext cx="1611085" cy="702949"/>
            </a:xfrm>
            <a:prstGeom prst="rect">
              <a:avLst/>
            </a:prstGeom>
            <a:noFill/>
          </p:spPr>
          <p:txBody>
            <a:bodyPr wrap="square" rtlCol="0">
              <a:spAutoFit/>
            </a:bodyPr>
            <a:lstStyle/>
            <a:p>
              <a:pPr algn="ctr">
                <a:lnSpc>
                  <a:spcPct val="150000"/>
                </a:lnSpc>
              </a:pPr>
              <a:r>
                <a:rPr lang="el-GR" sz="1400" b="1" dirty="0" smtClean="0">
                  <a:latin typeface="Comic Sans MS" panose="030F0702030302020204" pitchFamily="66" charset="0"/>
                </a:rPr>
                <a:t>χαρακτηριστική αντιστάτη</a:t>
              </a:r>
              <a:endParaRPr lang="el-GR" sz="1400" b="1" dirty="0">
                <a:latin typeface="Comic Sans MS" panose="030F0702030302020204" pitchFamily="66" charset="0"/>
              </a:endParaRPr>
            </a:p>
          </p:txBody>
        </p:sp>
      </p:grpSp>
      <p:grpSp>
        <p:nvGrpSpPr>
          <p:cNvPr id="32" name="Ομάδα 31"/>
          <p:cNvGrpSpPr/>
          <p:nvPr/>
        </p:nvGrpSpPr>
        <p:grpSpPr>
          <a:xfrm>
            <a:off x="7292739" y="4211520"/>
            <a:ext cx="2525486" cy="2124544"/>
            <a:chOff x="7866743" y="4140531"/>
            <a:chExt cx="2525486" cy="2124544"/>
          </a:xfrm>
        </p:grpSpPr>
        <p:grpSp>
          <p:nvGrpSpPr>
            <p:cNvPr id="23" name="Ομάδα 22"/>
            <p:cNvGrpSpPr/>
            <p:nvPr/>
          </p:nvGrpSpPr>
          <p:grpSpPr>
            <a:xfrm>
              <a:off x="7866743" y="4140531"/>
              <a:ext cx="2525486" cy="1729215"/>
              <a:chOff x="1547813" y="2568576"/>
              <a:chExt cx="3322638" cy="2097088"/>
            </a:xfrm>
          </p:grpSpPr>
          <p:sp>
            <p:nvSpPr>
              <p:cNvPr id="24" name="Line 7"/>
              <p:cNvSpPr>
                <a:spLocks noChangeShapeType="1"/>
              </p:cNvSpPr>
              <p:nvPr/>
            </p:nvSpPr>
            <p:spPr bwMode="auto">
              <a:xfrm>
                <a:off x="2195513" y="3170804"/>
                <a:ext cx="1811126" cy="1106674"/>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nvGrpSpPr>
              <p:cNvPr id="25" name="Group 13"/>
              <p:cNvGrpSpPr>
                <a:grpSpLocks/>
              </p:cNvGrpSpPr>
              <p:nvPr/>
            </p:nvGrpSpPr>
            <p:grpSpPr bwMode="auto">
              <a:xfrm>
                <a:off x="1547813" y="2568576"/>
                <a:ext cx="3322638" cy="2097088"/>
                <a:chOff x="975" y="1618"/>
                <a:chExt cx="2093" cy="1321"/>
              </a:xfrm>
            </p:grpSpPr>
            <p:sp>
              <p:nvSpPr>
                <p:cNvPr id="26" name="Line 5"/>
                <p:cNvSpPr>
                  <a:spLocks noChangeShapeType="1"/>
                </p:cNvSpPr>
                <p:nvPr/>
              </p:nvSpPr>
              <p:spPr bwMode="auto">
                <a:xfrm flipV="1">
                  <a:off x="1383" y="1618"/>
                  <a:ext cx="0" cy="108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27" name="Line 6"/>
                <p:cNvSpPr>
                  <a:spLocks noChangeShapeType="1"/>
                </p:cNvSpPr>
                <p:nvPr/>
              </p:nvSpPr>
              <p:spPr bwMode="auto">
                <a:xfrm flipV="1">
                  <a:off x="1383" y="2704"/>
                  <a:ext cx="1643" cy="0"/>
                </a:xfrm>
                <a:prstGeom prst="line">
                  <a:avLst/>
                </a:prstGeom>
                <a:noFill/>
                <a:ln w="28575">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8" name="Text Box 8"/>
                <p:cNvSpPr txBox="1">
                  <a:spLocks noChangeArrowheads="1"/>
                </p:cNvSpPr>
                <p:nvPr/>
              </p:nvSpPr>
              <p:spPr bwMode="auto">
                <a:xfrm>
                  <a:off x="975" y="1618"/>
                  <a:ext cx="49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l-GR" sz="1600" b="1" i="1" dirty="0">
                      <a:latin typeface="Comic Sans MS" panose="030F0702030302020204" pitchFamily="66" charset="0"/>
                    </a:rPr>
                    <a:t>V</a:t>
                  </a:r>
                  <a:r>
                    <a:rPr lang="el-GR" altLang="el-GR" sz="1600" b="1" baseline="-25000" dirty="0" smtClean="0">
                      <a:latin typeface="Comic Sans MS" panose="030F0702030302020204" pitchFamily="66" charset="0"/>
                    </a:rPr>
                    <a:t>π</a:t>
                  </a:r>
                  <a:endParaRPr lang="el-GR" altLang="el-GR" sz="1600" b="1" dirty="0">
                    <a:latin typeface="Comic Sans MS" panose="030F0702030302020204" pitchFamily="66" charset="0"/>
                  </a:endParaRPr>
                </a:p>
              </p:txBody>
            </p:sp>
            <p:sp>
              <p:nvSpPr>
                <p:cNvPr id="29" name="Text Box 11"/>
                <p:cNvSpPr txBox="1">
                  <a:spLocks noChangeArrowheads="1"/>
                </p:cNvSpPr>
                <p:nvPr/>
              </p:nvSpPr>
              <p:spPr bwMode="auto">
                <a:xfrm>
                  <a:off x="1247" y="2659"/>
                  <a:ext cx="22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1600" b="1" dirty="0">
                      <a:latin typeface="Comic Sans MS" panose="030F0702030302020204" pitchFamily="66" charset="0"/>
                    </a:rPr>
                    <a:t>0</a:t>
                  </a:r>
                </a:p>
              </p:txBody>
            </p:sp>
            <p:sp>
              <p:nvSpPr>
                <p:cNvPr id="30" name="Text Box 12"/>
                <p:cNvSpPr txBox="1">
                  <a:spLocks noChangeArrowheads="1"/>
                </p:cNvSpPr>
                <p:nvPr/>
              </p:nvSpPr>
              <p:spPr bwMode="auto">
                <a:xfrm>
                  <a:off x="2660" y="2726"/>
                  <a:ext cx="40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l-GR" altLang="el-GR" sz="1600" b="1" i="1" dirty="0" smtClean="0">
                      <a:latin typeface="Comic Sans MS" panose="030F0702030302020204" pitchFamily="66" charset="0"/>
                    </a:rPr>
                    <a:t>Ι</a:t>
                  </a:r>
                  <a:endParaRPr lang="el-GR" altLang="el-GR" sz="1600" b="1" i="1" dirty="0">
                    <a:latin typeface="Comic Sans MS" panose="030F0702030302020204" pitchFamily="66" charset="0"/>
                  </a:endParaRPr>
                </a:p>
              </p:txBody>
            </p:sp>
          </p:grpSp>
        </p:grpSp>
        <p:sp>
          <p:nvSpPr>
            <p:cNvPr id="31" name="TextBox 30"/>
            <p:cNvSpPr txBox="1"/>
            <p:nvPr/>
          </p:nvSpPr>
          <p:spPr>
            <a:xfrm>
              <a:off x="8506061" y="5562126"/>
              <a:ext cx="1611085" cy="702949"/>
            </a:xfrm>
            <a:prstGeom prst="rect">
              <a:avLst/>
            </a:prstGeom>
            <a:noFill/>
          </p:spPr>
          <p:txBody>
            <a:bodyPr wrap="square" rtlCol="0">
              <a:spAutoFit/>
            </a:bodyPr>
            <a:lstStyle/>
            <a:p>
              <a:pPr algn="ctr">
                <a:lnSpc>
                  <a:spcPct val="150000"/>
                </a:lnSpc>
              </a:pPr>
              <a:r>
                <a:rPr lang="el-GR" sz="1400" b="1" dirty="0" smtClean="0">
                  <a:latin typeface="Comic Sans MS" panose="030F0702030302020204" pitchFamily="66" charset="0"/>
                </a:rPr>
                <a:t>χαρακτηριστική πηγής</a:t>
              </a:r>
              <a:endParaRPr lang="el-GR" sz="1400" b="1" dirty="0">
                <a:latin typeface="Comic Sans MS" panose="030F0702030302020204" pitchFamily="66" charset="0"/>
              </a:endParaRPr>
            </a:p>
          </p:txBody>
        </p:sp>
      </p:grpSp>
    </p:spTree>
    <p:extLst>
      <p:ext uri="{BB962C8B-B14F-4D97-AF65-F5344CB8AC3E}">
        <p14:creationId xmlns:p14="http://schemas.microsoft.com/office/powerpoint/2010/main" val="19183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1500"/>
                                        <p:tgtEl>
                                          <p:spTgt spid="7">
                                            <p:txEl>
                                              <p:pRg st="1" end="1"/>
                                            </p:txEl>
                                          </p:spTgt>
                                        </p:tgtEl>
                                      </p:cBhvr>
                                    </p:animEffect>
                                  </p:childTnLst>
                                </p:cTn>
                              </p:par>
                            </p:childTnLst>
                          </p:cTn>
                        </p:par>
                        <p:par>
                          <p:cTn id="17" fill="hold">
                            <p:stCondLst>
                              <p:cond delay="1500"/>
                            </p:stCondLst>
                            <p:childTnLst>
                              <p:par>
                                <p:cTn id="18" presetID="22" presetClass="entr" presetSubtype="8" fill="hold" nodeType="afterEffect">
                                  <p:stCondLst>
                                    <p:cond delay="50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1500"/>
                                        <p:tgtEl>
                                          <p:spTgt spid="7">
                                            <p:txEl>
                                              <p:pRg st="2" end="2"/>
                                            </p:txEl>
                                          </p:spTgt>
                                        </p:tgtEl>
                                      </p:cBhvr>
                                    </p:animEffect>
                                  </p:childTnLst>
                                </p:cTn>
                              </p:par>
                            </p:childTnLst>
                          </p:cTn>
                        </p:par>
                        <p:par>
                          <p:cTn id="21" fill="hold">
                            <p:stCondLst>
                              <p:cond delay="3500"/>
                            </p:stCondLst>
                            <p:childTnLst>
                              <p:par>
                                <p:cTn id="22" presetID="22" presetClass="entr" presetSubtype="8" fill="hold" nodeType="afterEffect">
                                  <p:stCondLst>
                                    <p:cond delay="50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1000"/>
                                        <p:tgtEl>
                                          <p:spTgt spid="22"/>
                                        </p:tgtEl>
                                      </p:cBhvr>
                                    </p:animEffect>
                                  </p:childTnLst>
                                </p:cTn>
                              </p:par>
                            </p:childTnLst>
                          </p:cTn>
                        </p:par>
                        <p:par>
                          <p:cTn id="25" fill="hold">
                            <p:stCondLst>
                              <p:cond delay="5000"/>
                            </p:stCondLst>
                            <p:childTnLst>
                              <p:par>
                                <p:cTn id="26" presetID="22" presetClass="entr" presetSubtype="8" fill="hold" nodeType="afterEffect">
                                  <p:stCondLst>
                                    <p:cond delay="50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bg1">
                    <a:lumMod val="50000"/>
                  </a:schemeClr>
                </a:solidFill>
              </a:rPr>
              <a:t>Μερκ</a:t>
            </a:r>
            <a:r>
              <a:rPr lang="el-GR" dirty="0" smtClean="0">
                <a:solidFill>
                  <a:schemeClr val="bg1">
                    <a:lumMod val="50000"/>
                  </a:schemeClr>
                </a:solidFill>
              </a:rPr>
              <a:t>. Παναγιωτόπουλος</a:t>
            </a:r>
            <a:r>
              <a:rPr lang="en-US" dirty="0" smtClean="0">
                <a:solidFill>
                  <a:schemeClr val="bg1">
                    <a:lumMod val="50000"/>
                  </a:schemeClr>
                </a:solidFill>
              </a:rPr>
              <a:t> </a:t>
            </a:r>
            <a:r>
              <a:rPr lang="el-GR" dirty="0" smtClean="0">
                <a:solidFill>
                  <a:schemeClr val="bg1">
                    <a:lumMod val="50000"/>
                  </a:schemeClr>
                </a:solidFill>
              </a:rPr>
              <a:t>-</a:t>
            </a:r>
            <a:r>
              <a:rPr lang="en-US" dirty="0" smtClean="0">
                <a:solidFill>
                  <a:schemeClr val="bg1">
                    <a:lumMod val="50000"/>
                  </a:schemeClr>
                </a:solidFill>
              </a:rPr>
              <a:t> </a:t>
            </a:r>
            <a:r>
              <a:rPr lang="el-GR" dirty="0" smtClean="0">
                <a:solidFill>
                  <a:schemeClr val="bg1">
                    <a:lumMod val="50000"/>
                  </a:schemeClr>
                </a:solidFill>
              </a:rPr>
              <a:t>Φυσικός        </a:t>
            </a:r>
            <a:r>
              <a:rPr lang="en-US" dirty="0" smtClean="0">
                <a:solidFill>
                  <a:schemeClr val="bg1">
                    <a:lumMod val="50000"/>
                  </a:schemeClr>
                </a:solidFill>
              </a:rPr>
              <a:t>www.merkopanas.blogspot.gr</a:t>
            </a:r>
            <a:endParaRPr lang="el-GR" dirty="0">
              <a:solidFill>
                <a:schemeClr val="bg1">
                  <a:lumMod val="50000"/>
                </a:scheme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bg1">
                    <a:lumMod val="65000"/>
                  </a:schemeClr>
                </a:solidFill>
              </a:rPr>
              <a:pPr/>
              <a:t>19</a:t>
            </a:fld>
            <a:endParaRPr lang="el-GR" dirty="0">
              <a:solidFill>
                <a:schemeClr val="bg1">
                  <a:lumMod val="65000"/>
                </a:schemeClr>
              </a:solidFill>
            </a:endParaRPr>
          </a:p>
        </p:txBody>
      </p:sp>
      <p:sp>
        <p:nvSpPr>
          <p:cNvPr id="5" name="Ορθογώνιο 4"/>
          <p:cNvSpPr/>
          <p:nvPr/>
        </p:nvSpPr>
        <p:spPr>
          <a:xfrm>
            <a:off x="1601190" y="1379189"/>
            <a:ext cx="8548650" cy="4431983"/>
          </a:xfrm>
          <a:prstGeom prst="rect">
            <a:avLst/>
          </a:prstGeom>
        </p:spPr>
        <p:txBody>
          <a:bodyPr wrap="square">
            <a:spAutoFit/>
          </a:bodyPr>
          <a:lstStyle/>
          <a:p>
            <a:pPr marL="342900" indent="-342900" algn="just">
              <a:buFont typeface="Arial" pitchFamily="34" charset="0"/>
              <a:buChar char="•"/>
            </a:pPr>
            <a:r>
              <a:rPr lang="el-GR" altLang="el-GR" sz="2000" b="1" dirty="0" smtClean="0">
                <a:latin typeface="Comic Sans MS" pitchFamily="66" charset="0"/>
              </a:rPr>
              <a:t>Παρουσίαση από τη </a:t>
            </a:r>
            <a:r>
              <a:rPr lang="el-GR" altLang="el-GR" sz="2400" b="1" dirty="0" smtClean="0">
                <a:latin typeface="Comic Sans MS" pitchFamily="66" charset="0"/>
              </a:rPr>
              <a:t>Β</a:t>
            </a:r>
            <a:r>
              <a:rPr lang="el-GR" altLang="el-GR" sz="2000" b="1" dirty="0" smtClean="0">
                <a:latin typeface="Comic Sans MS" pitchFamily="66" charset="0"/>
              </a:rPr>
              <a:t>ΙΚΙΠΑΙΔΕΙ</a:t>
            </a:r>
            <a:r>
              <a:rPr lang="el-GR" altLang="el-GR" sz="2400" b="1" dirty="0" smtClean="0">
                <a:latin typeface="Comic Sans MS" pitchFamily="66" charset="0"/>
              </a:rPr>
              <a:t>Α</a:t>
            </a:r>
            <a:r>
              <a:rPr lang="el-GR" altLang="el-GR" sz="2000" b="1" dirty="0" smtClean="0">
                <a:latin typeface="Comic Sans MS" pitchFamily="66" charset="0"/>
              </a:rPr>
              <a:t> </a:t>
            </a:r>
            <a:r>
              <a:rPr lang="el-GR" altLang="el-GR" sz="2000" b="1" dirty="0" smtClean="0">
                <a:latin typeface="Comic Sans MS" pitchFamily="66" charset="0"/>
                <a:hlinkClick r:id="rId2"/>
              </a:rPr>
              <a:t>εδώ</a:t>
            </a:r>
            <a:r>
              <a:rPr lang="el-GR" altLang="el-GR" sz="2000" b="1" dirty="0">
                <a:latin typeface="Comic Sans MS" pitchFamily="66" charset="0"/>
              </a:rPr>
              <a:t>.</a:t>
            </a:r>
          </a:p>
          <a:p>
            <a:pPr algn="just"/>
            <a:endParaRPr lang="el-GR" altLang="el-GR" sz="1200" b="1" dirty="0">
              <a:latin typeface="Comic Sans MS" pitchFamily="66" charset="0"/>
            </a:endParaRPr>
          </a:p>
          <a:p>
            <a:pPr marL="342900" indent="-342900" algn="just">
              <a:lnSpc>
                <a:spcPct val="150000"/>
              </a:lnSpc>
              <a:buFont typeface="Arial" pitchFamily="34" charset="0"/>
              <a:buChar char="•"/>
            </a:pPr>
            <a:r>
              <a:rPr lang="el-GR" altLang="el-GR" sz="2000" b="1" dirty="0">
                <a:latin typeface="Comic Sans MS" pitchFamily="66" charset="0"/>
              </a:rPr>
              <a:t>Π</a:t>
            </a:r>
            <a:r>
              <a:rPr lang="el-GR" altLang="el-GR" sz="2000" b="1" dirty="0" smtClean="0">
                <a:latin typeface="Comic Sans MS" pitchFamily="66" charset="0"/>
              </a:rPr>
              <a:t>αρουσίαση του Κώστα Παπαδάκη  </a:t>
            </a:r>
            <a:r>
              <a:rPr lang="el-GR" altLang="el-GR" sz="2000" b="1" dirty="0" smtClean="0">
                <a:latin typeface="Comic Sans MS" pitchFamily="66" charset="0"/>
                <a:hlinkClick r:id="rId3"/>
              </a:rPr>
              <a:t>εδώ</a:t>
            </a:r>
            <a:r>
              <a:rPr lang="el-GR" altLang="el-GR" sz="2000" b="1" dirty="0" smtClean="0">
                <a:latin typeface="Comic Sans MS" pitchFamily="66" charset="0"/>
              </a:rPr>
              <a:t>.</a:t>
            </a:r>
          </a:p>
          <a:p>
            <a:pPr algn="just">
              <a:lnSpc>
                <a:spcPct val="150000"/>
              </a:lnSpc>
            </a:pPr>
            <a:endParaRPr lang="el-GR" altLang="el-GR" sz="1200" b="1" dirty="0" smtClean="0">
              <a:latin typeface="Comic Sans MS" pitchFamily="66" charset="0"/>
            </a:endParaRPr>
          </a:p>
          <a:p>
            <a:pPr marL="342900" indent="-342900" algn="just">
              <a:lnSpc>
                <a:spcPct val="150000"/>
              </a:lnSpc>
              <a:buFont typeface="Arial" pitchFamily="34" charset="0"/>
              <a:buChar char="•"/>
            </a:pPr>
            <a:r>
              <a:rPr lang="el-GR" altLang="el-GR" sz="2000" b="1" dirty="0" smtClean="0">
                <a:latin typeface="Comic Sans MS" pitchFamily="66" charset="0"/>
              </a:rPr>
              <a:t>Βασικές ηλεκτρικές μετρήσεις με χρήση </a:t>
            </a:r>
            <a:r>
              <a:rPr lang="el-GR" altLang="el-GR" sz="2000" b="1" dirty="0" err="1" smtClean="0">
                <a:latin typeface="Comic Sans MS" pitchFamily="66" charset="0"/>
              </a:rPr>
              <a:t>πολυμέτρου</a:t>
            </a:r>
            <a:r>
              <a:rPr lang="el-GR" altLang="el-GR" sz="2000" b="1" dirty="0" smtClean="0">
                <a:latin typeface="Comic Sans MS" pitchFamily="66" charset="0"/>
              </a:rPr>
              <a:t>  </a:t>
            </a:r>
            <a:r>
              <a:rPr lang="el-GR" altLang="el-GR" sz="2000" b="1" dirty="0" smtClean="0">
                <a:latin typeface="Comic Sans MS" pitchFamily="66" charset="0"/>
                <a:hlinkClick r:id="rId4"/>
              </a:rPr>
              <a:t>εδώ</a:t>
            </a:r>
            <a:r>
              <a:rPr lang="el-GR" altLang="el-GR" sz="2000" b="1" dirty="0" smtClean="0">
                <a:latin typeface="Comic Sans MS" pitchFamily="66" charset="0"/>
              </a:rPr>
              <a:t>.</a:t>
            </a:r>
            <a:endParaRPr lang="el-GR" altLang="el-GR" sz="2000" b="1" dirty="0">
              <a:latin typeface="Comic Sans MS" pitchFamily="66" charset="0"/>
            </a:endParaRPr>
          </a:p>
          <a:p>
            <a:pPr algn="just"/>
            <a:endParaRPr lang="el-GR" altLang="el-GR" sz="1200" b="1" dirty="0">
              <a:latin typeface="Comic Sans MS" pitchFamily="66" charset="0"/>
            </a:endParaRPr>
          </a:p>
          <a:p>
            <a:pPr marL="342900" indent="-342900" algn="just">
              <a:lnSpc>
                <a:spcPct val="150000"/>
              </a:lnSpc>
              <a:buFont typeface="Arial" pitchFamily="34" charset="0"/>
              <a:buChar char="•"/>
            </a:pPr>
            <a:r>
              <a:rPr lang="el-GR" altLang="el-GR" sz="2000" b="1" dirty="0" smtClean="0">
                <a:latin typeface="Comic Sans MS" pitchFamily="66" charset="0"/>
              </a:rPr>
              <a:t>Πειραματική παρουσίαση των κανόνων </a:t>
            </a:r>
            <a:r>
              <a:rPr lang="el-GR" altLang="el-GR" sz="2000" b="1" dirty="0" err="1" smtClean="0">
                <a:latin typeface="Comic Sans MS" pitchFamily="66" charset="0"/>
              </a:rPr>
              <a:t>Κίρχοφ</a:t>
            </a:r>
            <a:r>
              <a:rPr lang="el-GR" altLang="el-GR" sz="2000" b="1" dirty="0" smtClean="0">
                <a:latin typeface="Comic Sans MS" pitchFamily="66" charset="0"/>
              </a:rPr>
              <a:t> από τον Ανδρέα </a:t>
            </a:r>
            <a:r>
              <a:rPr lang="el-GR" altLang="el-GR" sz="2000" b="1" dirty="0" err="1" smtClean="0">
                <a:latin typeface="Comic Sans MS" pitchFamily="66" charset="0"/>
              </a:rPr>
              <a:t>Αροΐτη</a:t>
            </a:r>
            <a:r>
              <a:rPr lang="el-GR" altLang="el-GR" sz="2000" b="1" dirty="0" smtClean="0">
                <a:latin typeface="Comic Sans MS" pitchFamily="66" charset="0"/>
              </a:rPr>
              <a:t> (4</a:t>
            </a:r>
            <a:r>
              <a:rPr lang="el-GR" altLang="el-GR" sz="2000" b="1" baseline="30000" dirty="0" smtClean="0">
                <a:latin typeface="Comic Sans MS" pitchFamily="66" charset="0"/>
              </a:rPr>
              <a:t>ο</a:t>
            </a:r>
            <a:r>
              <a:rPr lang="el-GR" altLang="el-GR" sz="2000" b="1" dirty="0" smtClean="0">
                <a:latin typeface="Comic Sans MS" pitchFamily="66" charset="0"/>
              </a:rPr>
              <a:t> Λύκειο Πατρών)  </a:t>
            </a:r>
            <a:r>
              <a:rPr lang="el-GR" altLang="el-GR" sz="2000" b="1" dirty="0" smtClean="0">
                <a:latin typeface="Comic Sans MS" pitchFamily="66" charset="0"/>
                <a:hlinkClick r:id="rId5"/>
              </a:rPr>
              <a:t>εδώ</a:t>
            </a:r>
            <a:r>
              <a:rPr lang="el-GR" altLang="el-GR" sz="2000" b="1" dirty="0" smtClean="0">
                <a:latin typeface="Comic Sans MS" pitchFamily="66" charset="0"/>
              </a:rPr>
              <a:t> (1</a:t>
            </a:r>
            <a:r>
              <a:rPr lang="el-GR" altLang="el-GR" sz="2000" b="1" baseline="30000" dirty="0" smtClean="0">
                <a:latin typeface="Comic Sans MS" pitchFamily="66" charset="0"/>
              </a:rPr>
              <a:t>ος</a:t>
            </a:r>
            <a:r>
              <a:rPr lang="el-GR" altLang="el-GR" sz="2000" b="1" dirty="0" smtClean="0">
                <a:latin typeface="Comic Sans MS" pitchFamily="66" charset="0"/>
              </a:rPr>
              <a:t>)  κι  </a:t>
            </a:r>
            <a:r>
              <a:rPr lang="el-GR" altLang="el-GR" sz="2000" b="1" dirty="0" smtClean="0">
                <a:latin typeface="Comic Sans MS" pitchFamily="66" charset="0"/>
                <a:hlinkClick r:id="rId6"/>
              </a:rPr>
              <a:t>εδώ</a:t>
            </a:r>
            <a:r>
              <a:rPr lang="el-GR" altLang="el-GR" sz="2000" b="1" dirty="0" smtClean="0">
                <a:latin typeface="Comic Sans MS" pitchFamily="66" charset="0"/>
              </a:rPr>
              <a:t> (2</a:t>
            </a:r>
            <a:r>
              <a:rPr lang="el-GR" altLang="el-GR" sz="2000" b="1" baseline="30000" dirty="0" smtClean="0">
                <a:latin typeface="Comic Sans MS" pitchFamily="66" charset="0"/>
              </a:rPr>
              <a:t>ος</a:t>
            </a:r>
            <a:r>
              <a:rPr lang="el-GR" altLang="el-GR" sz="2000" b="1" dirty="0" smtClean="0">
                <a:latin typeface="Comic Sans MS" pitchFamily="66" charset="0"/>
              </a:rPr>
              <a:t>).</a:t>
            </a:r>
          </a:p>
          <a:p>
            <a:pPr algn="just">
              <a:lnSpc>
                <a:spcPct val="150000"/>
              </a:lnSpc>
            </a:pPr>
            <a:endParaRPr lang="en-US" altLang="el-GR" sz="1200" b="1" dirty="0" smtClean="0">
              <a:latin typeface="Comic Sans MS" pitchFamily="66" charset="0"/>
            </a:endParaRPr>
          </a:p>
          <a:p>
            <a:pPr marL="342900" indent="-342900" algn="just">
              <a:lnSpc>
                <a:spcPct val="150000"/>
              </a:lnSpc>
              <a:buFont typeface="Arial" pitchFamily="34" charset="0"/>
              <a:buChar char="•"/>
            </a:pPr>
            <a:r>
              <a:rPr lang="el-GR" altLang="el-GR" sz="2000" b="1" dirty="0" smtClean="0">
                <a:latin typeface="Comic Sans MS" pitchFamily="66" charset="0"/>
              </a:rPr>
              <a:t>Παρουσίαση </a:t>
            </a:r>
            <a:r>
              <a:rPr lang="en-US" altLang="el-GR" sz="2000" b="1" dirty="0" err="1" smtClean="0">
                <a:latin typeface="Comic Sans MS" pitchFamily="66" charset="0"/>
              </a:rPr>
              <a:t>ppt</a:t>
            </a:r>
            <a:r>
              <a:rPr lang="en-US" altLang="el-GR" sz="2000" b="1" dirty="0" smtClean="0">
                <a:latin typeface="Comic Sans MS" pitchFamily="66" charset="0"/>
              </a:rPr>
              <a:t> </a:t>
            </a:r>
            <a:r>
              <a:rPr lang="el-GR" altLang="el-GR" sz="2000" b="1" dirty="0" smtClean="0">
                <a:latin typeface="Comic Sans MS" pitchFamily="66" charset="0"/>
              </a:rPr>
              <a:t>(αγγλικά) από τον </a:t>
            </a:r>
            <a:r>
              <a:rPr lang="en-US" sz="2000" b="1" dirty="0" err="1" smtClean="0">
                <a:latin typeface="Comic Sans MS" panose="030F0702030302020204" pitchFamily="66" charset="0"/>
              </a:rPr>
              <a:t>michaelbru</a:t>
            </a:r>
            <a:r>
              <a:rPr lang="el-GR" sz="2000" b="1" dirty="0" smtClean="0">
                <a:latin typeface="Comic Sans MS" panose="030F0702030302020204" pitchFamily="66" charset="0"/>
              </a:rPr>
              <a:t>  </a:t>
            </a:r>
            <a:r>
              <a:rPr lang="el-GR" sz="2000" b="1" dirty="0" smtClean="0">
                <a:latin typeface="Comic Sans MS" panose="030F0702030302020204" pitchFamily="66" charset="0"/>
                <a:hlinkClick r:id="rId7"/>
              </a:rPr>
              <a:t>εδώ</a:t>
            </a:r>
            <a:r>
              <a:rPr lang="el-GR" sz="2000" b="1" dirty="0" smtClean="0">
                <a:latin typeface="Comic Sans MS" panose="030F0702030302020204" pitchFamily="66" charset="0"/>
              </a:rPr>
              <a:t>.</a:t>
            </a:r>
          </a:p>
          <a:p>
            <a:pPr algn="just">
              <a:lnSpc>
                <a:spcPct val="150000"/>
              </a:lnSpc>
            </a:pPr>
            <a:endParaRPr lang="el-GR" sz="1200" b="1" dirty="0" smtClean="0">
              <a:latin typeface="Comic Sans MS" panose="030F0702030302020204" pitchFamily="66" charset="0"/>
            </a:endParaRPr>
          </a:p>
          <a:p>
            <a:pPr marL="342900" indent="-342900" algn="just">
              <a:lnSpc>
                <a:spcPct val="150000"/>
              </a:lnSpc>
              <a:buFont typeface="Arial" pitchFamily="34" charset="0"/>
              <a:buChar char="•"/>
            </a:pPr>
            <a:r>
              <a:rPr lang="el-GR" altLang="el-GR" sz="2000" b="1" dirty="0">
                <a:latin typeface="Comic Sans MS" pitchFamily="66" charset="0"/>
              </a:rPr>
              <a:t>Ερωτήσεις και Ασκήσεις από το «Υλικό Φυσικής – Χημείας»  </a:t>
            </a:r>
            <a:r>
              <a:rPr lang="el-GR" altLang="el-GR" sz="2000" b="1" dirty="0">
                <a:latin typeface="Comic Sans MS" pitchFamily="66" charset="0"/>
                <a:hlinkClick r:id="rId8"/>
              </a:rPr>
              <a:t>εδώ</a:t>
            </a:r>
            <a:r>
              <a:rPr lang="el-GR" altLang="el-GR" sz="2000" b="1" dirty="0" smtClean="0">
                <a:latin typeface="Comic Sans MS" pitchFamily="66" charset="0"/>
              </a:rPr>
              <a:t>.</a:t>
            </a:r>
            <a:endParaRPr lang="en-US" altLang="el-GR" sz="2000" b="1" dirty="0">
              <a:latin typeface="Comic Sans MS" pitchFamily="66" charset="0"/>
            </a:endParaRPr>
          </a:p>
        </p:txBody>
      </p:sp>
      <p:sp>
        <p:nvSpPr>
          <p:cNvPr id="6" name="Rectangle 4"/>
          <p:cNvSpPr txBox="1">
            <a:spLocks noChangeArrowheads="1"/>
          </p:cNvSpPr>
          <p:nvPr/>
        </p:nvSpPr>
        <p:spPr>
          <a:xfrm>
            <a:off x="1152144" y="121992"/>
            <a:ext cx="9692640" cy="12571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ct val="50000"/>
              </a:spcBef>
            </a:pPr>
            <a:r>
              <a:rPr lang="el-GR" altLang="el-GR" sz="2400" b="1" dirty="0">
                <a:solidFill>
                  <a:srgbClr val="800000"/>
                </a:solidFill>
                <a:effectLst>
                  <a:outerShdw blurRad="38100" dist="38100" dir="2700000" algn="tl">
                    <a:srgbClr val="000000"/>
                  </a:outerShdw>
                </a:effectLst>
                <a:latin typeface="Comic Sans MS" panose="030F0702030302020204" pitchFamily="66" charset="0"/>
              </a:rPr>
              <a:t>Παρακάτω δίνονται μερικές διευθύνσεις όπου μπορείτε να βρείτε αναρτήσεις με θέμα </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 Όργανα Μέτρησης - Κανόνες του </a:t>
            </a:r>
            <a:r>
              <a:rPr lang="el-GR" altLang="el-GR" sz="2400" b="1" dirty="0" err="1">
                <a:solidFill>
                  <a:srgbClr val="FF0000"/>
                </a:solidFill>
                <a:effectLst>
                  <a:outerShdw blurRad="38100" dist="38100" dir="2700000" algn="tl">
                    <a:srgbClr val="000000"/>
                  </a:outerShdw>
                </a:effectLst>
                <a:latin typeface="Comic Sans MS" panose="030F0702030302020204" pitchFamily="66" charset="0"/>
              </a:rPr>
              <a:t>Κίρχοφ</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 ».</a:t>
            </a:r>
          </a:p>
        </p:txBody>
      </p:sp>
    </p:spTree>
    <p:extLst>
      <p:ext uri="{BB962C8B-B14F-4D97-AF65-F5344CB8AC3E}">
        <p14:creationId xmlns:p14="http://schemas.microsoft.com/office/powerpoint/2010/main" val="241380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ppt_x</p:attrName>
                                        </p:attrNameLst>
                                      </p:cBhvr>
                                      <p:tavLst>
                                        <p:tav tm="0">
                                          <p:val>
                                            <p:strVal val="#ppt_x-.2"/>
                                          </p:val>
                                        </p:tav>
                                        <p:tav tm="100000">
                                          <p:val>
                                            <p:strVal val="#ppt_x"/>
                                          </p:val>
                                        </p:tav>
                                      </p:tavLst>
                                    </p:anim>
                                    <p:anim calcmode="lin" valueType="num">
                                      <p:cBhvr>
                                        <p:cTn id="8" dur="1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5"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2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additive="base">
                                        <p:cTn id="26" dur="2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2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 calcmode="lin" valueType="num">
                                      <p:cBhvr additive="base">
                                        <p:cTn id="38" dur="20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 calcmode="lin" valueType="num">
                                      <p:cBhvr additive="base">
                                        <p:cTn id="44" dur="20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45" dur="20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3"/>
          <p:cNvSpPr>
            <a:spLocks noGrp="1"/>
          </p:cNvSpPr>
          <p:nvPr>
            <p:ph type="ftr" sz="quarter" idx="11"/>
          </p:nvPr>
        </p:nvSpPr>
        <p:spPr/>
        <p:txBody>
          <a:bodyPr/>
          <a:lstStyle/>
          <a:p>
            <a:r>
              <a:rPr lang="el-GR" altLang="el-GR"/>
              <a:t>Μερκ. Παναγιωτόπουλος - Φυσικός                 www.merkopanas.blogspot.com</a:t>
            </a:r>
          </a:p>
        </p:txBody>
      </p:sp>
      <p:sp>
        <p:nvSpPr>
          <p:cNvPr id="4" name="Θέση αριθμού διαφάνειας 4"/>
          <p:cNvSpPr>
            <a:spLocks noGrp="1"/>
          </p:cNvSpPr>
          <p:nvPr>
            <p:ph type="sldNum" sz="quarter" idx="12"/>
          </p:nvPr>
        </p:nvSpPr>
        <p:spPr/>
        <p:txBody>
          <a:bodyPr/>
          <a:lstStyle/>
          <a:p>
            <a:fld id="{43AB6D12-BD48-4CD1-9ACF-179D2859940D}" type="slidenum">
              <a:rPr lang="el-GR" altLang="el-GR"/>
              <a:pPr/>
              <a:t>2</a:t>
            </a:fld>
            <a:endParaRPr lang="el-GR" altLang="el-GR"/>
          </a:p>
        </p:txBody>
      </p:sp>
      <p:sp>
        <p:nvSpPr>
          <p:cNvPr id="8196" name="Rectangle 4"/>
          <p:cNvSpPr>
            <a:spLocks noGrp="1" noChangeArrowheads="1"/>
          </p:cNvSpPr>
          <p:nvPr>
            <p:ph type="title"/>
          </p:nvPr>
        </p:nvSpPr>
        <p:spPr>
          <a:xfrm>
            <a:off x="4155689" y="29194"/>
            <a:ext cx="3301342" cy="1143000"/>
          </a:xfrm>
        </p:spPr>
        <p:txBody>
          <a:bodyPr/>
          <a:lstStyle/>
          <a:p>
            <a:r>
              <a:rPr lang="el-GR" altLang="el-GR" sz="4000" b="1" dirty="0">
                <a:solidFill>
                  <a:srgbClr val="800000"/>
                </a:solidFill>
                <a:effectLst>
                  <a:outerShdw blurRad="38100" dist="38100" dir="2700000" algn="tl">
                    <a:srgbClr val="000000"/>
                  </a:outerShdw>
                </a:effectLst>
                <a:latin typeface="Comic Sans MS" panose="030F0702030302020204" pitchFamily="66" charset="0"/>
              </a:rPr>
              <a:t>Αμπερόμετρο</a:t>
            </a:r>
          </a:p>
        </p:txBody>
      </p:sp>
      <p:pic>
        <p:nvPicPr>
          <p:cNvPr id="5" name="Picture 3" descr="250px-Ammet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682" y="1259988"/>
            <a:ext cx="1755775" cy="1871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descr="Προβολή εικόνας πλήρους μεγέθους">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263" y="1356671"/>
            <a:ext cx="2303463" cy="1735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5" descr="Salzer_Brand_Ammeter_Panel_Met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3563" y="1295708"/>
            <a:ext cx="1773238" cy="1800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Box 8"/>
          <p:cNvSpPr txBox="1">
            <a:spLocks noChangeArrowheads="1"/>
          </p:cNvSpPr>
          <p:nvPr/>
        </p:nvSpPr>
        <p:spPr bwMode="auto">
          <a:xfrm>
            <a:off x="807670" y="2011154"/>
            <a:ext cx="13701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l-GR" altLang="el-GR" b="1" dirty="0">
                <a:latin typeface="Comic Sans MS" panose="030F0702030302020204" pitchFamily="66" charset="0"/>
              </a:rPr>
              <a:t>Αναλογικά</a:t>
            </a:r>
            <a:r>
              <a:rPr lang="en-US" altLang="el-GR" b="1" dirty="0">
                <a:latin typeface="Comic Sans MS" panose="030F0702030302020204" pitchFamily="66" charset="0"/>
              </a:rPr>
              <a:t>:</a:t>
            </a:r>
            <a:endParaRPr lang="el-GR" altLang="el-GR" b="1" dirty="0">
              <a:latin typeface="Comic Sans MS" panose="030F0702030302020204" pitchFamily="66" charset="0"/>
            </a:endParaRPr>
          </a:p>
        </p:txBody>
      </p:sp>
      <p:sp>
        <p:nvSpPr>
          <p:cNvPr id="11" name="Text Box 9"/>
          <p:cNvSpPr txBox="1">
            <a:spLocks noChangeArrowheads="1"/>
          </p:cNvSpPr>
          <p:nvPr/>
        </p:nvSpPr>
        <p:spPr bwMode="auto">
          <a:xfrm>
            <a:off x="1061101" y="4476631"/>
            <a:ext cx="1296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l-GR" altLang="el-GR" b="1" dirty="0">
                <a:latin typeface="Comic Sans MS" panose="030F0702030302020204" pitchFamily="66" charset="0"/>
              </a:rPr>
              <a:t>Ψηφιακά</a:t>
            </a:r>
            <a:r>
              <a:rPr lang="en-US" altLang="el-GR" b="1" dirty="0">
                <a:latin typeface="Comic Sans MS" panose="030F0702030302020204" pitchFamily="66" charset="0"/>
              </a:rPr>
              <a:t>:</a:t>
            </a:r>
            <a:endParaRPr lang="el-GR" altLang="el-GR" b="1" dirty="0">
              <a:latin typeface="Comic Sans MS" panose="030F0702030302020204" pitchFamily="66" charset="0"/>
            </a:endParaRPr>
          </a:p>
        </p:txBody>
      </p:sp>
      <p:pic>
        <p:nvPicPr>
          <p:cNvPr id="12" name="Εικόνα 1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90695" y="3531793"/>
            <a:ext cx="1847850" cy="2466975"/>
          </a:xfrm>
          <a:prstGeom prst="rect">
            <a:avLst/>
          </a:prstGeom>
        </p:spPr>
      </p:pic>
      <p:grpSp>
        <p:nvGrpSpPr>
          <p:cNvPr id="15" name="Ομάδα 14"/>
          <p:cNvGrpSpPr/>
          <p:nvPr/>
        </p:nvGrpSpPr>
        <p:grpSpPr>
          <a:xfrm>
            <a:off x="4670426" y="3777260"/>
            <a:ext cx="2857500" cy="1600200"/>
            <a:chOff x="4959558" y="3965180"/>
            <a:chExt cx="2857500" cy="1600200"/>
          </a:xfrm>
        </p:grpSpPr>
        <p:pic>
          <p:nvPicPr>
            <p:cNvPr id="2" name="Εικόνα 1"/>
            <p:cNvPicPr>
              <a:picLocks noChangeAspect="1"/>
            </p:cNvPicPr>
            <p:nvPr/>
          </p:nvPicPr>
          <p:blipFill>
            <a:blip r:embed="rId10">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4959558" y="3965180"/>
              <a:ext cx="2857500" cy="1600200"/>
            </a:xfrm>
            <a:prstGeom prst="rect">
              <a:avLst/>
            </a:prstGeom>
          </p:spPr>
        </p:pic>
        <p:sp useBgFill="1">
          <p:nvSpPr>
            <p:cNvPr id="14" name="TextBox 13"/>
            <p:cNvSpPr txBox="1"/>
            <p:nvPr/>
          </p:nvSpPr>
          <p:spPr>
            <a:xfrm>
              <a:off x="5122223" y="4036903"/>
              <a:ext cx="973777" cy="923330"/>
            </a:xfrm>
            <a:prstGeom prst="rect">
              <a:avLst/>
            </a:prstGeom>
          </p:spPr>
          <p:txBody>
            <a:bodyPr wrap="square" rtlCol="0">
              <a:spAutoFit/>
            </a:bodyPr>
            <a:lstStyle/>
            <a:p>
              <a:endParaRPr lang="el-GR" dirty="0" smtClean="0"/>
            </a:p>
            <a:p>
              <a:endParaRPr lang="el-GR" dirty="0"/>
            </a:p>
            <a:p>
              <a:endParaRPr lang="el-GR" dirty="0"/>
            </a:p>
          </p:txBody>
        </p:sp>
      </p:grpSp>
      <p:grpSp>
        <p:nvGrpSpPr>
          <p:cNvPr id="17" name="Ομάδα 16"/>
          <p:cNvGrpSpPr/>
          <p:nvPr/>
        </p:nvGrpSpPr>
        <p:grpSpPr>
          <a:xfrm>
            <a:off x="8737600" y="3489725"/>
            <a:ext cx="2154747" cy="2920826"/>
            <a:chOff x="8737600" y="3489725"/>
            <a:chExt cx="2154747" cy="2920826"/>
          </a:xfrm>
        </p:grpSpPr>
        <p:pic>
          <p:nvPicPr>
            <p:cNvPr id="13" name="Εικόνα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37600" y="3489725"/>
              <a:ext cx="2154747" cy="2565175"/>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9253563" y="6071997"/>
              <a:ext cx="1318161" cy="338554"/>
            </a:xfrm>
            <a:prstGeom prst="rect">
              <a:avLst/>
            </a:prstGeom>
            <a:noFill/>
          </p:spPr>
          <p:txBody>
            <a:bodyPr wrap="square" rtlCol="0">
              <a:spAutoFit/>
            </a:bodyPr>
            <a:lstStyle/>
            <a:p>
              <a:r>
                <a:rPr lang="el-GR" sz="1600" b="1" dirty="0" err="1" smtClean="0">
                  <a:latin typeface="Comic Sans MS" panose="030F0702030302020204" pitchFamily="66" charset="0"/>
                </a:rPr>
                <a:t>πολύμετρο</a:t>
              </a:r>
              <a:endParaRPr lang="el-GR" sz="1600" b="1" dirty="0">
                <a:latin typeface="Comic Sans MS" panose="030F0702030302020204" pitchFamily="66" charset="0"/>
              </a:endParaRPr>
            </a:p>
          </p:txBody>
        </p:sp>
      </p:grpSp>
    </p:spTree>
    <p:extLst>
      <p:ext uri="{BB962C8B-B14F-4D97-AF65-F5344CB8AC3E}">
        <p14:creationId xmlns:p14="http://schemas.microsoft.com/office/powerpoint/2010/main" val="2510378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500" fill="hold"/>
                                        <p:tgtEl>
                                          <p:spTgt spid="8196"/>
                                        </p:tgtEl>
                                        <p:attrNameLst>
                                          <p:attrName>ppt_x</p:attrName>
                                        </p:attrNameLst>
                                      </p:cBhvr>
                                      <p:tavLst>
                                        <p:tav tm="0">
                                          <p:val>
                                            <p:strVal val="#ppt_x-.2"/>
                                          </p:val>
                                        </p:tav>
                                        <p:tav tm="100000">
                                          <p:val>
                                            <p:strVal val="#ppt_x"/>
                                          </p:val>
                                        </p:tav>
                                      </p:tavLst>
                                    </p:anim>
                                    <p:anim calcmode="lin" valueType="num">
                                      <p:cBhvr>
                                        <p:cTn id="8" dur="1500" fill="hold"/>
                                        <p:tgtEl>
                                          <p:spTgt spid="8196"/>
                                        </p:tgtEl>
                                        <p:attrNameLst>
                                          <p:attrName>ppt_y</p:attrName>
                                        </p:attrNameLst>
                                      </p:cBhvr>
                                      <p:tavLst>
                                        <p:tav tm="0">
                                          <p:val>
                                            <p:strVal val="#ppt_y"/>
                                          </p:val>
                                        </p:tav>
                                        <p:tav tm="100000">
                                          <p:val>
                                            <p:strVal val="#ppt_y"/>
                                          </p:val>
                                        </p:tav>
                                      </p:tavLst>
                                    </p:anim>
                                    <p:animEffect transition="in" filter="wipe(right)" prLst="gradientSize: 0.1">
                                      <p:cBhvr>
                                        <p:cTn id="9" dur="15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par>
                          <p:cTn id="15" fill="hold">
                            <p:stCondLst>
                              <p:cond delay="500"/>
                            </p:stCondLst>
                            <p:childTnLst>
                              <p:par>
                                <p:cTn id="16" presetID="42" presetClass="entr" presetSubtype="0" fill="hold" nodeType="after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750"/>
                            </p:stCondLst>
                            <p:childTnLst>
                              <p:par>
                                <p:cTn id="22" presetID="42" presetClass="entr" presetSubtype="0" fill="hold"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par>
                          <p:cTn id="38" fill="hold">
                            <p:stCondLst>
                              <p:cond delay="500"/>
                            </p:stCondLst>
                            <p:childTnLst>
                              <p:par>
                                <p:cTn id="39" presetID="42" presetClass="entr" presetSubtype="0" fill="hold" nodeType="afterEffect">
                                  <p:stCondLst>
                                    <p:cond delay="50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nodeType="afterEffect">
                                  <p:stCondLst>
                                    <p:cond delay="5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2" presetClass="entr" presetSubtype="0" fill="hold" nodeType="afterEffect">
                                  <p:stCondLst>
                                    <p:cond delay="5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bg2">
                    <a:lumMod val="50000"/>
                  </a:schemeClr>
                </a:solidFill>
              </a:rPr>
              <a:t>Μερκ</a:t>
            </a:r>
            <a:r>
              <a:rPr lang="el-GR" dirty="0" smtClean="0">
                <a:solidFill>
                  <a:schemeClr val="bg2">
                    <a:lumMod val="50000"/>
                  </a:schemeClr>
                </a:solidFill>
              </a:rPr>
              <a:t>. Παναγιωτόπουλος - Φυσικός    </a:t>
            </a:r>
            <a:r>
              <a:rPr lang="en-US" dirty="0" smtClean="0">
                <a:solidFill>
                  <a:schemeClr val="bg2">
                    <a:lumMod val="50000"/>
                  </a:schemeClr>
                </a:solidFill>
              </a:rPr>
              <a:t>www.merkopanas.blogspot.gr</a:t>
            </a:r>
            <a:endParaRPr lang="el-GR" dirty="0">
              <a:solidFill>
                <a:schemeClr val="bg2">
                  <a:lumMod val="50000"/>
                </a:scheme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20</a:t>
            </a:fld>
            <a:endParaRPr lang="el-GR">
              <a:solidFill>
                <a:prstClr val="black">
                  <a:tint val="75000"/>
                </a:prstClr>
              </a:solidFill>
            </a:endParaRPr>
          </a:p>
        </p:txBody>
      </p:sp>
      <p:sp>
        <p:nvSpPr>
          <p:cNvPr id="6" name="Ορθογώνιο 5"/>
          <p:cNvSpPr/>
          <p:nvPr/>
        </p:nvSpPr>
        <p:spPr>
          <a:xfrm>
            <a:off x="3747120" y="3284985"/>
            <a:ext cx="4697760" cy="1323439"/>
          </a:xfrm>
          <a:prstGeom prst="rect">
            <a:avLst/>
          </a:prstGeom>
        </p:spPr>
        <p:txBody>
          <a:bodyPr wrap="square">
            <a:spAutoFit/>
          </a:bodyPr>
          <a:lstStyle/>
          <a:p>
            <a:pPr algn="just"/>
            <a:r>
              <a:rPr lang="el-GR" sz="1600" dirty="0">
                <a:latin typeface="Comic Sans MS" panose="030F0702030302020204" pitchFamily="66" charset="0"/>
              </a:rPr>
              <a:t>Στο αρχείο υπάρχουν 35 ερωτήσεις πολλαπλής επιλογής με το πρόγραμμα </a:t>
            </a:r>
            <a:r>
              <a:rPr lang="el-GR" sz="1600" dirty="0" err="1">
                <a:latin typeface="Comic Sans MS" panose="030F0702030302020204" pitchFamily="66" charset="0"/>
              </a:rPr>
              <a:t>Hot</a:t>
            </a:r>
            <a:r>
              <a:rPr lang="el-GR" sz="1600" dirty="0">
                <a:latin typeface="Comic Sans MS" panose="030F0702030302020204" pitchFamily="66" charset="0"/>
              </a:rPr>
              <a:t> </a:t>
            </a:r>
            <a:r>
              <a:rPr lang="el-GR" sz="1600" dirty="0" err="1">
                <a:latin typeface="Comic Sans MS" panose="030F0702030302020204" pitchFamily="66" charset="0"/>
              </a:rPr>
              <a:t>Potatoes</a:t>
            </a:r>
            <a:r>
              <a:rPr lang="el-GR" sz="1600" dirty="0">
                <a:latin typeface="Comic Sans MS" panose="030F0702030302020204" pitchFamily="66" charset="0"/>
              </a:rPr>
              <a:t> από την ύλη του Δυναμικού Ηλεκτρισμού (Ένταση του Ρεύματος - Αντίσταση μεταλλικού αγωγού - Νόμος του </a:t>
            </a:r>
            <a:r>
              <a:rPr lang="el-GR" sz="1600" dirty="0" err="1">
                <a:latin typeface="Comic Sans MS" panose="030F0702030302020204" pitchFamily="66" charset="0"/>
              </a:rPr>
              <a:t>Ohm</a:t>
            </a:r>
            <a:r>
              <a:rPr lang="el-GR" sz="1600" dirty="0">
                <a:latin typeface="Comic Sans MS" panose="030F0702030302020204" pitchFamily="66" charset="0"/>
              </a:rPr>
              <a:t>). </a:t>
            </a:r>
          </a:p>
        </p:txBody>
      </p:sp>
      <p:sp>
        <p:nvSpPr>
          <p:cNvPr id="7" name="TextBox 6"/>
          <p:cNvSpPr txBox="1"/>
          <p:nvPr/>
        </p:nvSpPr>
        <p:spPr>
          <a:xfrm>
            <a:off x="3522522" y="2132857"/>
            <a:ext cx="4985239" cy="1015663"/>
          </a:xfrm>
          <a:prstGeom prst="rect">
            <a:avLst/>
          </a:prstGeom>
          <a:noFill/>
        </p:spPr>
        <p:txBody>
          <a:bodyPr wrap="square" rtlCol="0">
            <a:spAutoFit/>
          </a:bodyPr>
          <a:lstStyle/>
          <a:p>
            <a:pPr marL="257175" indent="-257175">
              <a:lnSpc>
                <a:spcPct val="150000"/>
              </a:lnSpc>
              <a:buFont typeface="Wingdings" panose="05000000000000000000" pitchFamily="2" charset="2"/>
              <a:buChar char="Ø"/>
            </a:pPr>
            <a:r>
              <a:rPr lang="el-GR" sz="2000" b="1" dirty="0">
                <a:latin typeface="Comic Sans MS" panose="030F0702030302020204" pitchFamily="66" charset="0"/>
              </a:rPr>
              <a:t> 3</a:t>
            </a:r>
            <a:r>
              <a:rPr lang="en-US" sz="2000" b="1" dirty="0">
                <a:latin typeface="Comic Sans MS" panose="030F0702030302020204" pitchFamily="66" charset="0"/>
              </a:rPr>
              <a:t>5</a:t>
            </a:r>
            <a:r>
              <a:rPr lang="el-GR" sz="2000" b="1" dirty="0">
                <a:latin typeface="Comic Sans MS" panose="030F0702030302020204" pitchFamily="66" charset="0"/>
              </a:rPr>
              <a:t> Ερωτήσεις Πολλαπλής Επιλογής με το πρόγραμμα </a:t>
            </a:r>
            <a:r>
              <a:rPr lang="en-US" sz="2000" b="1" dirty="0">
                <a:latin typeface="Comic Sans MS" panose="030F0702030302020204" pitchFamily="66" charset="0"/>
              </a:rPr>
              <a:t>Hot Potatoes </a:t>
            </a:r>
            <a:r>
              <a:rPr lang="el-GR" sz="2000" b="1" dirty="0">
                <a:latin typeface="Comic Sans MS" panose="030F0702030302020204" pitchFamily="66" charset="0"/>
                <a:hlinkClick r:id="rId2"/>
              </a:rPr>
              <a:t>εδώ</a:t>
            </a:r>
            <a:r>
              <a:rPr lang="el-GR" sz="2000" b="1" dirty="0">
                <a:latin typeface="Comic Sans MS" panose="030F0702030302020204" pitchFamily="66" charset="0"/>
              </a:rPr>
              <a:t>.</a:t>
            </a:r>
          </a:p>
        </p:txBody>
      </p:sp>
      <p:sp>
        <p:nvSpPr>
          <p:cNvPr id="8" name="Rectangle 4"/>
          <p:cNvSpPr txBox="1">
            <a:spLocks noChangeArrowheads="1"/>
          </p:cNvSpPr>
          <p:nvPr/>
        </p:nvSpPr>
        <p:spPr>
          <a:xfrm>
            <a:off x="3207327" y="944952"/>
            <a:ext cx="5777346" cy="509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2400" b="1" dirty="0">
                <a:solidFill>
                  <a:srgbClr val="800000"/>
                </a:solidFill>
                <a:effectLst>
                  <a:outerShdw blurRad="38100" dist="38100" dir="2700000" algn="tl">
                    <a:srgbClr val="000000"/>
                  </a:outerShdw>
                </a:effectLst>
                <a:latin typeface="Comic Sans MS" panose="030F0702030302020204" pitchFamily="66" charset="0"/>
              </a:rPr>
              <a:t>Ερωτήσεις στο </a:t>
            </a:r>
            <a:r>
              <a:rPr lang="el-GR" altLang="el-GR" sz="2400" b="1" dirty="0">
                <a:solidFill>
                  <a:srgbClr val="FF0000"/>
                </a:solidFill>
                <a:effectLst>
                  <a:outerShdw blurRad="38100" dist="38100" dir="2700000" algn="tl">
                    <a:srgbClr val="000000"/>
                  </a:outerShdw>
                </a:effectLst>
                <a:latin typeface="Comic Sans MS" pitchFamily="66" charset="0"/>
              </a:rPr>
              <a:t>Δυναμικό Ηλεκτρισμό</a:t>
            </a:r>
            <a:endParaRPr lang="el-GR" altLang="el-GR" sz="2400" b="1" dirty="0">
              <a:solidFill>
                <a:srgbClr val="8000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40848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ppt_x</p:attrName>
                                        </p:attrNameLst>
                                      </p:cBhvr>
                                      <p:tavLst>
                                        <p:tav tm="0">
                                          <p:val>
                                            <p:strVal val="#ppt_x-.2"/>
                                          </p:val>
                                        </p:tav>
                                        <p:tav tm="100000">
                                          <p:val>
                                            <p:strVal val="#ppt_x"/>
                                          </p:val>
                                        </p:tav>
                                      </p:tavLst>
                                    </p:anim>
                                    <p:anim calcmode="lin" valueType="num">
                                      <p:cBhvr>
                                        <p:cTn id="8" dur="1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21</a:t>
            </a:fld>
            <a:endParaRPr lang="el-GR">
              <a:solidFill>
                <a:prstClr val="black">
                  <a:tint val="75000"/>
                </a:prstClr>
              </a:solidFill>
            </a:endParaRPr>
          </a:p>
        </p:txBody>
      </p:sp>
      <p:sp>
        <p:nvSpPr>
          <p:cNvPr id="6" name="Rectangle 4"/>
          <p:cNvSpPr txBox="1">
            <a:spLocks noChangeArrowheads="1"/>
          </p:cNvSpPr>
          <p:nvPr/>
        </p:nvSpPr>
        <p:spPr>
          <a:xfrm>
            <a:off x="2710369" y="1627932"/>
            <a:ext cx="6771261" cy="15057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από το σχολικό βιβλίο</a:t>
            </a:r>
          </a:p>
          <a:p>
            <a:pPr>
              <a:lnSpc>
                <a:spcPct val="150000"/>
              </a:lnSpc>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 από σελ. 11</a:t>
            </a:r>
            <a:r>
              <a:rPr lang="en-US" sz="3200" b="1" dirty="0">
                <a:solidFill>
                  <a:srgbClr val="800000"/>
                </a:solidFill>
                <a:effectLst>
                  <a:outerShdw blurRad="38100" dist="38100" dir="2700000" algn="tl">
                    <a:srgbClr val="000000">
                      <a:alpha val="43137"/>
                    </a:srgbClr>
                  </a:outerShdw>
                </a:effectLst>
                <a:latin typeface="Comic Sans MS" panose="030F0702030302020204" pitchFamily="66" charset="0"/>
              </a:rPr>
              <a:t>9</a:t>
            </a: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 )</a:t>
            </a:r>
          </a:p>
        </p:txBody>
      </p:sp>
    </p:spTree>
    <p:extLst>
      <p:ext uri="{BB962C8B-B14F-4D97-AF65-F5344CB8AC3E}">
        <p14:creationId xmlns:p14="http://schemas.microsoft.com/office/powerpoint/2010/main" val="345408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ppt_x</p:attrName>
                                        </p:attrNameLst>
                                      </p:cBhvr>
                                      <p:tavLst>
                                        <p:tav tm="0">
                                          <p:val>
                                            <p:strVal val="#ppt_x-.2"/>
                                          </p:val>
                                        </p:tav>
                                        <p:tav tm="100000">
                                          <p:val>
                                            <p:strVal val="#ppt_x"/>
                                          </p:val>
                                        </p:tav>
                                      </p:tavLst>
                                    </p:anim>
                                    <p:anim calcmode="lin" valueType="num">
                                      <p:cBhvr>
                                        <p:cTn id="8" dur="1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22</a:t>
            </a:fld>
            <a:endParaRPr lang="el-GR">
              <a:solidFill>
                <a:prstClr val="black">
                  <a:tint val="75000"/>
                </a:prstClr>
              </a:solidFill>
            </a:endParaRPr>
          </a:p>
        </p:txBody>
      </p:sp>
      <p:sp>
        <p:nvSpPr>
          <p:cNvPr id="4" name="Ορθογώνιο 3"/>
          <p:cNvSpPr/>
          <p:nvPr/>
        </p:nvSpPr>
        <p:spPr>
          <a:xfrm>
            <a:off x="928915" y="537312"/>
            <a:ext cx="9782628" cy="4524315"/>
          </a:xfrm>
          <a:prstGeom prst="rect">
            <a:avLst/>
          </a:prstGeom>
        </p:spPr>
        <p:txBody>
          <a:bodyPr wrap="square">
            <a:spAutoFit/>
          </a:bodyPr>
          <a:lstStyle/>
          <a:p>
            <a:pPr>
              <a:lnSpc>
                <a:spcPct val="150000"/>
              </a:lnSpc>
            </a:pPr>
            <a:r>
              <a:rPr lang="el-GR" sz="2400" b="1" dirty="0"/>
              <a:t>7. </a:t>
            </a:r>
            <a:r>
              <a:rPr lang="el-GR" sz="2400" b="1" dirty="0" smtClean="0"/>
              <a:t>  </a:t>
            </a:r>
            <a:r>
              <a:rPr lang="el-GR" sz="2400" dirty="0" smtClean="0"/>
              <a:t>Να </a:t>
            </a:r>
            <a:r>
              <a:rPr lang="el-GR" sz="2400" dirty="0"/>
              <a:t>σημειώσετε (Σ) στις σωστές και (Λ) </a:t>
            </a:r>
            <a:r>
              <a:rPr lang="el-GR" sz="2400" dirty="0" smtClean="0"/>
              <a:t>στις λανθασμένες </a:t>
            </a:r>
            <a:r>
              <a:rPr lang="el-GR" sz="2400" dirty="0"/>
              <a:t>προτάσεις.</a:t>
            </a:r>
          </a:p>
          <a:p>
            <a:pPr>
              <a:lnSpc>
                <a:spcPct val="150000"/>
              </a:lnSpc>
            </a:pPr>
            <a:r>
              <a:rPr lang="el-GR" sz="2400" b="1" dirty="0"/>
              <a:t>α) </a:t>
            </a:r>
            <a:r>
              <a:rPr lang="el-GR" sz="2400" b="1" dirty="0" smtClean="0"/>
              <a:t> </a:t>
            </a:r>
            <a:r>
              <a:rPr lang="el-GR" sz="2400" dirty="0" smtClean="0"/>
              <a:t>Το </a:t>
            </a:r>
            <a:r>
              <a:rPr lang="el-GR" sz="2400" dirty="0"/>
              <a:t>βολτόμετρο έχει </a:t>
            </a:r>
            <a:r>
              <a:rPr lang="el-GR" sz="2400" dirty="0" smtClean="0"/>
              <a:t>μεγαλύτερη αντίσταση </a:t>
            </a:r>
            <a:r>
              <a:rPr lang="el-GR" sz="2400" dirty="0"/>
              <a:t>από το </a:t>
            </a:r>
            <a:r>
              <a:rPr lang="el-GR" sz="2400" dirty="0" smtClean="0"/>
              <a:t>αμπερόμετρο.</a:t>
            </a:r>
            <a:endParaRPr lang="el-GR" sz="2400" dirty="0"/>
          </a:p>
          <a:p>
            <a:pPr>
              <a:lnSpc>
                <a:spcPct val="150000"/>
              </a:lnSpc>
            </a:pPr>
            <a:r>
              <a:rPr lang="el-GR" sz="2400" b="1" dirty="0"/>
              <a:t>β</a:t>
            </a:r>
            <a:r>
              <a:rPr lang="el-GR" sz="2400" b="1" dirty="0" smtClean="0"/>
              <a:t>)  </a:t>
            </a:r>
            <a:r>
              <a:rPr lang="el-GR" sz="2400" dirty="0"/>
              <a:t>Ο 1ος κανόνας του </a:t>
            </a:r>
            <a:r>
              <a:rPr lang="el-GR" sz="2400" dirty="0" err="1" smtClean="0"/>
              <a:t>Kirchhoff</a:t>
            </a:r>
            <a:r>
              <a:rPr lang="el-GR" sz="2400" dirty="0" smtClean="0"/>
              <a:t> είναι </a:t>
            </a:r>
            <a:r>
              <a:rPr lang="el-GR" sz="2400" dirty="0"/>
              <a:t>συνέπεια της αρχής </a:t>
            </a:r>
            <a:r>
              <a:rPr lang="el-GR" sz="2400" dirty="0" smtClean="0"/>
              <a:t>διατήρησης </a:t>
            </a:r>
            <a:r>
              <a:rPr lang="el-GR" sz="2400" dirty="0"/>
              <a:t>της </a:t>
            </a:r>
            <a:r>
              <a:rPr lang="el-GR" sz="2400" dirty="0" smtClean="0"/>
              <a:t>ενέργειας.</a:t>
            </a:r>
            <a:endParaRPr lang="el-GR" sz="2400" dirty="0"/>
          </a:p>
          <a:p>
            <a:pPr>
              <a:lnSpc>
                <a:spcPct val="150000"/>
              </a:lnSpc>
            </a:pPr>
            <a:r>
              <a:rPr lang="el-GR" sz="2400" b="1" dirty="0"/>
              <a:t>γ) </a:t>
            </a:r>
            <a:r>
              <a:rPr lang="el-GR" sz="2400" b="1" dirty="0" smtClean="0"/>
              <a:t> </a:t>
            </a:r>
            <a:r>
              <a:rPr lang="el-GR" sz="2400" dirty="0" smtClean="0"/>
              <a:t>Το </a:t>
            </a:r>
            <a:r>
              <a:rPr lang="el-GR" sz="2400" dirty="0"/>
              <a:t>βολτόμετρο συνδέεται </a:t>
            </a:r>
            <a:r>
              <a:rPr lang="el-GR" sz="2400" dirty="0" smtClean="0"/>
              <a:t>στο κύκλωμα </a:t>
            </a:r>
            <a:r>
              <a:rPr lang="el-GR" sz="2400" dirty="0"/>
              <a:t>παράλληλα, ενώ </a:t>
            </a:r>
            <a:r>
              <a:rPr lang="el-GR" sz="2400" dirty="0" smtClean="0"/>
              <a:t>το αμπερόμετρο </a:t>
            </a:r>
            <a:r>
              <a:rPr lang="el-GR" sz="2400" dirty="0"/>
              <a:t>σε </a:t>
            </a:r>
            <a:r>
              <a:rPr lang="el-GR" sz="2400" dirty="0" smtClean="0"/>
              <a:t>σειρά.</a:t>
            </a:r>
            <a:endParaRPr lang="el-GR" sz="2400" dirty="0"/>
          </a:p>
          <a:p>
            <a:pPr>
              <a:lnSpc>
                <a:spcPct val="150000"/>
              </a:lnSpc>
            </a:pPr>
            <a:r>
              <a:rPr lang="el-GR" sz="2400" b="1" dirty="0"/>
              <a:t>δ) </a:t>
            </a:r>
            <a:r>
              <a:rPr lang="el-GR" sz="2400" b="1" dirty="0" smtClean="0"/>
              <a:t> </a:t>
            </a:r>
            <a:r>
              <a:rPr lang="el-GR" sz="2400" dirty="0" smtClean="0"/>
              <a:t>Ο </a:t>
            </a:r>
            <a:r>
              <a:rPr lang="el-GR" sz="2400" dirty="0"/>
              <a:t>2ος Κανόνας τον </a:t>
            </a:r>
            <a:r>
              <a:rPr lang="el-GR" sz="2400" dirty="0" err="1" smtClean="0"/>
              <a:t>Kirchhoff</a:t>
            </a:r>
            <a:r>
              <a:rPr lang="el-GR" sz="2400" dirty="0" smtClean="0"/>
              <a:t> είναι </a:t>
            </a:r>
            <a:r>
              <a:rPr lang="el-GR" sz="2400" dirty="0"/>
              <a:t>συνέπεια της αρχής </a:t>
            </a:r>
            <a:r>
              <a:rPr lang="el-GR" sz="2400" dirty="0" smtClean="0"/>
              <a:t>διατήρησης </a:t>
            </a:r>
            <a:r>
              <a:rPr lang="el-GR" sz="2400" dirty="0"/>
              <a:t>του </a:t>
            </a:r>
            <a:r>
              <a:rPr lang="el-GR" sz="2400" dirty="0" smtClean="0"/>
              <a:t>φορτίου.</a:t>
            </a:r>
            <a:endParaRPr lang="el-GR" sz="2400" dirty="0"/>
          </a:p>
        </p:txBody>
      </p:sp>
      <p:sp>
        <p:nvSpPr>
          <p:cNvPr id="5" name="TextBox 4"/>
          <p:cNvSpPr txBox="1"/>
          <p:nvPr/>
        </p:nvSpPr>
        <p:spPr>
          <a:xfrm>
            <a:off x="9949543" y="1219201"/>
            <a:ext cx="420914"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rPr>
              <a:t>Σ</a:t>
            </a:r>
            <a:endParaRPr lang="el-GR" sz="24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2808514" y="2327754"/>
            <a:ext cx="420914"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rPr>
              <a:t>Λ</a:t>
            </a:r>
            <a:endParaRPr lang="el-GR"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2706914" y="3402007"/>
            <a:ext cx="420914"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rPr>
              <a:t>Σ</a:t>
            </a:r>
            <a:endParaRPr lang="el-GR" sz="24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2706914" y="4476261"/>
            <a:ext cx="420914"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rPr>
              <a:t>Λ</a:t>
            </a:r>
            <a:endParaRPr lang="el-GR"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863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23</a:t>
            </a:fld>
            <a:endParaRPr lang="el-GR">
              <a:solidFill>
                <a:prstClr val="black">
                  <a:tint val="75000"/>
                </a:prstClr>
              </a:solidFill>
            </a:endParaRPr>
          </a:p>
        </p:txBody>
      </p:sp>
      <p:sp>
        <p:nvSpPr>
          <p:cNvPr id="4" name="Ορθογώνιο 3"/>
          <p:cNvSpPr/>
          <p:nvPr/>
        </p:nvSpPr>
        <p:spPr>
          <a:xfrm>
            <a:off x="1306286" y="357724"/>
            <a:ext cx="9357756" cy="3416320"/>
          </a:xfrm>
          <a:prstGeom prst="rect">
            <a:avLst/>
          </a:prstGeom>
        </p:spPr>
        <p:txBody>
          <a:bodyPr wrap="square">
            <a:spAutoFit/>
          </a:bodyPr>
          <a:lstStyle/>
          <a:p>
            <a:pPr algn="just">
              <a:lnSpc>
                <a:spcPct val="150000"/>
              </a:lnSpc>
            </a:pPr>
            <a:r>
              <a:rPr lang="el-GR" sz="2400" b="1" dirty="0"/>
              <a:t>33</a:t>
            </a:r>
            <a:r>
              <a:rPr lang="el-GR" sz="2400" b="1" dirty="0" smtClean="0"/>
              <a:t>.  </a:t>
            </a:r>
            <a:r>
              <a:rPr lang="el-GR" sz="2400" dirty="0"/>
              <a:t>Συμπληρώστε τα κενά στις παρακάτω </a:t>
            </a:r>
            <a:r>
              <a:rPr lang="el-GR" sz="2400" dirty="0" smtClean="0"/>
              <a:t>προτάσεις</a:t>
            </a:r>
            <a:r>
              <a:rPr lang="el-GR" sz="2400" dirty="0"/>
              <a:t>.</a:t>
            </a:r>
          </a:p>
          <a:p>
            <a:pPr algn="just">
              <a:lnSpc>
                <a:spcPct val="150000"/>
              </a:lnSpc>
            </a:pPr>
            <a:r>
              <a:rPr lang="el-GR" sz="2400" dirty="0"/>
              <a:t>Ο 1ος κανόνας του </a:t>
            </a:r>
            <a:r>
              <a:rPr lang="el-GR" sz="2400" dirty="0" err="1"/>
              <a:t>Kirchhoff</a:t>
            </a:r>
            <a:r>
              <a:rPr lang="el-GR" sz="2400" dirty="0"/>
              <a:t> </a:t>
            </a:r>
            <a:r>
              <a:rPr lang="el-GR" sz="2400" dirty="0" smtClean="0"/>
              <a:t>διατυπώνεται ως </a:t>
            </a:r>
            <a:r>
              <a:rPr lang="el-GR" sz="2400" dirty="0"/>
              <a:t>εξής: </a:t>
            </a:r>
            <a:endParaRPr lang="el-GR" sz="2400" dirty="0" smtClean="0"/>
          </a:p>
          <a:p>
            <a:pPr algn="just">
              <a:lnSpc>
                <a:spcPct val="150000"/>
              </a:lnSpc>
            </a:pPr>
            <a:r>
              <a:rPr lang="el-GR" sz="2400" dirty="0" smtClean="0"/>
              <a:t>Το </a:t>
            </a:r>
            <a:r>
              <a:rPr lang="el-GR" sz="2400" dirty="0"/>
              <a:t>αλγεβρικό άθροισμα των </a:t>
            </a:r>
            <a:r>
              <a:rPr lang="el-GR" sz="2400" dirty="0" smtClean="0"/>
              <a:t>εντάσεων </a:t>
            </a:r>
            <a:r>
              <a:rPr lang="el-GR" sz="2400" dirty="0"/>
              <a:t>των ρευμάτων που </a:t>
            </a:r>
            <a:r>
              <a:rPr lang="el-GR" sz="2400" dirty="0" smtClean="0"/>
              <a:t>...……………….. </a:t>
            </a:r>
            <a:r>
              <a:rPr lang="el-GR" sz="2400" dirty="0"/>
              <a:t>σ’ </a:t>
            </a:r>
            <a:r>
              <a:rPr lang="el-GR" sz="2400" dirty="0" smtClean="0"/>
              <a:t>ένα κόμβο </a:t>
            </a:r>
            <a:r>
              <a:rPr lang="el-GR" sz="2400" dirty="0"/>
              <a:t>ισούται με το άθροισμα των </a:t>
            </a:r>
            <a:r>
              <a:rPr lang="el-GR" sz="2400" dirty="0" smtClean="0"/>
              <a:t>εντάσεων </a:t>
            </a:r>
            <a:r>
              <a:rPr lang="el-GR" sz="2400" dirty="0"/>
              <a:t>των ρευμάτων που </a:t>
            </a:r>
            <a:r>
              <a:rPr lang="el-GR" sz="2400" dirty="0" smtClean="0"/>
              <a:t>…………...……  απ</a:t>
            </a:r>
            <a:r>
              <a:rPr lang="el-GR" sz="2400" dirty="0"/>
              <a:t>’ αυτόν.</a:t>
            </a:r>
          </a:p>
          <a:p>
            <a:pPr algn="just">
              <a:lnSpc>
                <a:spcPct val="150000"/>
              </a:lnSpc>
            </a:pPr>
            <a:r>
              <a:rPr lang="el-GR" sz="2400" dirty="0"/>
              <a:t>Είναι συνέπεια της αρχής διατήρησης </a:t>
            </a:r>
            <a:r>
              <a:rPr lang="el-GR" sz="2400" dirty="0" smtClean="0"/>
              <a:t>του ...…………. .</a:t>
            </a:r>
            <a:endParaRPr lang="el-GR" sz="2400" dirty="0"/>
          </a:p>
        </p:txBody>
      </p:sp>
      <p:sp>
        <p:nvSpPr>
          <p:cNvPr id="5" name="TextBox 4"/>
          <p:cNvSpPr txBox="1"/>
          <p:nvPr/>
        </p:nvSpPr>
        <p:spPr>
          <a:xfrm>
            <a:off x="8835242" y="1484417"/>
            <a:ext cx="1828800"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rPr>
              <a:t>εισέρχονται</a:t>
            </a:r>
            <a:endParaRPr lang="el-GR" sz="24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1306286" y="2578410"/>
            <a:ext cx="1662547"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rPr>
              <a:t>εξέρχονται</a:t>
            </a:r>
            <a:endParaRPr lang="el-GR"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6625771" y="3173879"/>
            <a:ext cx="1320800"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rPr>
              <a:t>φορτίου</a:t>
            </a:r>
            <a:endParaRPr lang="el-GR"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124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24</a:t>
            </a:fld>
            <a:endParaRPr lang="el-GR">
              <a:solidFill>
                <a:prstClr val="black">
                  <a:tint val="75000"/>
                </a:prstClr>
              </a:solidFill>
            </a:endParaRPr>
          </a:p>
        </p:txBody>
      </p:sp>
      <p:sp>
        <p:nvSpPr>
          <p:cNvPr id="5" name="Rectangle 4"/>
          <p:cNvSpPr txBox="1">
            <a:spLocks noChangeArrowheads="1"/>
          </p:cNvSpPr>
          <p:nvPr/>
        </p:nvSpPr>
        <p:spPr>
          <a:xfrm>
            <a:off x="3896232" y="1427907"/>
            <a:ext cx="4399536" cy="15057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a:t>
            </a:r>
            <a:r>
              <a:rPr lang="en-US" sz="32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εκτός του </a:t>
            </a:r>
          </a:p>
          <a:p>
            <a:pPr>
              <a:lnSpc>
                <a:spcPct val="150000"/>
              </a:lnSpc>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σχολικού βιβλίου</a:t>
            </a:r>
          </a:p>
        </p:txBody>
      </p:sp>
    </p:spTree>
    <p:extLst>
      <p:ext uri="{BB962C8B-B14F-4D97-AF65-F5344CB8AC3E}">
        <p14:creationId xmlns:p14="http://schemas.microsoft.com/office/powerpoint/2010/main" val="149449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25</a:t>
            </a:fld>
            <a:endParaRPr lang="el-GR">
              <a:solidFill>
                <a:prstClr val="black">
                  <a:tint val="75000"/>
                </a:prstClr>
              </a:solidFill>
            </a:endParaRPr>
          </a:p>
        </p:txBody>
      </p:sp>
      <p:grpSp>
        <p:nvGrpSpPr>
          <p:cNvPr id="8" name="Ομάδα 7"/>
          <p:cNvGrpSpPr/>
          <p:nvPr/>
        </p:nvGrpSpPr>
        <p:grpSpPr>
          <a:xfrm>
            <a:off x="843764" y="409819"/>
            <a:ext cx="9759890" cy="5164224"/>
            <a:chOff x="843764" y="409819"/>
            <a:chExt cx="9759890" cy="5164224"/>
          </a:xfrm>
        </p:grpSpPr>
        <p:sp>
          <p:nvSpPr>
            <p:cNvPr id="4" name="Ορθογώνιο 3"/>
            <p:cNvSpPr/>
            <p:nvPr/>
          </p:nvSpPr>
          <p:spPr>
            <a:xfrm>
              <a:off x="843764" y="3819717"/>
              <a:ext cx="9759890" cy="1754326"/>
            </a:xfrm>
            <a:prstGeom prst="rect">
              <a:avLst/>
            </a:prstGeom>
          </p:spPr>
          <p:txBody>
            <a:bodyPr wrap="square">
              <a:spAutoFit/>
            </a:bodyPr>
            <a:lstStyle/>
            <a:p>
              <a:pPr>
                <a:lnSpc>
                  <a:spcPct val="150000"/>
                </a:lnSpc>
              </a:pPr>
              <a:r>
                <a:rPr lang="el-GR" sz="2400" dirty="0" smtClean="0">
                  <a:solidFill>
                    <a:srgbClr val="000000"/>
                  </a:solidFill>
                </a:rPr>
                <a:t>Για </a:t>
              </a:r>
              <a:r>
                <a:rPr lang="el-GR" sz="2400" dirty="0">
                  <a:solidFill>
                    <a:srgbClr val="000000"/>
                  </a:solidFill>
                </a:rPr>
                <a:t>τα ρεύματα του </a:t>
              </a:r>
              <a:r>
                <a:rPr lang="el-GR" sz="2400" dirty="0" smtClean="0">
                  <a:solidFill>
                    <a:srgbClr val="000000"/>
                  </a:solidFill>
                </a:rPr>
                <a:t>παραπάνω σχήματος ισχύει</a:t>
              </a:r>
              <a:r>
                <a:rPr lang="en-US" sz="2400" dirty="0" smtClean="0">
                  <a:solidFill>
                    <a:srgbClr val="000000"/>
                  </a:solidFill>
                </a:rPr>
                <a:t>:</a:t>
              </a:r>
              <a:endParaRPr lang="el-GR" sz="2400" dirty="0" smtClean="0">
                <a:solidFill>
                  <a:srgbClr val="000000"/>
                </a:solidFill>
              </a:endParaRPr>
            </a:p>
            <a:p>
              <a:pPr>
                <a:lnSpc>
                  <a:spcPct val="150000"/>
                </a:lnSpc>
              </a:pPr>
              <a:r>
                <a:rPr lang="el-GR" sz="2400" b="1" dirty="0" smtClean="0"/>
                <a:t>α.   </a:t>
              </a:r>
              <a:r>
                <a:rPr lang="el-GR" sz="2400" i="1" dirty="0" smtClean="0"/>
                <a:t>Ι</a:t>
              </a:r>
              <a:r>
                <a:rPr lang="el-GR" sz="2400" baseline="-25000" dirty="0" smtClean="0"/>
                <a:t>1 </a:t>
              </a:r>
              <a:r>
                <a:rPr lang="el-GR" sz="2400" dirty="0" smtClean="0"/>
                <a:t>+ </a:t>
              </a:r>
              <a:r>
                <a:rPr lang="el-GR" sz="2400" i="1" dirty="0" smtClean="0"/>
                <a:t>Ι</a:t>
              </a:r>
              <a:r>
                <a:rPr lang="el-GR" sz="2400" baseline="-25000" dirty="0" smtClean="0"/>
                <a:t>2  </a:t>
              </a:r>
              <a:r>
                <a:rPr lang="el-GR" sz="2400" dirty="0" smtClean="0"/>
                <a:t>=   </a:t>
              </a:r>
              <a:r>
                <a:rPr lang="el-GR" sz="2400" i="1" dirty="0" smtClean="0"/>
                <a:t>Ι</a:t>
              </a:r>
              <a:r>
                <a:rPr lang="el-GR" sz="2400" baseline="-25000" dirty="0" smtClean="0"/>
                <a:t>3 </a:t>
              </a:r>
              <a:r>
                <a:rPr lang="el-GR" sz="2400" dirty="0" smtClean="0"/>
                <a:t>+ </a:t>
              </a:r>
              <a:r>
                <a:rPr lang="el-GR" sz="2400" i="1" dirty="0" smtClean="0"/>
                <a:t>Ι</a:t>
              </a:r>
              <a:r>
                <a:rPr lang="el-GR" sz="2400" baseline="-25000" dirty="0" smtClean="0"/>
                <a:t>4</a:t>
              </a:r>
              <a:r>
                <a:rPr lang="el-GR" sz="2400" dirty="0" smtClean="0"/>
                <a:t>.                                                                  </a:t>
              </a:r>
              <a:r>
                <a:rPr lang="el-GR" sz="2400" b="1" dirty="0" smtClean="0"/>
                <a:t>β.   </a:t>
              </a:r>
              <a:r>
                <a:rPr lang="el-GR" sz="2400" i="1" dirty="0" smtClean="0"/>
                <a:t>Ι</a:t>
              </a:r>
              <a:r>
                <a:rPr lang="el-GR" sz="2400" baseline="-25000" dirty="0" smtClean="0"/>
                <a:t>1 </a:t>
              </a:r>
              <a:r>
                <a:rPr lang="el-GR" sz="2400" dirty="0" smtClean="0"/>
                <a:t>+ </a:t>
              </a:r>
              <a:r>
                <a:rPr lang="el-GR" sz="2400" i="1" dirty="0" smtClean="0"/>
                <a:t>Ι</a:t>
              </a:r>
              <a:r>
                <a:rPr lang="el-GR" sz="2400" baseline="-25000" dirty="0" smtClean="0"/>
                <a:t>3  </a:t>
              </a:r>
              <a:r>
                <a:rPr lang="el-GR" sz="2400" dirty="0" smtClean="0"/>
                <a:t>=  </a:t>
              </a:r>
              <a:r>
                <a:rPr lang="el-GR" sz="2400" i="1" dirty="0" smtClean="0"/>
                <a:t>Ι</a:t>
              </a:r>
              <a:r>
                <a:rPr lang="el-GR" sz="2400" baseline="-25000" dirty="0" smtClean="0"/>
                <a:t>2 </a:t>
              </a:r>
              <a:r>
                <a:rPr lang="el-GR" sz="2400" dirty="0" smtClean="0"/>
                <a:t>+ </a:t>
              </a:r>
              <a:r>
                <a:rPr lang="el-GR" sz="2400" i="1" dirty="0" smtClean="0"/>
                <a:t>Ι</a:t>
              </a:r>
              <a:r>
                <a:rPr lang="el-GR" sz="2400" baseline="-25000" dirty="0" smtClean="0"/>
                <a:t>4</a:t>
              </a:r>
              <a:r>
                <a:rPr lang="el-GR" sz="2400" dirty="0" smtClean="0"/>
                <a:t>.                </a:t>
              </a:r>
            </a:p>
            <a:p>
              <a:pPr>
                <a:lnSpc>
                  <a:spcPct val="150000"/>
                </a:lnSpc>
              </a:pPr>
              <a:r>
                <a:rPr lang="el-GR" sz="2400" b="1" dirty="0" smtClean="0"/>
                <a:t>γ.   </a:t>
              </a:r>
              <a:r>
                <a:rPr lang="el-GR" sz="2400" i="1" dirty="0" smtClean="0"/>
                <a:t>Ι</a:t>
              </a:r>
              <a:r>
                <a:rPr lang="el-GR" sz="2400" baseline="-25000" dirty="0" smtClean="0"/>
                <a:t>1 </a:t>
              </a:r>
              <a:r>
                <a:rPr lang="el-GR" sz="2400" dirty="0" smtClean="0"/>
                <a:t>+ </a:t>
              </a:r>
              <a:r>
                <a:rPr lang="el-GR" sz="2400" i="1" dirty="0" smtClean="0"/>
                <a:t>Ι</a:t>
              </a:r>
              <a:r>
                <a:rPr lang="el-GR" sz="2400" baseline="-25000" dirty="0" smtClean="0"/>
                <a:t>4  </a:t>
              </a:r>
              <a:r>
                <a:rPr lang="el-GR" sz="2400" dirty="0" smtClean="0"/>
                <a:t>=  </a:t>
              </a:r>
              <a:r>
                <a:rPr lang="el-GR" sz="2400" i="1" dirty="0" smtClean="0"/>
                <a:t>Ι</a:t>
              </a:r>
              <a:r>
                <a:rPr lang="el-GR" sz="2400" baseline="-25000" dirty="0" smtClean="0"/>
                <a:t>2 </a:t>
              </a:r>
              <a:r>
                <a:rPr lang="el-GR" sz="2400" dirty="0" smtClean="0"/>
                <a:t>+ </a:t>
              </a:r>
              <a:r>
                <a:rPr lang="el-GR" sz="2400" i="1" dirty="0" smtClean="0"/>
                <a:t>Ι</a:t>
              </a:r>
              <a:r>
                <a:rPr lang="el-GR" sz="2400" baseline="-25000" dirty="0" smtClean="0"/>
                <a:t>3</a:t>
              </a:r>
              <a:r>
                <a:rPr lang="el-GR" sz="2400" dirty="0" smtClean="0"/>
                <a:t>.                                                                   </a:t>
              </a:r>
              <a:r>
                <a:rPr lang="el-GR" sz="2400" b="1" dirty="0" smtClean="0"/>
                <a:t>δ.   </a:t>
              </a:r>
              <a:r>
                <a:rPr lang="el-GR" sz="2400" i="1" dirty="0" smtClean="0"/>
                <a:t>Ι</a:t>
              </a:r>
              <a:r>
                <a:rPr lang="el-GR" sz="2400" baseline="-25000" dirty="0" smtClean="0"/>
                <a:t>1  </a:t>
              </a:r>
              <a:r>
                <a:rPr lang="el-GR" sz="2400" dirty="0" smtClean="0"/>
                <a:t>=  </a:t>
              </a:r>
              <a:r>
                <a:rPr lang="el-GR" sz="2400" i="1" dirty="0" smtClean="0"/>
                <a:t>Ι</a:t>
              </a:r>
              <a:r>
                <a:rPr lang="el-GR" sz="2400" baseline="-25000" dirty="0" smtClean="0"/>
                <a:t>2 </a:t>
              </a:r>
              <a:r>
                <a:rPr lang="el-GR" sz="2400" dirty="0" smtClean="0"/>
                <a:t>+ </a:t>
              </a:r>
              <a:r>
                <a:rPr lang="el-GR" sz="2400" i="1" dirty="0" smtClean="0"/>
                <a:t>Ι</a:t>
              </a:r>
              <a:r>
                <a:rPr lang="el-GR" sz="2400" baseline="-25000" dirty="0" smtClean="0"/>
                <a:t>3 </a:t>
              </a:r>
              <a:r>
                <a:rPr lang="el-GR" sz="2400" dirty="0" smtClean="0"/>
                <a:t>+ </a:t>
              </a:r>
              <a:r>
                <a:rPr lang="el-GR" sz="2400" i="1" dirty="0" smtClean="0"/>
                <a:t>Ι</a:t>
              </a:r>
              <a:r>
                <a:rPr lang="el-GR" sz="2400" baseline="-25000" dirty="0" smtClean="0"/>
                <a:t>4</a:t>
              </a:r>
              <a:r>
                <a:rPr lang="el-GR" sz="2400" dirty="0" smtClean="0"/>
                <a:t>.</a:t>
              </a:r>
              <a:endParaRPr lang="el-GR" sz="2400" dirty="0"/>
            </a:p>
          </p:txBody>
        </p:sp>
        <p:pic>
          <p:nvPicPr>
            <p:cNvPr id="5" name="Εικόνα 4"/>
            <p:cNvPicPr>
              <a:picLocks noChangeAspect="1"/>
            </p:cNvPicPr>
            <p:nvPr/>
          </p:nvPicPr>
          <p:blipFill>
            <a:blip r:embed="rId2"/>
            <a:stretch>
              <a:fillRect/>
            </a:stretch>
          </p:blipFill>
          <p:spPr>
            <a:xfrm>
              <a:off x="4013311" y="540448"/>
              <a:ext cx="3853431" cy="2867670"/>
            </a:xfrm>
            <a:prstGeom prst="rect">
              <a:avLst/>
            </a:prstGeom>
            <a:ln>
              <a:noFill/>
            </a:ln>
            <a:effectLst>
              <a:outerShdw blurRad="292100" dist="139700" dir="2700000" algn="tl" rotWithShape="0">
                <a:srgbClr val="333333">
                  <a:alpha val="65000"/>
                </a:srgbClr>
              </a:outerShdw>
            </a:effectLst>
          </p:spPr>
        </p:pic>
        <p:sp>
          <p:nvSpPr>
            <p:cNvPr id="7" name="Ορθογώνιο 6"/>
            <p:cNvSpPr/>
            <p:nvPr/>
          </p:nvSpPr>
          <p:spPr>
            <a:xfrm>
              <a:off x="843764" y="409819"/>
              <a:ext cx="490840" cy="461665"/>
            </a:xfrm>
            <a:prstGeom prst="rect">
              <a:avLst/>
            </a:prstGeom>
          </p:spPr>
          <p:txBody>
            <a:bodyPr wrap="none">
              <a:spAutoFit/>
            </a:bodyPr>
            <a:lstStyle/>
            <a:p>
              <a:r>
                <a:rPr lang="el-GR" sz="2400" b="1" dirty="0" smtClean="0">
                  <a:solidFill>
                    <a:srgbClr val="000000"/>
                  </a:solidFill>
                </a:rPr>
                <a:t>1. </a:t>
              </a:r>
              <a:endParaRPr lang="el-GR" sz="2400" dirty="0"/>
            </a:p>
          </p:txBody>
        </p:sp>
      </p:grpSp>
      <p:sp>
        <p:nvSpPr>
          <p:cNvPr id="10" name="Οβάλ 9"/>
          <p:cNvSpPr/>
          <p:nvPr/>
        </p:nvSpPr>
        <p:spPr>
          <a:xfrm>
            <a:off x="778328" y="5131256"/>
            <a:ext cx="461287" cy="4427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4579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26</a:t>
            </a:fld>
            <a:endParaRPr lang="el-GR">
              <a:solidFill>
                <a:prstClr val="black">
                  <a:tint val="75000"/>
                </a:prstClr>
              </a:solidFill>
            </a:endParaRPr>
          </a:p>
        </p:txBody>
      </p:sp>
      <p:grpSp>
        <p:nvGrpSpPr>
          <p:cNvPr id="8" name="Ομάδα 7"/>
          <p:cNvGrpSpPr/>
          <p:nvPr/>
        </p:nvGrpSpPr>
        <p:grpSpPr>
          <a:xfrm>
            <a:off x="843764" y="356733"/>
            <a:ext cx="10100007" cy="4918926"/>
            <a:chOff x="843764" y="356733"/>
            <a:chExt cx="10100007" cy="4918926"/>
          </a:xfrm>
        </p:grpSpPr>
        <p:pic>
          <p:nvPicPr>
            <p:cNvPr id="5" name="Εικόνα 4"/>
            <p:cNvPicPr>
              <a:picLocks noChangeAspect="1"/>
            </p:cNvPicPr>
            <p:nvPr/>
          </p:nvPicPr>
          <p:blipFill>
            <a:blip r:embed="rId2"/>
            <a:stretch>
              <a:fillRect/>
            </a:stretch>
          </p:blipFill>
          <p:spPr>
            <a:xfrm>
              <a:off x="3839482" y="356733"/>
              <a:ext cx="3098346" cy="2370421"/>
            </a:xfrm>
            <a:prstGeom prst="rect">
              <a:avLst/>
            </a:prstGeom>
            <a:ln>
              <a:noFill/>
            </a:ln>
            <a:effectLst>
              <a:outerShdw blurRad="292100" dist="139700" dir="2700000" algn="tl" rotWithShape="0">
                <a:srgbClr val="333333">
                  <a:alpha val="65000"/>
                </a:srgbClr>
              </a:outerShdw>
            </a:effectLst>
          </p:spPr>
        </p:pic>
        <p:sp>
          <p:nvSpPr>
            <p:cNvPr id="6" name="Ορθογώνιο 5"/>
            <p:cNvSpPr/>
            <p:nvPr/>
          </p:nvSpPr>
          <p:spPr>
            <a:xfrm>
              <a:off x="843764" y="409819"/>
              <a:ext cx="490840" cy="461665"/>
            </a:xfrm>
            <a:prstGeom prst="rect">
              <a:avLst/>
            </a:prstGeom>
          </p:spPr>
          <p:txBody>
            <a:bodyPr wrap="none">
              <a:spAutoFit/>
            </a:bodyPr>
            <a:lstStyle/>
            <a:p>
              <a:r>
                <a:rPr lang="el-GR" sz="2400" b="1" dirty="0" smtClean="0">
                  <a:solidFill>
                    <a:srgbClr val="000000"/>
                  </a:solidFill>
                </a:rPr>
                <a:t>2. </a:t>
              </a:r>
              <a:endParaRPr lang="el-GR" sz="2400" dirty="0"/>
            </a:p>
          </p:txBody>
        </p:sp>
        <p:sp>
          <p:nvSpPr>
            <p:cNvPr id="7" name="Ορθογώνιο 6"/>
            <p:cNvSpPr/>
            <p:nvPr/>
          </p:nvSpPr>
          <p:spPr>
            <a:xfrm>
              <a:off x="843764" y="2967335"/>
              <a:ext cx="10100007" cy="2308324"/>
            </a:xfrm>
            <a:prstGeom prst="rect">
              <a:avLst/>
            </a:prstGeom>
          </p:spPr>
          <p:txBody>
            <a:bodyPr wrap="square">
              <a:spAutoFit/>
            </a:bodyPr>
            <a:lstStyle/>
            <a:p>
              <a:pPr algn="just">
                <a:lnSpc>
                  <a:spcPct val="150000"/>
                </a:lnSpc>
              </a:pPr>
              <a:r>
                <a:rPr lang="el-GR" sz="2400" dirty="0"/>
                <a:t>Στο </a:t>
              </a:r>
              <a:r>
                <a:rPr lang="el-GR" sz="2400" dirty="0" smtClean="0"/>
                <a:t>παραπάνω </a:t>
              </a:r>
              <a:r>
                <a:rPr lang="el-GR" sz="2400" dirty="0"/>
                <a:t>σχήμα δίνονται οι εντάσεις των ρευμάτων που «εισέρχονται» και «εξέρχονται» σ’ έναν κόμβο Κ ενός ηλεκτρικού κυκλώματος</a:t>
              </a:r>
              <a:r>
                <a:rPr lang="el-GR" sz="2400" dirty="0" smtClean="0"/>
                <a:t>.</a:t>
              </a:r>
            </a:p>
            <a:p>
              <a:pPr algn="just">
                <a:lnSpc>
                  <a:spcPct val="150000"/>
                </a:lnSpc>
              </a:pPr>
              <a:r>
                <a:rPr lang="el-GR" sz="2400" dirty="0"/>
                <a:t>Η ένταση του ρεύματος </a:t>
              </a:r>
              <a:r>
                <a:rPr lang="el-GR" sz="2400" i="1" dirty="0"/>
                <a:t>Ι</a:t>
              </a:r>
              <a:r>
                <a:rPr lang="el-GR" sz="2400" baseline="-25000" dirty="0"/>
                <a:t>4</a:t>
              </a:r>
              <a:r>
                <a:rPr lang="el-GR" sz="2400" dirty="0"/>
                <a:t> είναι</a:t>
              </a:r>
            </a:p>
            <a:p>
              <a:pPr algn="just">
                <a:lnSpc>
                  <a:spcPct val="150000"/>
                </a:lnSpc>
              </a:pPr>
              <a:r>
                <a:rPr lang="el-GR" sz="2400" b="1" dirty="0" smtClean="0"/>
                <a:t>α.   </a:t>
              </a:r>
              <a:r>
                <a:rPr lang="el-GR" sz="2400" dirty="0" smtClean="0"/>
                <a:t>0 Α.                           </a:t>
              </a:r>
              <a:r>
                <a:rPr lang="el-GR" sz="2400" b="1" dirty="0" smtClean="0"/>
                <a:t>β.  </a:t>
              </a:r>
              <a:r>
                <a:rPr lang="el-GR" sz="2400" dirty="0" smtClean="0"/>
                <a:t>2 Α.                         </a:t>
              </a:r>
              <a:r>
                <a:rPr lang="el-GR" sz="2400" b="1" dirty="0" smtClean="0"/>
                <a:t>γ.  </a:t>
              </a:r>
              <a:r>
                <a:rPr lang="el-GR" sz="2400" dirty="0" smtClean="0"/>
                <a:t>4 Α.                        </a:t>
              </a:r>
              <a:r>
                <a:rPr lang="el-GR" sz="2400" b="1" dirty="0" smtClean="0"/>
                <a:t>δ.  </a:t>
              </a:r>
              <a:r>
                <a:rPr lang="el-GR" sz="2400" dirty="0" smtClean="0"/>
                <a:t>8 </a:t>
              </a:r>
              <a:r>
                <a:rPr lang="el-GR" sz="2400" dirty="0"/>
                <a:t>Α.</a:t>
              </a:r>
            </a:p>
          </p:txBody>
        </p:sp>
      </p:grpSp>
      <p:sp>
        <p:nvSpPr>
          <p:cNvPr id="9" name="Οβάλ 8"/>
          <p:cNvSpPr/>
          <p:nvPr/>
        </p:nvSpPr>
        <p:spPr>
          <a:xfrm>
            <a:off x="843764" y="4753466"/>
            <a:ext cx="461287" cy="4427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7826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27</a:t>
            </a:fld>
            <a:endParaRPr lang="el-GR">
              <a:solidFill>
                <a:prstClr val="black">
                  <a:tint val="75000"/>
                </a:prstClr>
              </a:solidFill>
            </a:endParaRPr>
          </a:p>
        </p:txBody>
      </p:sp>
      <p:sp>
        <p:nvSpPr>
          <p:cNvPr id="4" name="Ορθογώνιο 3"/>
          <p:cNvSpPr/>
          <p:nvPr/>
        </p:nvSpPr>
        <p:spPr>
          <a:xfrm>
            <a:off x="1223158" y="318749"/>
            <a:ext cx="9512135" cy="5078313"/>
          </a:xfrm>
          <a:prstGeom prst="rect">
            <a:avLst/>
          </a:prstGeom>
        </p:spPr>
        <p:txBody>
          <a:bodyPr wrap="square">
            <a:spAutoFit/>
          </a:bodyPr>
          <a:lstStyle/>
          <a:p>
            <a:pPr algn="just">
              <a:lnSpc>
                <a:spcPct val="150000"/>
              </a:lnSpc>
            </a:pPr>
            <a:r>
              <a:rPr lang="el-GR" sz="2400" b="1" dirty="0" smtClean="0"/>
              <a:t>3. </a:t>
            </a:r>
            <a:r>
              <a:rPr lang="el-GR" sz="2400" dirty="0" smtClean="0"/>
              <a:t>Να </a:t>
            </a:r>
            <a:r>
              <a:rPr lang="el-GR" sz="2400" dirty="0"/>
              <a:t>συνδέσετε στις θέσεις (α), (β), (γ) ένα αμπερόμετρο (i), ένα βολτόμετρο (</a:t>
            </a:r>
            <a:r>
              <a:rPr lang="el-GR" sz="2400" dirty="0" err="1"/>
              <a:t>ii</a:t>
            </a:r>
            <a:r>
              <a:rPr lang="el-GR" sz="2400" dirty="0"/>
              <a:t>) και έναν αγωγό (</a:t>
            </a:r>
            <a:r>
              <a:rPr lang="el-GR" sz="2400" dirty="0" err="1"/>
              <a:t>iii</a:t>
            </a:r>
            <a:r>
              <a:rPr lang="el-GR" sz="2400" dirty="0"/>
              <a:t>) (μηδενικής αντίστασης) με τη σειρά που εσείς θα κρίνετε. Ο τρόπος σύνδεσης αυτών των εξαρτημάτων/οργάνων σχετίζεται με τις αρχές λειτουργίας του αμπερομέτρου και του βολτομέτρου. Θα πρέπει δηλαδή να συνδεθούν με τέτοιο τρόπο ώστε να μπορούμε να πάρουμε μετρήσεις από τα δύο ηλεκτρικά όργανα και φυσικά το τελικό κύκλωμα να διαρρέεται από ηλεκτρικό ρεύμα (όλα τα εξαρτήματα του κυκλώματος τα θεωρούμε ιδανικά).</a:t>
            </a:r>
          </a:p>
        </p:txBody>
      </p:sp>
      <p:grpSp>
        <p:nvGrpSpPr>
          <p:cNvPr id="11" name="Ομάδα 10"/>
          <p:cNvGrpSpPr/>
          <p:nvPr/>
        </p:nvGrpSpPr>
        <p:grpSpPr>
          <a:xfrm>
            <a:off x="9344562" y="5058508"/>
            <a:ext cx="1219200" cy="338554"/>
            <a:chOff x="9332687" y="4898603"/>
            <a:chExt cx="1219200" cy="338554"/>
          </a:xfrm>
        </p:grpSpPr>
        <p:sp>
          <p:nvSpPr>
            <p:cNvPr id="8" name="TextBox 7"/>
            <p:cNvSpPr txBox="1"/>
            <p:nvPr/>
          </p:nvSpPr>
          <p:spPr>
            <a:xfrm>
              <a:off x="9332687" y="4898603"/>
              <a:ext cx="1219200" cy="338554"/>
            </a:xfrm>
            <a:prstGeom prst="rect">
              <a:avLst/>
            </a:prstGeom>
            <a:noFill/>
          </p:spPr>
          <p:txBody>
            <a:bodyPr wrap="square" rtlCol="0">
              <a:spAutoFit/>
            </a:bodyPr>
            <a:lstStyle/>
            <a:p>
              <a:r>
                <a:rPr lang="el-GR" sz="1600" dirty="0" smtClean="0"/>
                <a:t>συνεχίζεται</a:t>
              </a:r>
              <a:endParaRPr lang="el-GR" sz="1600" dirty="0"/>
            </a:p>
          </p:txBody>
        </p:sp>
        <p:cxnSp>
          <p:nvCxnSpPr>
            <p:cNvPr id="10" name="Ευθύγραμμο βέλος σύνδεσης 9"/>
            <p:cNvCxnSpPr/>
            <p:nvPr/>
          </p:nvCxnSpPr>
          <p:spPr>
            <a:xfrm>
              <a:off x="9390744" y="5237157"/>
              <a:ext cx="116114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49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28</a:t>
            </a:fld>
            <a:endParaRPr lang="el-GR">
              <a:solidFill>
                <a:prstClr val="black">
                  <a:tint val="75000"/>
                </a:prstClr>
              </a:solidFill>
            </a:endParaRPr>
          </a:p>
        </p:txBody>
      </p:sp>
      <p:grpSp>
        <p:nvGrpSpPr>
          <p:cNvPr id="8" name="Ομάδα 7"/>
          <p:cNvGrpSpPr/>
          <p:nvPr/>
        </p:nvGrpSpPr>
        <p:grpSpPr>
          <a:xfrm>
            <a:off x="2500086" y="412070"/>
            <a:ext cx="7191828" cy="5542313"/>
            <a:chOff x="2318988" y="412071"/>
            <a:chExt cx="7191828" cy="5542313"/>
          </a:xfrm>
        </p:grpSpPr>
        <p:sp>
          <p:nvSpPr>
            <p:cNvPr id="4" name="Ορθογώνιο 3"/>
            <p:cNvSpPr/>
            <p:nvPr/>
          </p:nvSpPr>
          <p:spPr>
            <a:xfrm>
              <a:off x="2318988" y="3040766"/>
              <a:ext cx="7191828" cy="2913618"/>
            </a:xfrm>
            <a:prstGeom prst="rect">
              <a:avLst/>
            </a:prstGeom>
          </p:spPr>
          <p:txBody>
            <a:bodyPr wrap="square">
              <a:spAutoFit/>
            </a:bodyPr>
            <a:lstStyle/>
            <a:p>
              <a:pPr marL="457200" algn="just">
                <a:lnSpc>
                  <a:spcPct val="150000"/>
                </a:lnSpc>
                <a:spcAft>
                  <a:spcPts val="1000"/>
                </a:spcAft>
              </a:pPr>
              <a:r>
                <a:rPr lang="el-GR" sz="2000" dirty="0">
                  <a:ea typeface="Calibri" panose="020F0502020204030204" pitchFamily="34" charset="0"/>
                  <a:cs typeface="Times New Roman" panose="02020603050405020304" pitchFamily="18" charset="0"/>
                </a:rPr>
                <a:t>Να επιλέξετε την σωστή από τις παρακάτω απαντήσεις. </a:t>
              </a:r>
            </a:p>
            <a:p>
              <a:pPr marL="457200" algn="just">
                <a:lnSpc>
                  <a:spcPct val="150000"/>
                </a:lnSpc>
                <a:spcAft>
                  <a:spcPts val="1000"/>
                </a:spcAft>
              </a:pPr>
              <a:r>
                <a:rPr lang="el-GR" sz="2000" dirty="0">
                  <a:ea typeface="Calibri" panose="020F0502020204030204" pitchFamily="34" charset="0"/>
                  <a:cs typeface="Times New Roman" panose="02020603050405020304" pitchFamily="18" charset="0"/>
                </a:rPr>
                <a:t>Η σωστή σύνδεση των πιο πάνω εξαρτημάτων/οργάνων είναι:</a:t>
              </a:r>
            </a:p>
            <a:p>
              <a:pPr marL="457200" algn="just">
                <a:lnSpc>
                  <a:spcPct val="150000"/>
                </a:lnSpc>
                <a:spcAft>
                  <a:spcPts val="1000"/>
                </a:spcAft>
              </a:pPr>
              <a:r>
                <a:rPr lang="el-GR" sz="2000" b="1" dirty="0">
                  <a:latin typeface="Trebuchet MS" panose="020B0603020202020204" pitchFamily="34" charset="0"/>
                  <a:ea typeface="Calibri" panose="020F0502020204030204" pitchFamily="34" charset="0"/>
                  <a:cs typeface="Times New Roman" panose="02020603050405020304" pitchFamily="18" charset="0"/>
                </a:rPr>
                <a:t>α</a:t>
              </a:r>
              <a:r>
                <a:rPr lang="en-US" sz="2000" b="1" dirty="0">
                  <a:latin typeface="Trebuchet MS" panose="020B0603020202020204" pitchFamily="34" charset="0"/>
                  <a:ea typeface="Calibri" panose="020F0502020204030204" pitchFamily="34" charset="0"/>
                  <a:cs typeface="Times New Roman" panose="02020603050405020304" pitchFamily="18" charset="0"/>
                </a:rPr>
                <a:t>.      </a:t>
              </a:r>
              <a:r>
                <a:rPr lang="en-US" sz="2000" dirty="0">
                  <a:latin typeface="Trebuchet MS" panose="020B0603020202020204" pitchFamily="34" charset="0"/>
                  <a:ea typeface="Calibri" panose="020F0502020204030204" pitchFamily="34" charset="0"/>
                  <a:cs typeface="Times New Roman" panose="02020603050405020304" pitchFamily="18" charset="0"/>
                </a:rPr>
                <a:t>(</a:t>
              </a:r>
              <a:r>
                <a:rPr lang="el-GR" sz="2000" dirty="0">
                  <a:latin typeface="Trebuchet MS" panose="020B0603020202020204" pitchFamily="34" charset="0"/>
                  <a:ea typeface="Calibri" panose="020F0502020204030204" pitchFamily="34" charset="0"/>
                  <a:cs typeface="Times New Roman" panose="02020603050405020304" pitchFamily="18" charset="0"/>
                </a:rPr>
                <a:t>α</a:t>
              </a:r>
              <a:r>
                <a:rPr lang="en-US" sz="2000" dirty="0">
                  <a:latin typeface="Trebuchet MS" panose="020B0603020202020204" pitchFamily="34" charset="0"/>
                  <a:ea typeface="Calibri" panose="020F0502020204030204" pitchFamily="34" charset="0"/>
                  <a:cs typeface="Times New Roman" panose="02020603050405020304" pitchFamily="18" charset="0"/>
                </a:rPr>
                <a:t>) – (</a:t>
              </a:r>
              <a:r>
                <a:rPr lang="en-US" sz="2000" dirty="0" err="1">
                  <a:latin typeface="Trebuchet MS" panose="020B0603020202020204" pitchFamily="34" charset="0"/>
                  <a:ea typeface="Calibri" panose="020F0502020204030204" pitchFamily="34" charset="0"/>
                  <a:cs typeface="Times New Roman" panose="02020603050405020304" pitchFamily="18" charset="0"/>
                </a:rPr>
                <a:t>i</a:t>
              </a:r>
              <a:r>
                <a:rPr lang="en-US" sz="2000" dirty="0">
                  <a:latin typeface="Trebuchet MS" panose="020B0603020202020204" pitchFamily="34" charset="0"/>
                  <a:ea typeface="Calibri" panose="020F0502020204030204" pitchFamily="34" charset="0"/>
                  <a:cs typeface="Times New Roman" panose="02020603050405020304" pitchFamily="18" charset="0"/>
                </a:rPr>
                <a:t>),   </a:t>
              </a:r>
              <a:r>
                <a:rPr lang="en-US" sz="2000" b="1" dirty="0">
                  <a:latin typeface="Trebuchet MS" panose="020B0603020202020204" pitchFamily="34" charset="0"/>
                  <a:ea typeface="Calibri" panose="020F0502020204030204" pitchFamily="34" charset="0"/>
                  <a:cs typeface="Times New Roman" panose="02020603050405020304" pitchFamily="18" charset="0"/>
                </a:rPr>
                <a:t>    </a:t>
              </a:r>
              <a:r>
                <a:rPr lang="en-US" sz="2000" dirty="0">
                  <a:latin typeface="Trebuchet MS" panose="020B0603020202020204" pitchFamily="34" charset="0"/>
                  <a:ea typeface="Calibri" panose="020F0502020204030204" pitchFamily="34" charset="0"/>
                  <a:cs typeface="Times New Roman" panose="02020603050405020304" pitchFamily="18" charset="0"/>
                </a:rPr>
                <a:t>(</a:t>
              </a:r>
              <a:r>
                <a:rPr lang="el-GR" sz="2000" dirty="0">
                  <a:latin typeface="Trebuchet MS" panose="020B0603020202020204" pitchFamily="34" charset="0"/>
                  <a:ea typeface="Calibri" panose="020F0502020204030204" pitchFamily="34" charset="0"/>
                  <a:cs typeface="Times New Roman" panose="02020603050405020304" pitchFamily="18" charset="0"/>
                </a:rPr>
                <a:t>β</a:t>
              </a:r>
              <a:r>
                <a:rPr lang="en-US" sz="2000" dirty="0">
                  <a:latin typeface="Trebuchet MS" panose="020B0603020202020204" pitchFamily="34" charset="0"/>
                  <a:ea typeface="Calibri" panose="020F0502020204030204" pitchFamily="34" charset="0"/>
                  <a:cs typeface="Times New Roman" panose="02020603050405020304" pitchFamily="18" charset="0"/>
                </a:rPr>
                <a:t>) – (ii)	,     (</a:t>
              </a:r>
              <a:r>
                <a:rPr lang="el-GR" sz="2000" dirty="0">
                  <a:latin typeface="Trebuchet MS" panose="020B0603020202020204" pitchFamily="34" charset="0"/>
                  <a:ea typeface="Calibri" panose="020F0502020204030204" pitchFamily="34" charset="0"/>
                  <a:cs typeface="Times New Roman" panose="02020603050405020304" pitchFamily="18" charset="0"/>
                </a:rPr>
                <a:t>γ</a:t>
              </a:r>
              <a:r>
                <a:rPr lang="en-US" sz="2000" dirty="0">
                  <a:latin typeface="Trebuchet MS" panose="020B0603020202020204" pitchFamily="34" charset="0"/>
                  <a:ea typeface="Calibri" panose="020F0502020204030204" pitchFamily="34" charset="0"/>
                  <a:cs typeface="Times New Roman" panose="02020603050405020304" pitchFamily="18" charset="0"/>
                </a:rPr>
                <a:t>) – (iii).</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1000"/>
                </a:spcAft>
              </a:pPr>
              <a:r>
                <a:rPr lang="el-GR" sz="2000" b="1" dirty="0">
                  <a:latin typeface="Trebuchet MS" panose="020B0603020202020204" pitchFamily="34" charset="0"/>
                  <a:ea typeface="Calibri" panose="020F0502020204030204" pitchFamily="34" charset="0"/>
                  <a:cs typeface="Times New Roman" panose="02020603050405020304" pitchFamily="18" charset="0"/>
                </a:rPr>
                <a:t>β</a:t>
              </a:r>
              <a:r>
                <a:rPr lang="en-US" sz="2000" b="1" dirty="0">
                  <a:latin typeface="Trebuchet MS" panose="020B0603020202020204" pitchFamily="34" charset="0"/>
                  <a:ea typeface="Calibri" panose="020F0502020204030204" pitchFamily="34" charset="0"/>
                  <a:cs typeface="Times New Roman" panose="02020603050405020304" pitchFamily="18" charset="0"/>
                </a:rPr>
                <a:t>.      </a:t>
              </a:r>
              <a:r>
                <a:rPr lang="en-US" sz="2000" dirty="0">
                  <a:latin typeface="Trebuchet MS" panose="020B0603020202020204" pitchFamily="34" charset="0"/>
                  <a:ea typeface="Calibri" panose="020F0502020204030204" pitchFamily="34" charset="0"/>
                  <a:cs typeface="Times New Roman" panose="02020603050405020304" pitchFamily="18" charset="0"/>
                </a:rPr>
                <a:t>(</a:t>
              </a:r>
              <a:r>
                <a:rPr lang="el-GR" sz="2000" dirty="0">
                  <a:latin typeface="Trebuchet MS" panose="020B0603020202020204" pitchFamily="34" charset="0"/>
                  <a:ea typeface="Calibri" panose="020F0502020204030204" pitchFamily="34" charset="0"/>
                  <a:cs typeface="Times New Roman" panose="02020603050405020304" pitchFamily="18" charset="0"/>
                </a:rPr>
                <a:t>α</a:t>
              </a:r>
              <a:r>
                <a:rPr lang="en-US" sz="2000" dirty="0">
                  <a:latin typeface="Trebuchet MS" panose="020B0603020202020204" pitchFamily="34" charset="0"/>
                  <a:ea typeface="Calibri" panose="020F0502020204030204" pitchFamily="34" charset="0"/>
                  <a:cs typeface="Times New Roman" panose="02020603050405020304" pitchFamily="18" charset="0"/>
                </a:rPr>
                <a:t>) – (ii),   </a:t>
              </a:r>
              <a:r>
                <a:rPr lang="en-US" sz="2000" b="1" dirty="0">
                  <a:latin typeface="Trebuchet MS" panose="020B0603020202020204" pitchFamily="34" charset="0"/>
                  <a:ea typeface="Calibri" panose="020F0502020204030204" pitchFamily="34" charset="0"/>
                  <a:cs typeface="Times New Roman" panose="02020603050405020304" pitchFamily="18" charset="0"/>
                </a:rPr>
                <a:t>   </a:t>
              </a:r>
              <a:r>
                <a:rPr lang="en-US" sz="2000" dirty="0">
                  <a:latin typeface="Trebuchet MS" panose="020B0603020202020204" pitchFamily="34" charset="0"/>
                  <a:ea typeface="Calibri" panose="020F0502020204030204" pitchFamily="34" charset="0"/>
                  <a:cs typeface="Times New Roman" panose="02020603050405020304" pitchFamily="18" charset="0"/>
                </a:rPr>
                <a:t>(</a:t>
              </a:r>
              <a:r>
                <a:rPr lang="el-GR" sz="2000" dirty="0">
                  <a:latin typeface="Trebuchet MS" panose="020B0603020202020204" pitchFamily="34" charset="0"/>
                  <a:ea typeface="Calibri" panose="020F0502020204030204" pitchFamily="34" charset="0"/>
                  <a:cs typeface="Times New Roman" panose="02020603050405020304" pitchFamily="18" charset="0"/>
                </a:rPr>
                <a:t>β</a:t>
              </a:r>
              <a:r>
                <a:rPr lang="en-US" sz="2000" dirty="0">
                  <a:latin typeface="Trebuchet MS" panose="020B0603020202020204" pitchFamily="34" charset="0"/>
                  <a:ea typeface="Calibri" panose="020F0502020204030204" pitchFamily="34" charset="0"/>
                  <a:cs typeface="Times New Roman" panose="02020603050405020304" pitchFamily="18" charset="0"/>
                </a:rPr>
                <a:t>) – (iii)	,     (</a:t>
              </a:r>
              <a:r>
                <a:rPr lang="el-GR" sz="2000" dirty="0">
                  <a:latin typeface="Trebuchet MS" panose="020B0603020202020204" pitchFamily="34" charset="0"/>
                  <a:ea typeface="Calibri" panose="020F0502020204030204" pitchFamily="34" charset="0"/>
                  <a:cs typeface="Times New Roman" panose="02020603050405020304" pitchFamily="18" charset="0"/>
                </a:rPr>
                <a:t>γ</a:t>
              </a:r>
              <a:r>
                <a:rPr lang="en-US" sz="2000" dirty="0">
                  <a:latin typeface="Trebuchet MS" panose="020B0603020202020204" pitchFamily="34" charset="0"/>
                  <a:ea typeface="Calibri" panose="020F0502020204030204" pitchFamily="34" charset="0"/>
                  <a:cs typeface="Times New Roman" panose="02020603050405020304" pitchFamily="18" charset="0"/>
                </a:rPr>
                <a:t>) – (</a:t>
              </a:r>
              <a:r>
                <a:rPr lang="en-US" sz="2000" dirty="0" err="1">
                  <a:latin typeface="Trebuchet MS" panose="020B0603020202020204" pitchFamily="34" charset="0"/>
                  <a:ea typeface="Calibri" panose="020F0502020204030204" pitchFamily="34" charset="0"/>
                  <a:cs typeface="Times New Roman" panose="02020603050405020304" pitchFamily="18" charset="0"/>
                </a:rPr>
                <a:t>i</a:t>
              </a:r>
              <a:r>
                <a:rPr lang="en-US" sz="2000" dirty="0">
                  <a:latin typeface="Trebuchet MS" panose="020B0603020202020204" pitchFamily="34" charset="0"/>
                  <a:ea typeface="Calibri" panose="020F0502020204030204" pitchFamily="34" charset="0"/>
                  <a:cs typeface="Times New Roman" panose="02020603050405020304" pitchFamily="18" charset="0"/>
                </a:rPr>
                <a:t>).</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1000"/>
                </a:spcAft>
              </a:pPr>
              <a:r>
                <a:rPr lang="el-GR" sz="2000" b="1" dirty="0">
                  <a:latin typeface="Trebuchet MS" panose="020B0603020202020204" pitchFamily="34" charset="0"/>
                  <a:ea typeface="Calibri" panose="020F0502020204030204" pitchFamily="34" charset="0"/>
                  <a:cs typeface="Times New Roman" panose="02020603050405020304" pitchFamily="18" charset="0"/>
                </a:rPr>
                <a:t>γ</a:t>
              </a:r>
              <a:r>
                <a:rPr lang="en-US" sz="2000" b="1" dirty="0">
                  <a:latin typeface="Trebuchet MS" panose="020B0603020202020204" pitchFamily="34" charset="0"/>
                  <a:ea typeface="Calibri" panose="020F0502020204030204" pitchFamily="34" charset="0"/>
                  <a:cs typeface="Times New Roman" panose="02020603050405020304" pitchFamily="18" charset="0"/>
                </a:rPr>
                <a:t>.      </a:t>
              </a:r>
              <a:r>
                <a:rPr lang="en-US" sz="2000" dirty="0">
                  <a:latin typeface="Trebuchet MS" panose="020B0603020202020204" pitchFamily="34" charset="0"/>
                  <a:ea typeface="Calibri" panose="020F0502020204030204" pitchFamily="34" charset="0"/>
                  <a:cs typeface="Times New Roman" panose="02020603050405020304" pitchFamily="18" charset="0"/>
                </a:rPr>
                <a:t>(</a:t>
              </a:r>
              <a:r>
                <a:rPr lang="el-GR" sz="2000" dirty="0">
                  <a:latin typeface="Trebuchet MS" panose="020B0603020202020204" pitchFamily="34" charset="0"/>
                  <a:ea typeface="Calibri" panose="020F0502020204030204" pitchFamily="34" charset="0"/>
                  <a:cs typeface="Times New Roman" panose="02020603050405020304" pitchFamily="18" charset="0"/>
                </a:rPr>
                <a:t>α</a:t>
              </a:r>
              <a:r>
                <a:rPr lang="en-US" sz="2000" dirty="0">
                  <a:latin typeface="Trebuchet MS" panose="020B0603020202020204" pitchFamily="34" charset="0"/>
                  <a:ea typeface="Calibri" panose="020F0502020204030204" pitchFamily="34" charset="0"/>
                  <a:cs typeface="Times New Roman" panose="02020603050405020304" pitchFamily="18" charset="0"/>
                </a:rPr>
                <a:t>) – (iii),   </a:t>
              </a:r>
              <a:r>
                <a:rPr lang="en-US" sz="2000" b="1" dirty="0">
                  <a:latin typeface="Trebuchet MS" panose="020B0603020202020204" pitchFamily="34" charset="0"/>
                  <a:ea typeface="Calibri" panose="020F0502020204030204" pitchFamily="34" charset="0"/>
                  <a:cs typeface="Times New Roman" panose="02020603050405020304" pitchFamily="18" charset="0"/>
                </a:rPr>
                <a:t>   </a:t>
              </a:r>
              <a:r>
                <a:rPr lang="en-US" sz="2000" dirty="0">
                  <a:latin typeface="Trebuchet MS" panose="020B0603020202020204" pitchFamily="34" charset="0"/>
                  <a:ea typeface="Calibri" panose="020F0502020204030204" pitchFamily="34" charset="0"/>
                  <a:cs typeface="Times New Roman" panose="02020603050405020304" pitchFamily="18" charset="0"/>
                </a:rPr>
                <a:t>(</a:t>
              </a:r>
              <a:r>
                <a:rPr lang="el-GR" sz="2000" dirty="0">
                  <a:latin typeface="Trebuchet MS" panose="020B0603020202020204" pitchFamily="34" charset="0"/>
                  <a:ea typeface="Calibri" panose="020F0502020204030204" pitchFamily="34" charset="0"/>
                  <a:cs typeface="Times New Roman" panose="02020603050405020304" pitchFamily="18" charset="0"/>
                </a:rPr>
                <a:t>β</a:t>
              </a:r>
              <a:r>
                <a:rPr lang="en-US" sz="2000" dirty="0">
                  <a:latin typeface="Trebuchet MS" panose="020B0603020202020204" pitchFamily="34" charset="0"/>
                  <a:ea typeface="Calibri" panose="020F0502020204030204" pitchFamily="34" charset="0"/>
                  <a:cs typeface="Times New Roman" panose="02020603050405020304" pitchFamily="18" charset="0"/>
                </a:rPr>
                <a:t>) – (</a:t>
              </a:r>
              <a:r>
                <a:rPr lang="en-US" sz="2000" dirty="0" err="1">
                  <a:latin typeface="Trebuchet MS" panose="020B0603020202020204" pitchFamily="34" charset="0"/>
                  <a:ea typeface="Calibri" panose="020F0502020204030204" pitchFamily="34" charset="0"/>
                  <a:cs typeface="Times New Roman" panose="02020603050405020304" pitchFamily="18" charset="0"/>
                </a:rPr>
                <a:t>i</a:t>
              </a:r>
              <a:r>
                <a:rPr lang="en-US" sz="2000" dirty="0">
                  <a:latin typeface="Trebuchet MS" panose="020B0603020202020204" pitchFamily="34" charset="0"/>
                  <a:ea typeface="Calibri" panose="020F0502020204030204" pitchFamily="34" charset="0"/>
                  <a:cs typeface="Times New Roman" panose="02020603050405020304" pitchFamily="18" charset="0"/>
                </a:rPr>
                <a:t>)	,     (</a:t>
              </a:r>
              <a:r>
                <a:rPr lang="el-GR" sz="2000" dirty="0">
                  <a:latin typeface="Trebuchet MS" panose="020B0603020202020204" pitchFamily="34" charset="0"/>
                  <a:ea typeface="Calibri" panose="020F0502020204030204" pitchFamily="34" charset="0"/>
                  <a:cs typeface="Times New Roman" panose="02020603050405020304" pitchFamily="18" charset="0"/>
                </a:rPr>
                <a:t>γ</a:t>
              </a:r>
              <a:r>
                <a:rPr lang="en-US" sz="2000" dirty="0">
                  <a:latin typeface="Trebuchet MS" panose="020B0603020202020204" pitchFamily="34" charset="0"/>
                  <a:ea typeface="Calibri" panose="020F0502020204030204" pitchFamily="34" charset="0"/>
                  <a:cs typeface="Times New Roman" panose="02020603050405020304" pitchFamily="18" charset="0"/>
                </a:rPr>
                <a:t>) – (ii).</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Εικόνα 6"/>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tretch>
              <a:fillRect/>
            </a:stretch>
          </p:blipFill>
          <p:spPr>
            <a:xfrm>
              <a:off x="2670628" y="412071"/>
              <a:ext cx="6066972" cy="2517622"/>
            </a:xfrm>
            <a:prstGeom prst="rect">
              <a:avLst/>
            </a:prstGeom>
            <a:ln>
              <a:noFill/>
            </a:ln>
            <a:effectLst>
              <a:outerShdw blurRad="292100" dist="139700" dir="2700000" algn="tl" rotWithShape="0">
                <a:srgbClr val="333333">
                  <a:alpha val="65000"/>
                </a:srgbClr>
              </a:outerShdw>
            </a:effectLst>
          </p:spPr>
        </p:pic>
      </p:grpSp>
      <p:sp>
        <p:nvSpPr>
          <p:cNvPr id="9" name="Οβάλ 8"/>
          <p:cNvSpPr/>
          <p:nvPr/>
        </p:nvSpPr>
        <p:spPr>
          <a:xfrm>
            <a:off x="2914859" y="4858974"/>
            <a:ext cx="461287" cy="4427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8602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29</a:t>
            </a:fld>
            <a:endParaRPr lang="el-GR">
              <a:solidFill>
                <a:prstClr val="black">
                  <a:tint val="75000"/>
                </a:prstClr>
              </a:solidFill>
            </a:endParaRPr>
          </a:p>
        </p:txBody>
      </p:sp>
      <p:grpSp>
        <p:nvGrpSpPr>
          <p:cNvPr id="8" name="Ομάδα 7"/>
          <p:cNvGrpSpPr/>
          <p:nvPr/>
        </p:nvGrpSpPr>
        <p:grpSpPr>
          <a:xfrm>
            <a:off x="609597" y="145142"/>
            <a:ext cx="10595431" cy="5957749"/>
            <a:chOff x="595083" y="0"/>
            <a:chExt cx="10595431" cy="5957749"/>
          </a:xfrm>
        </p:grpSpPr>
        <p:grpSp>
          <p:nvGrpSpPr>
            <p:cNvPr id="6" name="Ομάδα 5"/>
            <p:cNvGrpSpPr/>
            <p:nvPr/>
          </p:nvGrpSpPr>
          <p:grpSpPr>
            <a:xfrm>
              <a:off x="1103084" y="0"/>
              <a:ext cx="9739085" cy="4467890"/>
              <a:chOff x="1088570" y="410366"/>
              <a:chExt cx="9739085" cy="4467890"/>
            </a:xfrm>
          </p:grpSpPr>
          <p:sp>
            <p:nvSpPr>
              <p:cNvPr id="4" name="Ορθογώνιο 3"/>
              <p:cNvSpPr/>
              <p:nvPr/>
            </p:nvSpPr>
            <p:spPr>
              <a:xfrm>
                <a:off x="1088570" y="410366"/>
                <a:ext cx="9739085" cy="3416320"/>
              </a:xfrm>
              <a:prstGeom prst="rect">
                <a:avLst/>
              </a:prstGeom>
            </p:spPr>
            <p:txBody>
              <a:bodyPr wrap="square">
                <a:spAutoFit/>
              </a:bodyPr>
              <a:lstStyle/>
              <a:p>
                <a:pPr algn="just">
                  <a:lnSpc>
                    <a:spcPct val="150000"/>
                  </a:lnSpc>
                </a:pPr>
                <a:r>
                  <a:rPr lang="el-GR" sz="2400" b="1" dirty="0" smtClean="0"/>
                  <a:t>4.  </a:t>
                </a:r>
                <a:r>
                  <a:rPr lang="el-GR" sz="2400" dirty="0" smtClean="0"/>
                  <a:t>Στον </a:t>
                </a:r>
                <a:r>
                  <a:rPr lang="el-GR" sz="2400" dirty="0"/>
                  <a:t>κόμβο Α ηλεκτρικού κυκλώματος ενώνονται τρεις αγωγοί που διαρρέονται από ρεύματα  </a:t>
                </a:r>
                <a:r>
                  <a:rPr lang="el-GR" sz="2400" i="1" dirty="0"/>
                  <a:t>Ι</a:t>
                </a:r>
                <a:r>
                  <a:rPr lang="el-GR" sz="2400" baseline="-25000" dirty="0"/>
                  <a:t>1</a:t>
                </a:r>
                <a:r>
                  <a:rPr lang="el-GR" sz="2400" dirty="0"/>
                  <a:t>, </a:t>
                </a:r>
                <a:r>
                  <a:rPr lang="el-GR" sz="2400" i="1" dirty="0"/>
                  <a:t>Ι</a:t>
                </a:r>
                <a:r>
                  <a:rPr lang="el-GR" sz="2400" baseline="-25000" dirty="0"/>
                  <a:t>2</a:t>
                </a:r>
                <a:r>
                  <a:rPr lang="el-GR" sz="2400" dirty="0"/>
                  <a:t> και </a:t>
                </a:r>
                <a:r>
                  <a:rPr lang="el-GR" sz="2400" i="1" dirty="0"/>
                  <a:t>Ι</a:t>
                </a:r>
                <a:r>
                  <a:rPr lang="el-GR" sz="2400" baseline="-25000" dirty="0"/>
                  <a:t>3</a:t>
                </a:r>
                <a:r>
                  <a:rPr lang="el-GR" sz="2400" dirty="0"/>
                  <a:t>, αντίστοιχα. Τρεις μαθητές διατυπώνουν τον 1ο κανόνα του </a:t>
                </a:r>
                <a:r>
                  <a:rPr lang="el-GR" sz="2400" dirty="0" err="1"/>
                  <a:t>Kirchhoff</a:t>
                </a:r>
                <a:r>
                  <a:rPr lang="el-GR" sz="2400" dirty="0"/>
                  <a:t> στον κόμβο Α, ως εξής: </a:t>
                </a:r>
              </a:p>
              <a:p>
                <a:pPr algn="just">
                  <a:lnSpc>
                    <a:spcPct val="150000"/>
                  </a:lnSpc>
                </a:pPr>
                <a:r>
                  <a:rPr lang="el-GR" sz="2400" dirty="0"/>
                  <a:t>1ος μαθητής,    </a:t>
                </a:r>
                <a:r>
                  <a:rPr lang="el-GR" sz="2400" i="1" dirty="0"/>
                  <a:t>Ι</a:t>
                </a:r>
                <a:r>
                  <a:rPr lang="el-GR" sz="2400" baseline="-25000" dirty="0"/>
                  <a:t>1</a:t>
                </a:r>
                <a:r>
                  <a:rPr lang="el-GR" sz="2400" dirty="0"/>
                  <a:t> + </a:t>
                </a:r>
                <a:r>
                  <a:rPr lang="el-GR" sz="2400" i="1" dirty="0"/>
                  <a:t>Ι</a:t>
                </a:r>
                <a:r>
                  <a:rPr lang="el-GR" sz="2400" baseline="-25000" dirty="0"/>
                  <a:t>2</a:t>
                </a:r>
                <a:r>
                  <a:rPr lang="el-GR" sz="2400" dirty="0"/>
                  <a:t> - </a:t>
                </a:r>
                <a:r>
                  <a:rPr lang="el-GR" sz="2400" i="1" dirty="0"/>
                  <a:t>Ι</a:t>
                </a:r>
                <a:r>
                  <a:rPr lang="el-GR" sz="2400" baseline="-25000" dirty="0"/>
                  <a:t>3</a:t>
                </a:r>
                <a:r>
                  <a:rPr lang="el-GR" sz="2400" dirty="0"/>
                  <a:t> = 0. </a:t>
                </a:r>
              </a:p>
              <a:p>
                <a:pPr algn="just">
                  <a:lnSpc>
                    <a:spcPct val="150000"/>
                  </a:lnSpc>
                </a:pPr>
                <a:r>
                  <a:rPr lang="el-GR" sz="2400" dirty="0"/>
                  <a:t>2ος μαθητής,    </a:t>
                </a:r>
                <a:r>
                  <a:rPr lang="el-GR" sz="2400" i="1" dirty="0"/>
                  <a:t>Ι</a:t>
                </a:r>
                <a:r>
                  <a:rPr lang="el-GR" sz="2400" baseline="-25000" dirty="0"/>
                  <a:t>1</a:t>
                </a:r>
                <a:r>
                  <a:rPr lang="el-GR" sz="2400" dirty="0"/>
                  <a:t> - </a:t>
                </a:r>
                <a:r>
                  <a:rPr lang="el-GR" sz="2400" i="1" dirty="0"/>
                  <a:t>Ι</a:t>
                </a:r>
                <a:r>
                  <a:rPr lang="el-GR" sz="2400" baseline="-25000" dirty="0"/>
                  <a:t>2</a:t>
                </a:r>
                <a:r>
                  <a:rPr lang="el-GR" sz="2400" dirty="0"/>
                  <a:t> - </a:t>
                </a:r>
                <a:r>
                  <a:rPr lang="el-GR" sz="2400" i="1" dirty="0"/>
                  <a:t>Ι</a:t>
                </a:r>
                <a:r>
                  <a:rPr lang="el-GR" sz="2400" baseline="-25000" dirty="0"/>
                  <a:t>3</a:t>
                </a:r>
                <a:r>
                  <a:rPr lang="el-GR" sz="2400" dirty="0"/>
                  <a:t> = 0. </a:t>
                </a:r>
              </a:p>
              <a:p>
                <a:pPr algn="just">
                  <a:lnSpc>
                    <a:spcPct val="150000"/>
                  </a:lnSpc>
                </a:pPr>
                <a:r>
                  <a:rPr lang="el-GR" sz="2400" dirty="0"/>
                  <a:t>3ος μαθητής,    </a:t>
                </a:r>
                <a:r>
                  <a:rPr lang="el-GR" sz="2400" i="1" dirty="0"/>
                  <a:t>Ι</a:t>
                </a:r>
                <a:r>
                  <a:rPr lang="el-GR" sz="2400" baseline="-25000" dirty="0"/>
                  <a:t>1</a:t>
                </a:r>
                <a:r>
                  <a:rPr lang="el-GR" sz="2400" dirty="0"/>
                  <a:t> + </a:t>
                </a:r>
                <a:r>
                  <a:rPr lang="el-GR" sz="2400" i="1" dirty="0"/>
                  <a:t>Ι</a:t>
                </a:r>
                <a:r>
                  <a:rPr lang="el-GR" sz="2400" baseline="-25000" dirty="0"/>
                  <a:t>2</a:t>
                </a:r>
                <a:r>
                  <a:rPr lang="el-GR" sz="2400" dirty="0"/>
                  <a:t> + </a:t>
                </a:r>
                <a:r>
                  <a:rPr lang="el-GR" sz="2400" i="1" dirty="0"/>
                  <a:t>Ι</a:t>
                </a:r>
                <a:r>
                  <a:rPr lang="el-GR" sz="2400" baseline="-25000" dirty="0"/>
                  <a:t>3</a:t>
                </a:r>
                <a:r>
                  <a:rPr lang="el-GR" sz="2400" dirty="0"/>
                  <a:t> = 0. </a:t>
                </a:r>
              </a:p>
            </p:txBody>
          </p:sp>
          <p:pic>
            <p:nvPicPr>
              <p:cNvPr id="5" name="Εικόνα 4"/>
              <p:cNvPicPr/>
              <p:nvPr/>
            </p:nvPicPr>
            <p:blipFill>
              <a:blip r:embed="rId2">
                <a:duotone>
                  <a:prstClr val="black"/>
                  <a:schemeClr val="accent5">
                    <a:tint val="45000"/>
                    <a:satMod val="400000"/>
                  </a:schemeClr>
                </a:duotone>
              </a:blip>
              <a:stretch>
                <a:fillRect/>
              </a:stretch>
            </p:blipFill>
            <p:spPr>
              <a:xfrm>
                <a:off x="5704115" y="2287511"/>
                <a:ext cx="4441371" cy="2590745"/>
              </a:xfrm>
              <a:prstGeom prst="rect">
                <a:avLst/>
              </a:prstGeom>
              <a:ln>
                <a:noFill/>
              </a:ln>
              <a:effectLst>
                <a:outerShdw blurRad="292100" dist="139700" dir="2700000" algn="tl" rotWithShape="0">
                  <a:srgbClr val="333333">
                    <a:alpha val="65000"/>
                  </a:srgbClr>
                </a:outerShdw>
              </a:effectLst>
            </p:spPr>
          </p:pic>
        </p:grpSp>
        <p:sp>
          <p:nvSpPr>
            <p:cNvPr id="7" name="Ορθογώνιο 6"/>
            <p:cNvSpPr/>
            <p:nvPr/>
          </p:nvSpPr>
          <p:spPr>
            <a:xfrm>
              <a:off x="595083" y="4629180"/>
              <a:ext cx="10595431" cy="1328569"/>
            </a:xfrm>
            <a:prstGeom prst="rect">
              <a:avLst/>
            </a:prstGeom>
          </p:spPr>
          <p:txBody>
            <a:bodyPr wrap="square">
              <a:spAutoFit/>
            </a:bodyPr>
            <a:lstStyle/>
            <a:p>
              <a:pPr marL="457200" algn="just">
                <a:lnSpc>
                  <a:spcPct val="150000"/>
                </a:lnSpc>
                <a:spcAft>
                  <a:spcPts val="1000"/>
                </a:spcAft>
              </a:pPr>
              <a:r>
                <a:rPr lang="el-GR" sz="2400" dirty="0">
                  <a:ea typeface="Calibri" panose="020F0502020204030204" pitchFamily="34" charset="0"/>
                  <a:cs typeface="Times New Roman" panose="02020603050405020304" pitchFamily="18" charset="0"/>
                </a:rPr>
                <a:t>Να επιλέξετε τη διατύπωση που είναι οπωσδήποτε </a:t>
              </a:r>
              <a:r>
                <a:rPr lang="el-GR" sz="2400" b="1" dirty="0">
                  <a:ea typeface="Calibri" panose="020F0502020204030204" pitchFamily="34" charset="0"/>
                  <a:cs typeface="Times New Roman" panose="02020603050405020304" pitchFamily="18" charset="0"/>
                </a:rPr>
                <a:t>λανθασμένη</a:t>
              </a:r>
              <a:r>
                <a:rPr lang="el-GR" sz="2400" dirty="0">
                  <a:ea typeface="Calibri" panose="020F0502020204030204" pitchFamily="34" charset="0"/>
                  <a:cs typeface="Times New Roman" panose="02020603050405020304" pitchFamily="18" charset="0"/>
                </a:rPr>
                <a:t>. </a:t>
              </a:r>
            </a:p>
            <a:p>
              <a:pPr marL="457200" algn="just">
                <a:lnSpc>
                  <a:spcPct val="150000"/>
                </a:lnSpc>
                <a:spcAft>
                  <a:spcPts val="1000"/>
                </a:spcAft>
              </a:pPr>
              <a:r>
                <a:rPr lang="el-GR" sz="2400" b="1" dirty="0">
                  <a:ea typeface="Calibri" panose="020F0502020204030204" pitchFamily="34" charset="0"/>
                  <a:cs typeface="Times New Roman" panose="02020603050405020304" pitchFamily="18" charset="0"/>
                </a:rPr>
                <a:t>α.</a:t>
              </a:r>
              <a:r>
                <a:rPr lang="el-GR" sz="2400" dirty="0">
                  <a:ea typeface="Calibri" panose="020F0502020204030204" pitchFamily="34" charset="0"/>
                  <a:cs typeface="Times New Roman" panose="02020603050405020304" pitchFamily="18" charset="0"/>
                </a:rPr>
                <a:t>  Του 1ου  μαθητή</a:t>
              </a:r>
              <a:r>
                <a:rPr lang="el-GR" sz="2400" dirty="0" smtClean="0">
                  <a:ea typeface="Calibri" panose="020F0502020204030204" pitchFamily="34" charset="0"/>
                  <a:cs typeface="Times New Roman" panose="02020603050405020304" pitchFamily="18" charset="0"/>
                </a:rPr>
                <a:t>.</a:t>
              </a:r>
              <a:r>
                <a:rPr lang="el-GR" sz="2400" dirty="0">
                  <a:ea typeface="Calibri" panose="020F0502020204030204" pitchFamily="34" charset="0"/>
                  <a:cs typeface="Times New Roman" panose="02020603050405020304" pitchFamily="18" charset="0"/>
                </a:rPr>
                <a:t>	</a:t>
              </a:r>
              <a:r>
                <a:rPr lang="el-GR" sz="2400" dirty="0" smtClean="0">
                  <a:ea typeface="Calibri" panose="020F0502020204030204" pitchFamily="34" charset="0"/>
                  <a:cs typeface="Times New Roman" panose="02020603050405020304" pitchFamily="18" charset="0"/>
                </a:rPr>
                <a:t>         </a:t>
              </a:r>
              <a:r>
                <a:rPr lang="el-GR" sz="2400" b="1" dirty="0" smtClean="0">
                  <a:ea typeface="Calibri" panose="020F0502020204030204" pitchFamily="34" charset="0"/>
                  <a:cs typeface="Times New Roman" panose="02020603050405020304" pitchFamily="18" charset="0"/>
                </a:rPr>
                <a:t>β</a:t>
              </a:r>
              <a:r>
                <a:rPr lang="el-GR" sz="2400" b="1" dirty="0">
                  <a:ea typeface="Calibri" panose="020F0502020204030204" pitchFamily="34" charset="0"/>
                  <a:cs typeface="Times New Roman" panose="02020603050405020304" pitchFamily="18" charset="0"/>
                </a:rPr>
                <a:t>.</a:t>
              </a:r>
              <a:r>
                <a:rPr lang="el-GR" sz="2400" dirty="0">
                  <a:ea typeface="Calibri" panose="020F0502020204030204" pitchFamily="34" charset="0"/>
                  <a:cs typeface="Times New Roman" panose="02020603050405020304" pitchFamily="18" charset="0"/>
                </a:rPr>
                <a:t>  Του 2ου  μαθητή. 	 </a:t>
              </a:r>
              <a:r>
                <a:rPr lang="el-GR" sz="2400" dirty="0" smtClean="0">
                  <a:ea typeface="Calibri" panose="020F0502020204030204" pitchFamily="34" charset="0"/>
                  <a:cs typeface="Times New Roman" panose="02020603050405020304" pitchFamily="18" charset="0"/>
                </a:rPr>
                <a:t>       </a:t>
              </a:r>
              <a:r>
                <a:rPr lang="el-GR" sz="2400" b="1" dirty="0" smtClean="0">
                  <a:ea typeface="Calibri" panose="020F0502020204030204" pitchFamily="34" charset="0"/>
                  <a:cs typeface="Times New Roman" panose="02020603050405020304" pitchFamily="18" charset="0"/>
                </a:rPr>
                <a:t>γ</a:t>
              </a:r>
              <a:r>
                <a:rPr lang="el-GR" sz="2400" b="1" dirty="0">
                  <a:ea typeface="Calibri" panose="020F0502020204030204" pitchFamily="34" charset="0"/>
                  <a:cs typeface="Times New Roman" panose="02020603050405020304" pitchFamily="18" charset="0"/>
                </a:rPr>
                <a:t>.</a:t>
              </a:r>
              <a:r>
                <a:rPr lang="el-GR" sz="2400" dirty="0">
                  <a:ea typeface="Calibri" panose="020F0502020204030204" pitchFamily="34" charset="0"/>
                  <a:cs typeface="Times New Roman" panose="02020603050405020304" pitchFamily="18" charset="0"/>
                </a:rPr>
                <a:t>  Του 3ου  μαθητή.  </a:t>
              </a:r>
            </a:p>
          </p:txBody>
        </p:sp>
      </p:grpSp>
      <p:sp>
        <p:nvSpPr>
          <p:cNvPr id="11" name="Οβάλ 10"/>
          <p:cNvSpPr/>
          <p:nvPr/>
        </p:nvSpPr>
        <p:spPr>
          <a:xfrm>
            <a:off x="8427635" y="5604498"/>
            <a:ext cx="461287" cy="4427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9131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υποσέλιδου 2"/>
          <p:cNvSpPr>
            <a:spLocks noGrp="1"/>
          </p:cNvSpPr>
          <p:nvPr>
            <p:ph type="ftr" sz="quarter" idx="11"/>
          </p:nvPr>
        </p:nvSpPr>
        <p:spPr/>
        <p:txBody>
          <a:bodyPr/>
          <a:lstStyle/>
          <a:p>
            <a:r>
              <a:rPr lang="el-GR" altLang="el-GR"/>
              <a:t>Μερκ. Παναγιωτόπουλος - Φυσικός                 www.merkopanas.blogspot.com</a:t>
            </a:r>
          </a:p>
        </p:txBody>
      </p:sp>
      <p:sp>
        <p:nvSpPr>
          <p:cNvPr id="11" name="Θέση αριθμού διαφάνειας 3"/>
          <p:cNvSpPr>
            <a:spLocks noGrp="1"/>
          </p:cNvSpPr>
          <p:nvPr>
            <p:ph type="sldNum" sz="quarter" idx="12"/>
          </p:nvPr>
        </p:nvSpPr>
        <p:spPr/>
        <p:txBody>
          <a:bodyPr/>
          <a:lstStyle/>
          <a:p>
            <a:fld id="{35034F80-A142-40FE-91C7-D3C9B1B4C1BE}" type="slidenum">
              <a:rPr lang="el-GR" altLang="el-GR"/>
              <a:pPr/>
              <a:t>3</a:t>
            </a:fld>
            <a:endParaRPr lang="el-GR" altLang="el-GR"/>
          </a:p>
        </p:txBody>
      </p:sp>
      <p:pic>
        <p:nvPicPr>
          <p:cNvPr id="1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66" y="1856580"/>
            <a:ext cx="1208790"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36164" y="1029032"/>
            <a:ext cx="4966351" cy="1139094"/>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Με το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αμπερόμετρο</a:t>
            </a:r>
            <a:r>
              <a:rPr lang="el-GR" sz="2400" b="1" dirty="0" smtClean="0">
                <a:latin typeface="Comic Sans MS" panose="030F0702030302020204" pitchFamily="66" charset="0"/>
              </a:rPr>
              <a:t> μετράμε την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ένταση</a:t>
            </a:r>
            <a:r>
              <a:rPr lang="el-GR" sz="2400" b="1" dirty="0" smtClean="0">
                <a:latin typeface="Comic Sans MS" panose="030F0702030302020204" pitchFamily="66" charset="0"/>
              </a:rPr>
              <a:t> του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ηλεκτρικού</a:t>
            </a:r>
            <a:r>
              <a:rPr lang="el-GR" sz="2400" b="1" dirty="0" smtClean="0">
                <a:latin typeface="Comic Sans MS" panose="030F0702030302020204" pitchFamily="66" charset="0"/>
              </a:rPr>
              <a:t>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ρεύματος.</a:t>
            </a:r>
          </a:p>
        </p:txBody>
      </p:sp>
      <p:pic>
        <p:nvPicPr>
          <p:cNvPr id="18" name="Picture 15"/>
          <p:cNvPicPr>
            <a:picLocks noChangeAspect="1" noChangeArrowheads="1"/>
          </p:cNvPicPr>
          <p:nvPr/>
        </p:nvPicPr>
        <p:blipFill>
          <a:blip r:embed="rId4">
            <a:clrChange>
              <a:clrFrom>
                <a:srgbClr val="FEFEF2"/>
              </a:clrFrom>
              <a:clrTo>
                <a:srgbClr val="FEFEF2">
                  <a:alpha val="0"/>
                </a:srgbClr>
              </a:clrTo>
            </a:clrChange>
            <a:extLst>
              <a:ext uri="{28A0092B-C50C-407E-A947-70E740481C1C}">
                <a14:useLocalDpi xmlns:a14="http://schemas.microsoft.com/office/drawing/2010/main" val="0"/>
              </a:ext>
            </a:extLst>
          </a:blip>
          <a:srcRect/>
          <a:stretch>
            <a:fillRect/>
          </a:stretch>
        </p:blipFill>
        <p:spPr bwMode="auto">
          <a:xfrm>
            <a:off x="10699576" y="1629197"/>
            <a:ext cx="710493" cy="106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6"/>
          <p:cNvSpPr>
            <a:spLocks noChangeArrowheads="1"/>
          </p:cNvSpPr>
          <p:nvPr/>
        </p:nvSpPr>
        <p:spPr bwMode="auto">
          <a:xfrm>
            <a:off x="7582485" y="200818"/>
            <a:ext cx="2841675" cy="1655762"/>
          </a:xfrm>
          <a:prstGeom prst="cloudCallout">
            <a:avLst>
              <a:gd name="adj1" fmla="val 64164"/>
              <a:gd name="adj2" fmla="val 40008"/>
            </a:avLst>
          </a:prstGeom>
          <a:noFill/>
          <a:ln w="9525">
            <a:solidFill>
              <a:schemeClr val="tx1"/>
            </a:solidFill>
            <a:round/>
            <a:headEnd/>
            <a:tailEnd/>
          </a:ln>
          <a:effectLst/>
        </p:spPr>
        <p:txBody>
          <a:bodyPr/>
          <a:lstStyle/>
          <a:p>
            <a:pPr algn="ctr"/>
            <a:r>
              <a:rPr lang="el-GR" altLang="el-GR" sz="2000" b="1" dirty="0" smtClean="0">
                <a:latin typeface="Comic Sans MS" pitchFamily="66" charset="0"/>
              </a:rPr>
              <a:t>Τι δουλειά κάνει ένα αμπερόμετρο</a:t>
            </a:r>
            <a:r>
              <a:rPr lang="en-US" altLang="el-GR" sz="2000" b="1" dirty="0" smtClean="0">
                <a:latin typeface="Comic Sans MS" pitchFamily="66" charset="0"/>
              </a:rPr>
              <a:t>;</a:t>
            </a:r>
            <a:endParaRPr lang="el-GR" altLang="el-GR" sz="2000" b="1" dirty="0">
              <a:latin typeface="Comic Sans MS" pitchFamily="66" charset="0"/>
            </a:endParaRPr>
          </a:p>
          <a:p>
            <a:pPr algn="ctr"/>
            <a:endParaRPr lang="el-GR" altLang="el-GR" b="1" dirty="0">
              <a:latin typeface="Comic Sans MS" pitchFamily="66" charset="0"/>
            </a:endParaRPr>
          </a:p>
        </p:txBody>
      </p:sp>
      <p:sp>
        <p:nvSpPr>
          <p:cNvPr id="6" name="Ορθογώνιο 5"/>
          <p:cNvSpPr/>
          <p:nvPr/>
        </p:nvSpPr>
        <p:spPr>
          <a:xfrm>
            <a:off x="1794089" y="2599764"/>
            <a:ext cx="6085829" cy="1693092"/>
          </a:xfrm>
          <a:prstGeom prst="rect">
            <a:avLst/>
          </a:prstGeom>
        </p:spPr>
        <p:txBody>
          <a:bodyPr wrap="square">
            <a:spAutoFit/>
          </a:bodyPr>
          <a:lstStyle/>
          <a:p>
            <a:pPr algn="ctr">
              <a:lnSpc>
                <a:spcPct val="150000"/>
              </a:lnSpc>
            </a:pPr>
            <a:r>
              <a:rPr lang="el-GR" sz="2400" b="1" dirty="0" smtClean="0">
                <a:solidFill>
                  <a:srgbClr val="242021"/>
                </a:solidFill>
                <a:latin typeface="Comic Sans MS" panose="030F0702030302020204" pitchFamily="66" charset="0"/>
              </a:rPr>
              <a:t>Το αμπερόμετρο </a:t>
            </a:r>
            <a:r>
              <a:rPr lang="el-GR" sz="2400" b="1" dirty="0">
                <a:solidFill>
                  <a:srgbClr val="242021"/>
                </a:solidFill>
                <a:latin typeface="Comic Sans MS" panose="030F0702030302020204" pitchFamily="66" charset="0"/>
              </a:rPr>
              <a:t>λειτουργεί με βάση τα θερμικά ή τα </a:t>
            </a:r>
            <a:r>
              <a:rPr lang="el-GR" sz="2400" b="1" dirty="0" smtClean="0">
                <a:solidFill>
                  <a:srgbClr val="242021"/>
                </a:solidFill>
                <a:latin typeface="Comic Sans MS" panose="030F0702030302020204" pitchFamily="66" charset="0"/>
              </a:rPr>
              <a:t>μαγνητικά αποτελέσματα </a:t>
            </a:r>
            <a:r>
              <a:rPr lang="el-GR" sz="2400" b="1" dirty="0">
                <a:solidFill>
                  <a:srgbClr val="242021"/>
                </a:solidFill>
                <a:latin typeface="Comic Sans MS" panose="030F0702030302020204" pitchFamily="66" charset="0"/>
              </a:rPr>
              <a:t>του ηλεκτρικού ρεύματος. </a:t>
            </a:r>
            <a:endParaRPr lang="el-GR" sz="2400" b="1" dirty="0">
              <a:latin typeface="Comic Sans MS" panose="030F0702030302020204" pitchFamily="66" charset="0"/>
            </a:endParaRPr>
          </a:p>
        </p:txBody>
      </p:sp>
    </p:spTree>
    <p:extLst>
      <p:ext uri="{BB962C8B-B14F-4D97-AF65-F5344CB8AC3E}">
        <p14:creationId xmlns:p14="http://schemas.microsoft.com/office/powerpoint/2010/main" val="2746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1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a:t>
            </a:fld>
            <a:endParaRPr lang="el-GR">
              <a:solidFill>
                <a:prstClr val="black">
                  <a:tint val="75000"/>
                </a:prstClr>
              </a:solidFill>
            </a:endParaRPr>
          </a:p>
        </p:txBody>
      </p:sp>
      <p:pic>
        <p:nvPicPr>
          <p:cNvPr id="4" name="Picture 15"/>
          <p:cNvPicPr>
            <a:picLocks noChangeAspect="1" noChangeArrowheads="1"/>
          </p:cNvPicPr>
          <p:nvPr/>
        </p:nvPicPr>
        <p:blipFill>
          <a:blip r:embed="rId2">
            <a:clrChange>
              <a:clrFrom>
                <a:srgbClr val="FEFEF2"/>
              </a:clrFrom>
              <a:clrTo>
                <a:srgbClr val="FEFEF2">
                  <a:alpha val="0"/>
                </a:srgbClr>
              </a:clrTo>
            </a:clrChange>
            <a:extLst>
              <a:ext uri="{28A0092B-C50C-407E-A947-70E740481C1C}">
                <a14:useLocalDpi xmlns:a14="http://schemas.microsoft.com/office/drawing/2010/main" val="0"/>
              </a:ext>
            </a:extLst>
          </a:blip>
          <a:srcRect/>
          <a:stretch>
            <a:fillRect/>
          </a:stretch>
        </p:blipFill>
        <p:spPr bwMode="auto">
          <a:xfrm>
            <a:off x="11040095" y="1846484"/>
            <a:ext cx="710493" cy="106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a:off x="7258928" y="59779"/>
            <a:ext cx="3440648" cy="1956805"/>
          </a:xfrm>
          <a:prstGeom prst="cloudCallout">
            <a:avLst>
              <a:gd name="adj1" fmla="val 64164"/>
              <a:gd name="adj2" fmla="val 40008"/>
            </a:avLst>
          </a:prstGeom>
          <a:noFill/>
          <a:ln w="9525">
            <a:solidFill>
              <a:schemeClr val="tx1"/>
            </a:solidFill>
            <a:round/>
            <a:headEnd/>
            <a:tailEnd/>
          </a:ln>
          <a:effectLst/>
        </p:spPr>
        <p:txBody>
          <a:bodyPr/>
          <a:lstStyle/>
          <a:p>
            <a:pPr algn="ctr">
              <a:lnSpc>
                <a:spcPct val="150000"/>
              </a:lnSpc>
            </a:pPr>
            <a:r>
              <a:rPr lang="el-GR" altLang="el-GR" sz="2000" b="1" dirty="0" smtClean="0">
                <a:latin typeface="Comic Sans MS" pitchFamily="66" charset="0"/>
              </a:rPr>
              <a:t>Πώς χρησιμοποιούμε το αμπερόμετρο</a:t>
            </a:r>
            <a:r>
              <a:rPr lang="en-US" altLang="el-GR" sz="2000" b="1" dirty="0" smtClean="0">
                <a:latin typeface="Comic Sans MS" pitchFamily="66" charset="0"/>
              </a:rPr>
              <a:t>;</a:t>
            </a:r>
            <a:endParaRPr lang="el-GR" altLang="el-GR" sz="2000" b="1" dirty="0">
              <a:latin typeface="Comic Sans MS" pitchFamily="66" charset="0"/>
            </a:endParaRPr>
          </a:p>
          <a:p>
            <a:pPr algn="ctr"/>
            <a:endParaRPr lang="el-GR" altLang="el-GR" b="1" dirty="0">
              <a:latin typeface="Comic Sans MS" pitchFamily="66" charset="0"/>
            </a:endParaRP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71" y="1266803"/>
            <a:ext cx="1208790"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758461" y="524230"/>
            <a:ext cx="5500467" cy="1754326"/>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Το αμπερόμετρο τοποθετείται στο ηλεκτρικό κύκλωμα στο σημείο που θέλουμε να μετρήσουμε την ένταση.</a:t>
            </a:r>
            <a:endParaRPr lang="el-GR" sz="2400" b="1" dirty="0">
              <a:latin typeface="Comic Sans MS" panose="030F0702030302020204" pitchFamily="66" charset="0"/>
            </a:endParaRPr>
          </a:p>
        </p:txBody>
      </p:sp>
      <p:sp>
        <p:nvSpPr>
          <p:cNvPr id="9" name="Ορθογώνιο 8"/>
          <p:cNvSpPr/>
          <p:nvPr/>
        </p:nvSpPr>
        <p:spPr>
          <a:xfrm>
            <a:off x="1463040" y="2585440"/>
            <a:ext cx="8567225" cy="1693092"/>
          </a:xfrm>
          <a:prstGeom prst="rect">
            <a:avLst/>
          </a:prstGeom>
        </p:spPr>
        <p:txBody>
          <a:bodyPr wrap="square">
            <a:spAutoFit/>
          </a:bodyPr>
          <a:lstStyle/>
          <a:p>
            <a:pPr algn="ctr">
              <a:lnSpc>
                <a:spcPct val="150000"/>
              </a:lnSpc>
            </a:pPr>
            <a:r>
              <a:rPr lang="el-GR" sz="2400" b="1" dirty="0" smtClean="0">
                <a:latin typeface="Comic Sans MS" panose="030F0702030302020204" pitchFamily="66" charset="0"/>
              </a:rPr>
              <a:t>Λέμε ότι,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το αμπερόμετρο </a:t>
            </a:r>
            <a:r>
              <a:rPr lang="el-GR" sz="2400" b="1" dirty="0" smtClean="0">
                <a:latin typeface="Comic Sans MS" panose="030F0702030302020204" pitchFamily="66" charset="0"/>
              </a:rPr>
              <a:t>συνδέεται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«σε σειρά» </a:t>
            </a:r>
            <a:r>
              <a:rPr lang="el-GR" sz="2400" b="1" dirty="0" smtClean="0">
                <a:latin typeface="Comic Sans MS" panose="030F0702030302020204" pitchFamily="66" charset="0"/>
              </a:rPr>
              <a:t>στο ηλεκτρικό κύκλωμα. Στις μετρήσεις μας τ</a:t>
            </a:r>
            <a:r>
              <a:rPr lang="el-GR" altLang="el-GR" sz="2400" b="1" dirty="0" smtClean="0">
                <a:latin typeface="Comic Sans MS" panose="030F0702030302020204" pitchFamily="66" charset="0"/>
              </a:rPr>
              <a:t>ο θεωρούμε </a:t>
            </a:r>
            <a:r>
              <a:rPr lang="el-GR" altLang="el-GR" sz="2400" b="1" dirty="0" smtClean="0">
                <a:solidFill>
                  <a:srgbClr val="FF0000"/>
                </a:solidFill>
                <a:effectLst>
                  <a:outerShdw blurRad="38100" dist="38100" dir="2700000" algn="tl">
                    <a:srgbClr val="000000"/>
                  </a:outerShdw>
                </a:effectLst>
                <a:latin typeface="Comic Sans MS" panose="030F0702030302020204" pitchFamily="66" charset="0"/>
              </a:rPr>
              <a:t>ιδανικό</a:t>
            </a:r>
            <a:r>
              <a:rPr lang="el-GR" altLang="el-GR" sz="2400" b="1" dirty="0" smtClean="0">
                <a:latin typeface="Comic Sans MS" panose="030F0702030302020204" pitchFamily="66" charset="0"/>
              </a:rPr>
              <a:t>, δηλαδή έχει </a:t>
            </a:r>
            <a:r>
              <a:rPr lang="el-GR" altLang="el-GR" sz="2400" b="1" dirty="0" smtClean="0">
                <a:solidFill>
                  <a:srgbClr val="FF0000"/>
                </a:solidFill>
                <a:effectLst>
                  <a:outerShdw blurRad="38100" dist="38100" dir="2700000" algn="tl">
                    <a:srgbClr val="000000"/>
                  </a:outerShdw>
                </a:effectLst>
                <a:latin typeface="Comic Sans MS" panose="030F0702030302020204" pitchFamily="66" charset="0"/>
              </a:rPr>
              <a:t>μηδενική εσωτερική αντίσταση</a:t>
            </a:r>
            <a:r>
              <a:rPr lang="el-GR" altLang="el-GR" sz="2400" b="1" dirty="0" smtClean="0">
                <a:latin typeface="Comic Sans MS" panose="030F0702030302020204" pitchFamily="66" charset="0"/>
              </a:rPr>
              <a:t>.</a:t>
            </a:r>
          </a:p>
        </p:txBody>
      </p:sp>
      <p:sp>
        <p:nvSpPr>
          <p:cNvPr id="46" name="TextBox 45"/>
          <p:cNvSpPr txBox="1"/>
          <p:nvPr/>
        </p:nvSpPr>
        <p:spPr>
          <a:xfrm>
            <a:off x="2710375" y="4513273"/>
            <a:ext cx="6771249" cy="1015663"/>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hlinkClick r:id="rId4"/>
              </a:rPr>
              <a:t>Βίντεο</a:t>
            </a:r>
            <a:r>
              <a:rPr lang="el-GR" sz="2000" b="1" dirty="0" smtClean="0">
                <a:latin typeface="Comic Sans MS" panose="030F0702030302020204" pitchFamily="66" charset="0"/>
              </a:rPr>
              <a:t> </a:t>
            </a:r>
            <a:r>
              <a:rPr lang="el-GR" sz="1600" b="1" dirty="0" smtClean="0">
                <a:latin typeface="Comic Sans MS" panose="030F0702030302020204" pitchFamily="66" charset="0"/>
              </a:rPr>
              <a:t>(Ε.Κ.Φ.Ε. Λακωνίας) </a:t>
            </a:r>
            <a:r>
              <a:rPr lang="el-GR" sz="2000" b="1" dirty="0" smtClean="0">
                <a:latin typeface="Comic Sans MS" panose="030F0702030302020204" pitchFamily="66" charset="0"/>
              </a:rPr>
              <a:t>που δείχνει τον τρόπο σύνδεσης </a:t>
            </a:r>
            <a:r>
              <a:rPr lang="el-GR" sz="2000" b="1" dirty="0" err="1" smtClean="0">
                <a:latin typeface="Comic Sans MS" panose="030F0702030302020204" pitchFamily="66" charset="0"/>
              </a:rPr>
              <a:t>πολυμέτρου</a:t>
            </a:r>
            <a:r>
              <a:rPr lang="el-GR" sz="2000" b="1" dirty="0" smtClean="0">
                <a:latin typeface="Comic Sans MS" panose="030F0702030302020204" pitchFamily="66" charset="0"/>
              </a:rPr>
              <a:t> που λειτουργεί ως αμπερόμετρο.</a:t>
            </a:r>
            <a:r>
              <a:rPr lang="el-GR" dirty="0" smtClean="0"/>
              <a:t> </a:t>
            </a:r>
            <a:endParaRPr lang="el-GR" dirty="0"/>
          </a:p>
        </p:txBody>
      </p:sp>
    </p:spTree>
    <p:extLst>
      <p:ext uri="{BB962C8B-B14F-4D97-AF65-F5344CB8AC3E}">
        <p14:creationId xmlns:p14="http://schemas.microsoft.com/office/powerpoint/2010/main" val="372073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500"/>
                                        <p:tgtEl>
                                          <p:spTgt spid="9"/>
                                        </p:tgtEl>
                                      </p:cBhvr>
                                    </p:animEffect>
                                  </p:childTnLst>
                                </p:cTn>
                              </p:par>
                            </p:childTnLst>
                          </p:cTn>
                        </p:par>
                        <p:par>
                          <p:cTn id="26" fill="hold">
                            <p:stCondLst>
                              <p:cond delay="1500"/>
                            </p:stCondLst>
                            <p:childTnLst>
                              <p:par>
                                <p:cTn id="27" presetID="10" presetClass="entr" presetSubtype="0" fill="hold" grpId="0" nodeType="afterEffect">
                                  <p:stCondLst>
                                    <p:cond delay="50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5</a:t>
            </a:fld>
            <a:endParaRPr lang="el-GR">
              <a:solidFill>
                <a:prstClr val="black">
                  <a:tint val="75000"/>
                </a:prstClr>
              </a:solidFill>
            </a:endParaRPr>
          </a:p>
        </p:txBody>
      </p:sp>
      <p:sp>
        <p:nvSpPr>
          <p:cNvPr id="79" name="TextBox 78"/>
          <p:cNvSpPr txBox="1"/>
          <p:nvPr/>
        </p:nvSpPr>
        <p:spPr>
          <a:xfrm>
            <a:off x="1618389" y="2083235"/>
            <a:ext cx="8955221" cy="2308324"/>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Στα παραπάνω σχέδια το αμπερόμετρο (Α) θα μετρήσει την ίδια τιμή και στις 2 θέσεις του. </a:t>
            </a:r>
            <a:r>
              <a:rPr lang="el-GR" sz="2400" b="1" dirty="0" smtClean="0">
                <a:solidFill>
                  <a:srgbClr val="242021"/>
                </a:solidFill>
                <a:latin typeface="Comic Sans MS" panose="030F0702030302020204" pitchFamily="66" charset="0"/>
              </a:rPr>
              <a:t>Η στιγμιαία ένταση του ηλεκτρικού ρεύματος είναι ίδια σε όλα τα σημεία του αγωγού, με βάση την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αρχή διατήρησης του ηλεκτρικού φορτίου.</a:t>
            </a:r>
            <a:r>
              <a:rPr lang="el-GR" sz="2400" b="1" dirty="0" smtClean="0">
                <a:solidFill>
                  <a:srgbClr val="242021"/>
                </a:solidFill>
                <a:latin typeface="Comic Sans MS" panose="030F0702030302020204" pitchFamily="66" charset="0"/>
              </a:rPr>
              <a:t> </a:t>
            </a:r>
            <a:endParaRPr lang="el-GR" sz="2400" b="1" dirty="0">
              <a:latin typeface="Comic Sans MS" panose="030F0702030302020204" pitchFamily="66" charset="0"/>
            </a:endParaRPr>
          </a:p>
        </p:txBody>
      </p:sp>
      <p:sp>
        <p:nvSpPr>
          <p:cNvPr id="80" name="TextBox 79"/>
          <p:cNvSpPr txBox="1"/>
          <p:nvPr/>
        </p:nvSpPr>
        <p:spPr>
          <a:xfrm>
            <a:off x="2760407" y="4311399"/>
            <a:ext cx="6238337" cy="1754326"/>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Επομένως, κατά μήκος του κυκλώματος δεν «εξαφανίζεται» ηλεκτρικό ρεύμα, επειδή παρεμβάλλεται κάποια συσκευή. </a:t>
            </a:r>
            <a:endParaRPr lang="el-GR" sz="2400" b="1" dirty="0">
              <a:latin typeface="Comic Sans MS" panose="030F0702030302020204" pitchFamily="66" charset="0"/>
            </a:endParaRPr>
          </a:p>
        </p:txBody>
      </p:sp>
      <p:grpSp>
        <p:nvGrpSpPr>
          <p:cNvPr id="40" name="Ομάδα 39"/>
          <p:cNvGrpSpPr/>
          <p:nvPr/>
        </p:nvGrpSpPr>
        <p:grpSpPr>
          <a:xfrm>
            <a:off x="2736851" y="284598"/>
            <a:ext cx="2590800" cy="1655763"/>
            <a:chOff x="2736851" y="284598"/>
            <a:chExt cx="2590800" cy="1655763"/>
          </a:xfrm>
        </p:grpSpPr>
        <p:grpSp>
          <p:nvGrpSpPr>
            <p:cNvPr id="4" name="Group 43"/>
            <p:cNvGrpSpPr>
              <a:grpSpLocks/>
            </p:cNvGrpSpPr>
            <p:nvPr/>
          </p:nvGrpSpPr>
          <p:grpSpPr bwMode="auto">
            <a:xfrm>
              <a:off x="2736851" y="284598"/>
              <a:ext cx="2590800" cy="1655763"/>
              <a:chOff x="295" y="346"/>
              <a:chExt cx="1632" cy="1043"/>
            </a:xfrm>
          </p:grpSpPr>
          <p:grpSp>
            <p:nvGrpSpPr>
              <p:cNvPr id="5" name="Group 42"/>
              <p:cNvGrpSpPr>
                <a:grpSpLocks/>
              </p:cNvGrpSpPr>
              <p:nvPr/>
            </p:nvGrpSpPr>
            <p:grpSpPr bwMode="auto">
              <a:xfrm>
                <a:off x="295" y="346"/>
                <a:ext cx="1632" cy="1043"/>
                <a:chOff x="295" y="346"/>
                <a:chExt cx="1632" cy="1043"/>
              </a:xfrm>
            </p:grpSpPr>
            <p:sp>
              <p:nvSpPr>
                <p:cNvPr id="8" name="Oval 10"/>
                <p:cNvSpPr>
                  <a:spLocks noChangeArrowheads="1"/>
                </p:cNvSpPr>
                <p:nvPr/>
              </p:nvSpPr>
              <p:spPr bwMode="auto">
                <a:xfrm>
                  <a:off x="748" y="391"/>
                  <a:ext cx="227" cy="226"/>
                </a:xfrm>
                <a:prstGeom prst="ellipse">
                  <a:avLst/>
                </a:prstGeom>
                <a:solidFill>
                  <a:srgbClr val="FF7C80"/>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l-GR"/>
                </a:p>
              </p:txBody>
            </p:sp>
            <p:grpSp>
              <p:nvGrpSpPr>
                <p:cNvPr id="9" name="Group 41"/>
                <p:cNvGrpSpPr>
                  <a:grpSpLocks/>
                </p:cNvGrpSpPr>
                <p:nvPr/>
              </p:nvGrpSpPr>
              <p:grpSpPr bwMode="auto">
                <a:xfrm>
                  <a:off x="295" y="346"/>
                  <a:ext cx="1632" cy="1043"/>
                  <a:chOff x="295" y="346"/>
                  <a:chExt cx="1632" cy="1043"/>
                </a:xfrm>
              </p:grpSpPr>
              <p:sp>
                <p:nvSpPr>
                  <p:cNvPr id="10" name="Line 5"/>
                  <p:cNvSpPr>
                    <a:spLocks noChangeShapeType="1"/>
                  </p:cNvSpPr>
                  <p:nvPr/>
                </p:nvSpPr>
                <p:spPr bwMode="auto">
                  <a:xfrm>
                    <a:off x="1111" y="981"/>
                    <a:ext cx="0" cy="408"/>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1" name="Line 6"/>
                  <p:cNvSpPr>
                    <a:spLocks noChangeShapeType="1"/>
                  </p:cNvSpPr>
                  <p:nvPr/>
                </p:nvSpPr>
                <p:spPr bwMode="auto">
                  <a:xfrm>
                    <a:off x="1247" y="1071"/>
                    <a:ext cx="0" cy="227"/>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2" name="Line 7"/>
                  <p:cNvSpPr>
                    <a:spLocks noChangeShapeType="1"/>
                  </p:cNvSpPr>
                  <p:nvPr/>
                </p:nvSpPr>
                <p:spPr bwMode="auto">
                  <a:xfrm>
                    <a:off x="295" y="1207"/>
                    <a:ext cx="816" cy="0"/>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3" name="Line 8"/>
                  <p:cNvSpPr>
                    <a:spLocks noChangeShapeType="1"/>
                  </p:cNvSpPr>
                  <p:nvPr/>
                </p:nvSpPr>
                <p:spPr bwMode="auto">
                  <a:xfrm flipV="1">
                    <a:off x="295" y="482"/>
                    <a:ext cx="0" cy="725"/>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 name="Line 9"/>
                  <p:cNvSpPr>
                    <a:spLocks noChangeShapeType="1"/>
                  </p:cNvSpPr>
                  <p:nvPr/>
                </p:nvSpPr>
                <p:spPr bwMode="auto">
                  <a:xfrm>
                    <a:off x="295" y="482"/>
                    <a:ext cx="453" cy="0"/>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5" name="Text Box 11"/>
                  <p:cNvSpPr txBox="1">
                    <a:spLocks noChangeArrowheads="1"/>
                  </p:cNvSpPr>
                  <p:nvPr/>
                </p:nvSpPr>
                <p:spPr bwMode="auto">
                  <a:xfrm>
                    <a:off x="770" y="381"/>
                    <a:ext cx="27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l-GR" altLang="el-GR" b="1" dirty="0"/>
                      <a:t>Α</a:t>
                    </a:r>
                  </a:p>
                </p:txBody>
              </p:sp>
              <p:sp>
                <p:nvSpPr>
                  <p:cNvPr id="16" name="Line 12"/>
                  <p:cNvSpPr>
                    <a:spLocks noChangeShapeType="1"/>
                  </p:cNvSpPr>
                  <p:nvPr/>
                </p:nvSpPr>
                <p:spPr bwMode="auto">
                  <a:xfrm>
                    <a:off x="975" y="482"/>
                    <a:ext cx="317" cy="0"/>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7" name="Oval 13"/>
                  <p:cNvSpPr>
                    <a:spLocks noChangeArrowheads="1"/>
                  </p:cNvSpPr>
                  <p:nvPr/>
                </p:nvSpPr>
                <p:spPr bwMode="auto">
                  <a:xfrm>
                    <a:off x="1292" y="346"/>
                    <a:ext cx="273" cy="272"/>
                  </a:xfrm>
                  <a:prstGeom prst="ellipse">
                    <a:avLst/>
                  </a:prstGeom>
                  <a:solidFill>
                    <a:srgbClr val="FFFF99"/>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l-GR"/>
                  </a:p>
                </p:txBody>
              </p:sp>
              <p:sp>
                <p:nvSpPr>
                  <p:cNvPr id="18" name="Line 14"/>
                  <p:cNvSpPr>
                    <a:spLocks noChangeShapeType="1"/>
                  </p:cNvSpPr>
                  <p:nvPr/>
                </p:nvSpPr>
                <p:spPr bwMode="auto">
                  <a:xfrm>
                    <a:off x="1338" y="391"/>
                    <a:ext cx="181" cy="181"/>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9" name="Line 15"/>
                  <p:cNvSpPr>
                    <a:spLocks noChangeShapeType="1"/>
                  </p:cNvSpPr>
                  <p:nvPr/>
                </p:nvSpPr>
                <p:spPr bwMode="auto">
                  <a:xfrm flipH="1">
                    <a:off x="1338" y="391"/>
                    <a:ext cx="181" cy="181"/>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20" name="Line 16"/>
                  <p:cNvSpPr>
                    <a:spLocks noChangeShapeType="1"/>
                  </p:cNvSpPr>
                  <p:nvPr/>
                </p:nvSpPr>
                <p:spPr bwMode="auto">
                  <a:xfrm>
                    <a:off x="1565" y="482"/>
                    <a:ext cx="362" cy="0"/>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21" name="Line 17"/>
                  <p:cNvSpPr>
                    <a:spLocks noChangeShapeType="1"/>
                  </p:cNvSpPr>
                  <p:nvPr/>
                </p:nvSpPr>
                <p:spPr bwMode="auto">
                  <a:xfrm>
                    <a:off x="1247" y="1207"/>
                    <a:ext cx="680" cy="0"/>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22" name="Line 18"/>
                  <p:cNvSpPr>
                    <a:spLocks noChangeShapeType="1"/>
                  </p:cNvSpPr>
                  <p:nvPr/>
                </p:nvSpPr>
                <p:spPr bwMode="auto">
                  <a:xfrm>
                    <a:off x="1927" y="482"/>
                    <a:ext cx="0" cy="725"/>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grpSp>
          </p:grpSp>
          <p:sp>
            <p:nvSpPr>
              <p:cNvPr id="6" name="Line 19"/>
              <p:cNvSpPr>
                <a:spLocks noChangeShapeType="1"/>
              </p:cNvSpPr>
              <p:nvPr/>
            </p:nvSpPr>
            <p:spPr bwMode="auto">
              <a:xfrm flipH="1">
                <a:off x="657" y="1117"/>
                <a:ext cx="318" cy="0"/>
              </a:xfrm>
              <a:prstGeom prst="line">
                <a:avLst/>
              </a:prstGeom>
              <a:noFill/>
              <a:ln w="28575">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7" name="Text Box 20"/>
              <p:cNvSpPr txBox="1">
                <a:spLocks noChangeArrowheads="1"/>
              </p:cNvSpPr>
              <p:nvPr/>
            </p:nvSpPr>
            <p:spPr bwMode="auto">
              <a:xfrm>
                <a:off x="748" y="891"/>
                <a:ext cx="194" cy="25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l-GR" altLang="el-GR" sz="2000" b="1" i="1" dirty="0"/>
                  <a:t>Ι</a:t>
                </a:r>
              </a:p>
            </p:txBody>
          </p:sp>
        </p:grpSp>
        <p:sp>
          <p:nvSpPr>
            <p:cNvPr id="42" name="TextBox 41"/>
            <p:cNvSpPr txBox="1"/>
            <p:nvPr/>
          </p:nvSpPr>
          <p:spPr>
            <a:xfrm>
              <a:off x="3784939" y="1323895"/>
              <a:ext cx="343065" cy="369332"/>
            </a:xfrm>
            <a:prstGeom prst="rect">
              <a:avLst/>
            </a:prstGeom>
            <a:noFill/>
          </p:spPr>
          <p:txBody>
            <a:bodyPr wrap="square" rtlCol="0">
              <a:spAutoFit/>
            </a:bodyPr>
            <a:lstStyle/>
            <a:p>
              <a:r>
                <a:rPr lang="el-GR" b="1" dirty="0" smtClean="0"/>
                <a:t>+</a:t>
              </a:r>
              <a:endParaRPr lang="el-GR" b="1" dirty="0"/>
            </a:p>
          </p:txBody>
        </p:sp>
        <p:sp>
          <p:nvSpPr>
            <p:cNvPr id="44" name="TextBox 43"/>
            <p:cNvSpPr txBox="1"/>
            <p:nvPr/>
          </p:nvSpPr>
          <p:spPr>
            <a:xfrm>
              <a:off x="4202742" y="1322308"/>
              <a:ext cx="343065" cy="369332"/>
            </a:xfrm>
            <a:prstGeom prst="rect">
              <a:avLst/>
            </a:prstGeom>
            <a:noFill/>
          </p:spPr>
          <p:txBody>
            <a:bodyPr wrap="square" rtlCol="0">
              <a:spAutoFit/>
            </a:bodyPr>
            <a:lstStyle/>
            <a:p>
              <a:pPr algn="ctr"/>
              <a:r>
                <a:rPr lang="el-GR" b="1" dirty="0" smtClean="0"/>
                <a:t>-</a:t>
              </a:r>
              <a:endParaRPr lang="el-GR" b="1" dirty="0"/>
            </a:p>
          </p:txBody>
        </p:sp>
      </p:grpSp>
      <p:grpSp>
        <p:nvGrpSpPr>
          <p:cNvPr id="41" name="Ομάδα 40"/>
          <p:cNvGrpSpPr/>
          <p:nvPr/>
        </p:nvGrpSpPr>
        <p:grpSpPr>
          <a:xfrm>
            <a:off x="6731000" y="267136"/>
            <a:ext cx="2590800" cy="1673225"/>
            <a:chOff x="6731000" y="267136"/>
            <a:chExt cx="2590800" cy="1673225"/>
          </a:xfrm>
        </p:grpSpPr>
        <p:grpSp>
          <p:nvGrpSpPr>
            <p:cNvPr id="23" name="Group 44"/>
            <p:cNvGrpSpPr>
              <a:grpSpLocks/>
            </p:cNvGrpSpPr>
            <p:nvPr/>
          </p:nvGrpSpPr>
          <p:grpSpPr bwMode="auto">
            <a:xfrm>
              <a:off x="6731000" y="267136"/>
              <a:ext cx="2590800" cy="1673225"/>
              <a:chOff x="3107" y="426"/>
              <a:chExt cx="1632" cy="1054"/>
            </a:xfrm>
          </p:grpSpPr>
          <p:sp>
            <p:nvSpPr>
              <p:cNvPr id="24" name="Line 21"/>
              <p:cNvSpPr>
                <a:spLocks noChangeShapeType="1"/>
              </p:cNvSpPr>
              <p:nvPr/>
            </p:nvSpPr>
            <p:spPr bwMode="auto">
              <a:xfrm>
                <a:off x="3923" y="1072"/>
                <a:ext cx="0" cy="408"/>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5" name="Line 22"/>
              <p:cNvSpPr>
                <a:spLocks noChangeShapeType="1"/>
              </p:cNvSpPr>
              <p:nvPr/>
            </p:nvSpPr>
            <p:spPr bwMode="auto">
              <a:xfrm>
                <a:off x="4059" y="1162"/>
                <a:ext cx="0" cy="227"/>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6" name="Line 23"/>
              <p:cNvSpPr>
                <a:spLocks noChangeShapeType="1"/>
              </p:cNvSpPr>
              <p:nvPr/>
            </p:nvSpPr>
            <p:spPr bwMode="auto">
              <a:xfrm>
                <a:off x="3107" y="1298"/>
                <a:ext cx="816"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7" name="Line 24"/>
              <p:cNvSpPr>
                <a:spLocks noChangeShapeType="1"/>
              </p:cNvSpPr>
              <p:nvPr/>
            </p:nvSpPr>
            <p:spPr bwMode="auto">
              <a:xfrm flipV="1">
                <a:off x="3107" y="573"/>
                <a:ext cx="0" cy="725"/>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8" name="Line 25"/>
              <p:cNvSpPr>
                <a:spLocks noChangeShapeType="1"/>
              </p:cNvSpPr>
              <p:nvPr/>
            </p:nvSpPr>
            <p:spPr bwMode="auto">
              <a:xfrm>
                <a:off x="3107" y="573"/>
                <a:ext cx="453"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9" name="Oval 26"/>
              <p:cNvSpPr>
                <a:spLocks noChangeArrowheads="1"/>
              </p:cNvSpPr>
              <p:nvPr/>
            </p:nvSpPr>
            <p:spPr bwMode="auto">
              <a:xfrm>
                <a:off x="4105" y="436"/>
                <a:ext cx="227" cy="226"/>
              </a:xfrm>
              <a:prstGeom prst="ellipse">
                <a:avLst/>
              </a:prstGeom>
              <a:solidFill>
                <a:srgbClr val="FF7C80"/>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30" name="Line 27"/>
              <p:cNvSpPr>
                <a:spLocks noChangeShapeType="1"/>
              </p:cNvSpPr>
              <p:nvPr/>
            </p:nvSpPr>
            <p:spPr bwMode="auto">
              <a:xfrm>
                <a:off x="3833" y="572"/>
                <a:ext cx="271" cy="1"/>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1" name="Oval 28"/>
              <p:cNvSpPr>
                <a:spLocks noChangeArrowheads="1"/>
              </p:cNvSpPr>
              <p:nvPr/>
            </p:nvSpPr>
            <p:spPr bwMode="auto">
              <a:xfrm>
                <a:off x="3560" y="436"/>
                <a:ext cx="273" cy="27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32" name="Line 29"/>
              <p:cNvSpPr>
                <a:spLocks noChangeShapeType="1"/>
              </p:cNvSpPr>
              <p:nvPr/>
            </p:nvSpPr>
            <p:spPr bwMode="auto">
              <a:xfrm>
                <a:off x="3606" y="482"/>
                <a:ext cx="181" cy="181"/>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3" name="Line 30"/>
              <p:cNvSpPr>
                <a:spLocks noChangeShapeType="1"/>
              </p:cNvSpPr>
              <p:nvPr/>
            </p:nvSpPr>
            <p:spPr bwMode="auto">
              <a:xfrm flipH="1">
                <a:off x="3606" y="482"/>
                <a:ext cx="181" cy="181"/>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4" name="Line 31"/>
              <p:cNvSpPr>
                <a:spLocks noChangeShapeType="1"/>
              </p:cNvSpPr>
              <p:nvPr/>
            </p:nvSpPr>
            <p:spPr bwMode="auto">
              <a:xfrm>
                <a:off x="4332" y="572"/>
                <a:ext cx="407" cy="1"/>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5" name="Line 32"/>
              <p:cNvSpPr>
                <a:spLocks noChangeShapeType="1"/>
              </p:cNvSpPr>
              <p:nvPr/>
            </p:nvSpPr>
            <p:spPr bwMode="auto">
              <a:xfrm>
                <a:off x="4059" y="1298"/>
                <a:ext cx="680"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6" name="Line 33"/>
              <p:cNvSpPr>
                <a:spLocks noChangeShapeType="1"/>
              </p:cNvSpPr>
              <p:nvPr/>
            </p:nvSpPr>
            <p:spPr bwMode="auto">
              <a:xfrm>
                <a:off x="4739" y="573"/>
                <a:ext cx="0" cy="725"/>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7" name="Text Box 34"/>
              <p:cNvSpPr txBox="1">
                <a:spLocks noChangeArrowheads="1"/>
              </p:cNvSpPr>
              <p:nvPr/>
            </p:nvSpPr>
            <p:spPr bwMode="auto">
              <a:xfrm>
                <a:off x="4126" y="426"/>
                <a:ext cx="27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l-GR" altLang="el-GR" b="1" dirty="0"/>
                  <a:t>Α</a:t>
                </a:r>
              </a:p>
            </p:txBody>
          </p:sp>
          <p:sp>
            <p:nvSpPr>
              <p:cNvPr id="38" name="Text Box 35"/>
              <p:cNvSpPr txBox="1">
                <a:spLocks noChangeArrowheads="1"/>
              </p:cNvSpPr>
              <p:nvPr/>
            </p:nvSpPr>
            <p:spPr bwMode="auto">
              <a:xfrm>
                <a:off x="3560" y="990"/>
                <a:ext cx="194"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l-GR" altLang="el-GR" sz="2000" b="1" i="1" dirty="0"/>
                  <a:t>Ι</a:t>
                </a:r>
              </a:p>
            </p:txBody>
          </p:sp>
          <p:sp>
            <p:nvSpPr>
              <p:cNvPr id="39" name="Line 36"/>
              <p:cNvSpPr>
                <a:spLocks noChangeShapeType="1"/>
              </p:cNvSpPr>
              <p:nvPr/>
            </p:nvSpPr>
            <p:spPr bwMode="auto">
              <a:xfrm flipH="1">
                <a:off x="3470" y="1207"/>
                <a:ext cx="318" cy="0"/>
              </a:xfrm>
              <a:prstGeom prst="line">
                <a:avLst/>
              </a:prstGeom>
              <a:noFill/>
              <a:ln w="28575">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sp>
          <p:nvSpPr>
            <p:cNvPr id="43" name="TextBox 42"/>
            <p:cNvSpPr txBox="1"/>
            <p:nvPr/>
          </p:nvSpPr>
          <p:spPr>
            <a:xfrm>
              <a:off x="7773544" y="1337697"/>
              <a:ext cx="343065" cy="369332"/>
            </a:xfrm>
            <a:prstGeom prst="rect">
              <a:avLst/>
            </a:prstGeom>
            <a:noFill/>
          </p:spPr>
          <p:txBody>
            <a:bodyPr wrap="square" rtlCol="0">
              <a:spAutoFit/>
            </a:bodyPr>
            <a:lstStyle/>
            <a:p>
              <a:r>
                <a:rPr lang="el-GR" b="1" dirty="0" smtClean="0"/>
                <a:t>+</a:t>
              </a:r>
              <a:endParaRPr lang="el-GR" b="1" dirty="0"/>
            </a:p>
          </p:txBody>
        </p:sp>
        <p:sp>
          <p:nvSpPr>
            <p:cNvPr id="45" name="TextBox 44"/>
            <p:cNvSpPr txBox="1"/>
            <p:nvPr/>
          </p:nvSpPr>
          <p:spPr>
            <a:xfrm>
              <a:off x="8206818" y="1322308"/>
              <a:ext cx="343065" cy="400110"/>
            </a:xfrm>
            <a:prstGeom prst="rect">
              <a:avLst/>
            </a:prstGeom>
            <a:noFill/>
          </p:spPr>
          <p:txBody>
            <a:bodyPr wrap="square" rtlCol="0">
              <a:spAutoFit/>
            </a:bodyPr>
            <a:lstStyle/>
            <a:p>
              <a:pPr algn="ctr"/>
              <a:r>
                <a:rPr lang="el-GR" sz="2000" b="1" dirty="0" smtClean="0"/>
                <a:t>-</a:t>
              </a:r>
              <a:endParaRPr lang="el-GR" sz="2000" b="1" dirty="0"/>
            </a:p>
          </p:txBody>
        </p:sp>
      </p:grpSp>
    </p:spTree>
    <p:extLst>
      <p:ext uri="{BB962C8B-B14F-4D97-AF65-F5344CB8AC3E}">
        <p14:creationId xmlns:p14="http://schemas.microsoft.com/office/powerpoint/2010/main" val="29172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left)">
                                      <p:cBhvr>
                                        <p:cTn id="16" dur="1500"/>
                                        <p:tgtEl>
                                          <p:spTgt spid="7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left)">
                                      <p:cBhvr>
                                        <p:cTn id="21" dur="1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Θέση υποσέλιδου 3"/>
          <p:cNvSpPr>
            <a:spLocks noGrp="1"/>
          </p:cNvSpPr>
          <p:nvPr>
            <p:ph type="ftr" sz="quarter" idx="11"/>
          </p:nvPr>
        </p:nvSpPr>
        <p:spPr/>
        <p:txBody>
          <a:bodyPr/>
          <a:lstStyle/>
          <a:p>
            <a:r>
              <a:rPr lang="el-GR" altLang="el-GR"/>
              <a:t>Μερκ. Παναγιωτόπουλος - Φυσικός                 www.merkopanas.blogspot.com</a:t>
            </a:r>
          </a:p>
        </p:txBody>
      </p:sp>
      <p:sp>
        <p:nvSpPr>
          <p:cNvPr id="4" name="Θέση αριθμού διαφάνειας 4"/>
          <p:cNvSpPr>
            <a:spLocks noGrp="1"/>
          </p:cNvSpPr>
          <p:nvPr>
            <p:ph type="sldNum" sz="quarter" idx="12"/>
          </p:nvPr>
        </p:nvSpPr>
        <p:spPr/>
        <p:txBody>
          <a:bodyPr/>
          <a:lstStyle/>
          <a:p>
            <a:fld id="{6CE1205F-99D8-42AA-AA89-794D23E46D06}" type="slidenum">
              <a:rPr lang="el-GR" altLang="el-GR"/>
              <a:pPr/>
              <a:t>6</a:t>
            </a:fld>
            <a:endParaRPr lang="el-GR" altLang="el-GR"/>
          </a:p>
        </p:txBody>
      </p:sp>
      <p:pic>
        <p:nvPicPr>
          <p:cNvPr id="6" name="Picture 7" descr="RTEVM">
            <a:hlinkClick r:id="rId3"/>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72044" y="1435990"/>
            <a:ext cx="1584325" cy="1584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 Box 17"/>
          <p:cNvSpPr txBox="1">
            <a:spLocks noChangeArrowheads="1"/>
          </p:cNvSpPr>
          <p:nvPr/>
        </p:nvSpPr>
        <p:spPr bwMode="auto">
          <a:xfrm>
            <a:off x="1296618" y="1903288"/>
            <a:ext cx="1446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dirty="0">
                <a:latin typeface="Comic Sans MS" panose="030F0702030302020204" pitchFamily="66" charset="0"/>
              </a:rPr>
              <a:t>Αναλογικά</a:t>
            </a:r>
            <a:r>
              <a:rPr lang="en-US" altLang="el-GR" b="1" dirty="0">
                <a:latin typeface="Comic Sans MS" panose="030F0702030302020204" pitchFamily="66" charset="0"/>
              </a:rPr>
              <a:t>:</a:t>
            </a:r>
            <a:endParaRPr lang="el-GR" altLang="el-GR" b="1" dirty="0">
              <a:latin typeface="Comic Sans MS" panose="030F0702030302020204" pitchFamily="66" charset="0"/>
            </a:endParaRPr>
          </a:p>
        </p:txBody>
      </p:sp>
      <p:pic>
        <p:nvPicPr>
          <p:cNvPr id="9" name="Picture 11" descr="0406300AC">
            <a:hlinkClick r:id="rId5"/>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3483" y="4056127"/>
            <a:ext cx="1812925" cy="1812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 Box 18"/>
          <p:cNvSpPr txBox="1">
            <a:spLocks noChangeArrowheads="1"/>
          </p:cNvSpPr>
          <p:nvPr/>
        </p:nvSpPr>
        <p:spPr bwMode="auto">
          <a:xfrm>
            <a:off x="1297718" y="4597500"/>
            <a:ext cx="1512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dirty="0">
                <a:latin typeface="Comic Sans MS" panose="030F0702030302020204" pitchFamily="66" charset="0"/>
              </a:rPr>
              <a:t>Ψηφιακά</a:t>
            </a:r>
            <a:r>
              <a:rPr lang="en-US" altLang="el-GR" b="1" dirty="0">
                <a:latin typeface="Comic Sans MS" panose="030F0702030302020204" pitchFamily="66" charset="0"/>
              </a:rPr>
              <a:t>:</a:t>
            </a:r>
            <a:endParaRPr lang="el-GR" altLang="el-GR" b="1" dirty="0">
              <a:latin typeface="Comic Sans MS" panose="030F0702030302020204" pitchFamily="66" charset="0"/>
            </a:endParaRPr>
          </a:p>
        </p:txBody>
      </p:sp>
      <p:pic>
        <p:nvPicPr>
          <p:cNvPr id="2" name="Εικόνα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7771" y="1403290"/>
            <a:ext cx="1978953" cy="1693919"/>
          </a:xfrm>
          <a:prstGeom prst="rect">
            <a:avLst/>
          </a:prstGeom>
          <a:ln>
            <a:noFill/>
          </a:ln>
          <a:effectLst>
            <a:outerShdw blurRad="292100" dist="139700" dir="2700000" algn="tl" rotWithShape="0">
              <a:srgbClr val="333333">
                <a:alpha val="65000"/>
              </a:srgbClr>
            </a:outerShdw>
          </a:effectLst>
        </p:spPr>
      </p:pic>
      <p:pic>
        <p:nvPicPr>
          <p:cNvPr id="13" name="Εικόνα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72269" y="1344609"/>
            <a:ext cx="1762125" cy="1752600"/>
          </a:xfrm>
          <a:prstGeom prst="rect">
            <a:avLst/>
          </a:prstGeom>
          <a:ln>
            <a:noFill/>
          </a:ln>
          <a:effectLst>
            <a:outerShdw blurRad="292100" dist="139700" dir="2700000" algn="tl" rotWithShape="0">
              <a:srgbClr val="333333">
                <a:alpha val="65000"/>
              </a:srgbClr>
            </a:outerShdw>
          </a:effectLst>
        </p:spPr>
      </p:pic>
      <p:pic>
        <p:nvPicPr>
          <p:cNvPr id="14" name="Εικόνα 1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257042">
            <a:off x="5254625" y="4138676"/>
            <a:ext cx="2771775" cy="1647825"/>
          </a:xfrm>
          <a:prstGeom prst="rect">
            <a:avLst/>
          </a:prstGeom>
          <a:ln>
            <a:noFill/>
          </a:ln>
          <a:effectLst>
            <a:outerShdw blurRad="292100" dist="139700" dir="2700000" algn="tl" rotWithShape="0">
              <a:srgbClr val="333333">
                <a:alpha val="65000"/>
              </a:srgbClr>
            </a:outerShdw>
          </a:effectLst>
        </p:spPr>
      </p:pic>
      <p:sp>
        <p:nvSpPr>
          <p:cNvPr id="15" name="AutoShape 2" descr="Αποτέλεσμα εικόνας για βολτόμετρο"/>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pSp>
        <p:nvGrpSpPr>
          <p:cNvPr id="18" name="Ομάδα 17"/>
          <p:cNvGrpSpPr/>
          <p:nvPr/>
        </p:nvGrpSpPr>
        <p:grpSpPr>
          <a:xfrm>
            <a:off x="8942216" y="3764611"/>
            <a:ext cx="1622230" cy="2442995"/>
            <a:chOff x="8872269" y="3729101"/>
            <a:chExt cx="1622230" cy="2442995"/>
          </a:xfrm>
        </p:grpSpPr>
        <p:pic>
          <p:nvPicPr>
            <p:cNvPr id="17" name="Εικόνα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72269" y="3729101"/>
              <a:ext cx="1622230" cy="2154654"/>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9176338" y="5833542"/>
              <a:ext cx="1318161" cy="338554"/>
            </a:xfrm>
            <a:prstGeom prst="rect">
              <a:avLst/>
            </a:prstGeom>
            <a:noFill/>
          </p:spPr>
          <p:txBody>
            <a:bodyPr wrap="square" rtlCol="0">
              <a:spAutoFit/>
            </a:bodyPr>
            <a:lstStyle/>
            <a:p>
              <a:r>
                <a:rPr lang="el-GR" sz="1600" b="1" dirty="0" err="1" smtClean="0">
                  <a:latin typeface="Comic Sans MS" panose="030F0702030302020204" pitchFamily="66" charset="0"/>
                </a:rPr>
                <a:t>πολύμετρο</a:t>
              </a:r>
              <a:endParaRPr lang="el-GR" sz="1600" b="1" dirty="0">
                <a:latin typeface="Comic Sans MS" panose="030F0702030302020204" pitchFamily="66" charset="0"/>
              </a:endParaRPr>
            </a:p>
          </p:txBody>
        </p:sp>
      </p:grpSp>
      <p:sp>
        <p:nvSpPr>
          <p:cNvPr id="21" name="Rectangle 4"/>
          <p:cNvSpPr txBox="1">
            <a:spLocks noChangeArrowheads="1"/>
          </p:cNvSpPr>
          <p:nvPr/>
        </p:nvSpPr>
        <p:spPr>
          <a:xfrm>
            <a:off x="4064206" y="-20851"/>
            <a:ext cx="330134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el-GR" sz="4000" b="1" dirty="0" smtClean="0">
                <a:solidFill>
                  <a:srgbClr val="800000"/>
                </a:solidFill>
                <a:effectLst>
                  <a:outerShdw blurRad="38100" dist="38100" dir="2700000" algn="tl">
                    <a:srgbClr val="000000"/>
                  </a:outerShdw>
                </a:effectLst>
                <a:latin typeface="Comic Sans MS" panose="030F0702030302020204" pitchFamily="66" charset="0"/>
              </a:rPr>
              <a:t>Βολτόμετρο</a:t>
            </a:r>
            <a:endParaRPr lang="el-GR" altLang="el-GR" sz="4000" b="1" dirty="0">
              <a:solidFill>
                <a:srgbClr val="800000"/>
              </a:solidFill>
              <a:effectLst>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384719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500" fill="hold"/>
                                        <p:tgtEl>
                                          <p:spTgt spid="21"/>
                                        </p:tgtEl>
                                        <p:attrNameLst>
                                          <p:attrName>ppt_x</p:attrName>
                                        </p:attrNameLst>
                                      </p:cBhvr>
                                      <p:tavLst>
                                        <p:tav tm="0">
                                          <p:val>
                                            <p:strVal val="#ppt_x-.2"/>
                                          </p:val>
                                        </p:tav>
                                        <p:tav tm="100000">
                                          <p:val>
                                            <p:strVal val="#ppt_x"/>
                                          </p:val>
                                        </p:tav>
                                      </p:tavLst>
                                    </p:anim>
                                    <p:anim calcmode="lin" valueType="num">
                                      <p:cBhvr>
                                        <p:cTn id="8" dur="1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1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par>
                          <p:cTn id="15" fill="hold">
                            <p:stCondLst>
                              <p:cond delay="500"/>
                            </p:stCondLst>
                            <p:childTnLst>
                              <p:par>
                                <p:cTn id="16" presetID="42" presetClass="entr" presetSubtype="0" fill="hold" nodeType="after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par>
                          <p:cTn id="38" fill="hold">
                            <p:stCondLst>
                              <p:cond delay="500"/>
                            </p:stCondLst>
                            <p:childTnLst>
                              <p:par>
                                <p:cTn id="39" presetID="42" presetClass="entr" presetSubtype="0" fill="hold" nodeType="afterEffect">
                                  <p:stCondLst>
                                    <p:cond delay="5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nodeType="after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2" presetClass="entr" presetSubtype="0" fill="hold" nodeType="afterEffect">
                                  <p:stCondLst>
                                    <p:cond delay="5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1" grpId="0" autoUpdateAnimBg="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υποσέλιδου 2"/>
          <p:cNvSpPr>
            <a:spLocks noGrp="1"/>
          </p:cNvSpPr>
          <p:nvPr>
            <p:ph type="ftr" sz="quarter" idx="11"/>
          </p:nvPr>
        </p:nvSpPr>
        <p:spPr/>
        <p:txBody>
          <a:bodyPr/>
          <a:lstStyle/>
          <a:p>
            <a:r>
              <a:rPr lang="el-GR" altLang="el-GR"/>
              <a:t>Μερκ. Παναγιωτόπουλος - Φυσικός                 www.merkopanas.blogspot.com</a:t>
            </a:r>
          </a:p>
        </p:txBody>
      </p:sp>
      <p:sp>
        <p:nvSpPr>
          <p:cNvPr id="11" name="Θέση αριθμού διαφάνειας 3"/>
          <p:cNvSpPr>
            <a:spLocks noGrp="1"/>
          </p:cNvSpPr>
          <p:nvPr>
            <p:ph type="sldNum" sz="quarter" idx="12"/>
          </p:nvPr>
        </p:nvSpPr>
        <p:spPr/>
        <p:txBody>
          <a:bodyPr/>
          <a:lstStyle/>
          <a:p>
            <a:fld id="{35034F80-A142-40FE-91C7-D3C9B1B4C1BE}" type="slidenum">
              <a:rPr lang="el-GR" altLang="el-GR"/>
              <a:pPr/>
              <a:t>7</a:t>
            </a:fld>
            <a:endParaRPr lang="el-GR" altLang="el-GR"/>
          </a:p>
        </p:txBody>
      </p:sp>
      <p:pic>
        <p:nvPicPr>
          <p:cNvPr id="1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93" y="1475286"/>
            <a:ext cx="1208790"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88891" y="488034"/>
            <a:ext cx="4578164" cy="2308324"/>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Με το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βολτόμετρο</a:t>
            </a:r>
            <a:r>
              <a:rPr lang="el-GR" sz="2400" b="1" dirty="0" smtClean="0">
                <a:latin typeface="Comic Sans MS" panose="030F0702030302020204" pitchFamily="66" charset="0"/>
              </a:rPr>
              <a:t> μετράμε την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διαφορά δυναμικού </a:t>
            </a:r>
            <a:r>
              <a:rPr lang="el-GR" sz="2400" b="1" dirty="0" smtClean="0">
                <a:latin typeface="Comic Sans MS" panose="030F0702030302020204" pitchFamily="66" charset="0"/>
              </a:rPr>
              <a:t>(ή τάση) ανάμεσα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σε δύο σημεία </a:t>
            </a:r>
            <a:r>
              <a:rPr lang="el-GR" sz="2400" b="1" dirty="0" smtClean="0">
                <a:latin typeface="Comic Sans MS" panose="030F0702030302020204" pitchFamily="66" charset="0"/>
              </a:rPr>
              <a:t> του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ηλεκτρικού</a:t>
            </a:r>
            <a:r>
              <a:rPr lang="el-GR" sz="2400" b="1" dirty="0" smtClean="0">
                <a:latin typeface="Comic Sans MS" panose="030F0702030302020204" pitchFamily="66" charset="0"/>
              </a:rPr>
              <a:t>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κυκλώματος.</a:t>
            </a:r>
          </a:p>
        </p:txBody>
      </p:sp>
      <p:pic>
        <p:nvPicPr>
          <p:cNvPr id="18" name="Picture 15"/>
          <p:cNvPicPr>
            <a:picLocks noChangeAspect="1" noChangeArrowheads="1"/>
          </p:cNvPicPr>
          <p:nvPr/>
        </p:nvPicPr>
        <p:blipFill>
          <a:blip r:embed="rId4">
            <a:clrChange>
              <a:clrFrom>
                <a:srgbClr val="FEFEF2"/>
              </a:clrFrom>
              <a:clrTo>
                <a:srgbClr val="FEFEF2">
                  <a:alpha val="0"/>
                </a:srgbClr>
              </a:clrTo>
            </a:clrChange>
            <a:extLst>
              <a:ext uri="{28A0092B-C50C-407E-A947-70E740481C1C}">
                <a14:useLocalDpi xmlns:a14="http://schemas.microsoft.com/office/drawing/2010/main" val="0"/>
              </a:ext>
            </a:extLst>
          </a:blip>
          <a:srcRect/>
          <a:stretch>
            <a:fillRect/>
          </a:stretch>
        </p:blipFill>
        <p:spPr bwMode="auto">
          <a:xfrm>
            <a:off x="10699576" y="1629197"/>
            <a:ext cx="710493" cy="106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6"/>
          <p:cNvSpPr>
            <a:spLocks noChangeArrowheads="1"/>
          </p:cNvSpPr>
          <p:nvPr/>
        </p:nvSpPr>
        <p:spPr bwMode="auto">
          <a:xfrm>
            <a:off x="7582485" y="200818"/>
            <a:ext cx="2841675" cy="1655762"/>
          </a:xfrm>
          <a:prstGeom prst="cloudCallout">
            <a:avLst>
              <a:gd name="adj1" fmla="val 64164"/>
              <a:gd name="adj2" fmla="val 40008"/>
            </a:avLst>
          </a:prstGeom>
          <a:noFill/>
          <a:ln w="9525">
            <a:solidFill>
              <a:schemeClr val="tx1"/>
            </a:solidFill>
            <a:round/>
            <a:headEnd/>
            <a:tailEnd/>
          </a:ln>
          <a:effectLst/>
        </p:spPr>
        <p:txBody>
          <a:bodyPr/>
          <a:lstStyle/>
          <a:p>
            <a:pPr algn="ctr"/>
            <a:r>
              <a:rPr lang="el-GR" altLang="el-GR" sz="2000" b="1" dirty="0" smtClean="0">
                <a:latin typeface="Comic Sans MS" pitchFamily="66" charset="0"/>
              </a:rPr>
              <a:t>Τι δουλειά κάνει ένα βολτόμετρο</a:t>
            </a:r>
            <a:r>
              <a:rPr lang="en-US" altLang="el-GR" sz="2000" b="1" dirty="0" smtClean="0">
                <a:latin typeface="Comic Sans MS" pitchFamily="66" charset="0"/>
              </a:rPr>
              <a:t>;</a:t>
            </a:r>
            <a:endParaRPr lang="el-GR" altLang="el-GR" sz="2000" b="1" dirty="0">
              <a:latin typeface="Comic Sans MS" pitchFamily="66" charset="0"/>
            </a:endParaRPr>
          </a:p>
          <a:p>
            <a:pPr algn="ctr"/>
            <a:endParaRPr lang="el-GR" altLang="el-GR" b="1" dirty="0">
              <a:latin typeface="Comic Sans MS" pitchFamily="66" charset="0"/>
            </a:endParaRPr>
          </a:p>
        </p:txBody>
      </p:sp>
      <p:sp>
        <p:nvSpPr>
          <p:cNvPr id="6" name="Ορθογώνιο 5"/>
          <p:cNvSpPr/>
          <p:nvPr/>
        </p:nvSpPr>
        <p:spPr>
          <a:xfrm>
            <a:off x="1389778" y="3030112"/>
            <a:ext cx="6085829" cy="1754326"/>
          </a:xfrm>
          <a:prstGeom prst="rect">
            <a:avLst/>
          </a:prstGeom>
        </p:spPr>
        <p:txBody>
          <a:bodyPr wrap="square">
            <a:spAutoFit/>
          </a:bodyPr>
          <a:lstStyle/>
          <a:p>
            <a:pPr algn="ctr">
              <a:lnSpc>
                <a:spcPct val="150000"/>
              </a:lnSpc>
            </a:pPr>
            <a:r>
              <a:rPr lang="el-GR" sz="2400" b="1" dirty="0" smtClean="0">
                <a:solidFill>
                  <a:srgbClr val="242021"/>
                </a:solidFill>
                <a:latin typeface="Comic Sans MS" panose="030F0702030302020204" pitchFamily="66" charset="0"/>
              </a:rPr>
              <a:t>Το βολτόμετρο </a:t>
            </a:r>
            <a:r>
              <a:rPr lang="el-GR" sz="2400" b="1" dirty="0">
                <a:solidFill>
                  <a:srgbClr val="242021"/>
                </a:solidFill>
                <a:latin typeface="Comic Sans MS" panose="030F0702030302020204" pitchFamily="66" charset="0"/>
              </a:rPr>
              <a:t>λειτουργεί με βάση τα θερμικά ή τα </a:t>
            </a:r>
            <a:r>
              <a:rPr lang="el-GR" sz="2400" b="1" dirty="0" smtClean="0">
                <a:solidFill>
                  <a:srgbClr val="242021"/>
                </a:solidFill>
                <a:latin typeface="Comic Sans MS" panose="030F0702030302020204" pitchFamily="66" charset="0"/>
              </a:rPr>
              <a:t>μαγνητικά αποτελέσματα </a:t>
            </a:r>
            <a:r>
              <a:rPr lang="el-GR" sz="2400" b="1" dirty="0">
                <a:solidFill>
                  <a:srgbClr val="242021"/>
                </a:solidFill>
                <a:latin typeface="Comic Sans MS" panose="030F0702030302020204" pitchFamily="66" charset="0"/>
              </a:rPr>
              <a:t>του ηλεκτρικού ρεύματος. </a:t>
            </a:r>
            <a:endParaRPr lang="el-GR" sz="2400" b="1" dirty="0">
              <a:latin typeface="Comic Sans MS" panose="030F0702030302020204" pitchFamily="66" charset="0"/>
            </a:endParaRPr>
          </a:p>
        </p:txBody>
      </p:sp>
    </p:spTree>
    <p:extLst>
      <p:ext uri="{BB962C8B-B14F-4D97-AF65-F5344CB8AC3E}">
        <p14:creationId xmlns:p14="http://schemas.microsoft.com/office/powerpoint/2010/main" val="350891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1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8</a:t>
            </a:fld>
            <a:endParaRPr lang="el-GR">
              <a:solidFill>
                <a:prstClr val="black">
                  <a:tint val="75000"/>
                </a:prstClr>
              </a:solidFill>
            </a:endParaRPr>
          </a:p>
        </p:txBody>
      </p:sp>
      <p:pic>
        <p:nvPicPr>
          <p:cNvPr id="4" name="Picture 15"/>
          <p:cNvPicPr>
            <a:picLocks noChangeAspect="1" noChangeArrowheads="1"/>
          </p:cNvPicPr>
          <p:nvPr/>
        </p:nvPicPr>
        <p:blipFill>
          <a:blip r:embed="rId2">
            <a:clrChange>
              <a:clrFrom>
                <a:srgbClr val="FEFEF2"/>
              </a:clrFrom>
              <a:clrTo>
                <a:srgbClr val="FEFEF2">
                  <a:alpha val="0"/>
                </a:srgbClr>
              </a:clrTo>
            </a:clrChange>
            <a:extLst>
              <a:ext uri="{28A0092B-C50C-407E-A947-70E740481C1C}">
                <a14:useLocalDpi xmlns:a14="http://schemas.microsoft.com/office/drawing/2010/main" val="0"/>
              </a:ext>
            </a:extLst>
          </a:blip>
          <a:srcRect/>
          <a:stretch>
            <a:fillRect/>
          </a:stretch>
        </p:blipFill>
        <p:spPr bwMode="auto">
          <a:xfrm>
            <a:off x="10871907" y="1886272"/>
            <a:ext cx="710493" cy="106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a:off x="6970815" y="173424"/>
            <a:ext cx="4072015" cy="1495928"/>
          </a:xfrm>
          <a:prstGeom prst="cloudCallout">
            <a:avLst>
              <a:gd name="adj1" fmla="val 49405"/>
              <a:gd name="adj2" fmla="val 63235"/>
            </a:avLst>
          </a:prstGeom>
          <a:noFill/>
          <a:ln w="9525">
            <a:solidFill>
              <a:schemeClr val="tx1"/>
            </a:solidFill>
            <a:round/>
            <a:headEnd/>
            <a:tailEnd/>
          </a:ln>
          <a:effectLst/>
        </p:spPr>
        <p:txBody>
          <a:bodyPr/>
          <a:lstStyle/>
          <a:p>
            <a:pPr algn="ctr">
              <a:lnSpc>
                <a:spcPct val="150000"/>
              </a:lnSpc>
            </a:pPr>
            <a:r>
              <a:rPr lang="el-GR" altLang="el-GR" sz="2000" b="1" dirty="0" smtClean="0">
                <a:latin typeface="Comic Sans MS" pitchFamily="66" charset="0"/>
              </a:rPr>
              <a:t>Πώς χρησιμοποιούμε το βολτόμετρο</a:t>
            </a:r>
            <a:r>
              <a:rPr lang="en-US" altLang="el-GR" sz="2000" b="1" dirty="0" smtClean="0">
                <a:latin typeface="Comic Sans MS" pitchFamily="66" charset="0"/>
              </a:rPr>
              <a:t>;</a:t>
            </a:r>
            <a:endParaRPr lang="el-GR" altLang="el-GR" sz="2000" b="1" dirty="0">
              <a:latin typeface="Comic Sans MS" pitchFamily="66" charset="0"/>
            </a:endParaRPr>
          </a:p>
          <a:p>
            <a:pPr algn="ctr"/>
            <a:endParaRPr lang="el-GR" altLang="el-GR" b="1" dirty="0">
              <a:latin typeface="Comic Sans MS" pitchFamily="66" charset="0"/>
            </a:endParaRP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71" y="1266803"/>
            <a:ext cx="1208790"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758462" y="524230"/>
            <a:ext cx="5212354" cy="2308324"/>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Το βολτόμετρο τοποθετείται σε διακλάδωση, ανάμεσα στα σημεία του κυκλώματος που θέλουμε να μετρήσουμε την διαφορά δυναμικού.</a:t>
            </a:r>
            <a:endParaRPr lang="el-GR" sz="2400" b="1" dirty="0">
              <a:latin typeface="Comic Sans MS" panose="030F0702030302020204" pitchFamily="66" charset="0"/>
            </a:endParaRPr>
          </a:p>
        </p:txBody>
      </p:sp>
      <p:sp>
        <p:nvSpPr>
          <p:cNvPr id="9" name="Ορθογώνιο 8"/>
          <p:cNvSpPr/>
          <p:nvPr/>
        </p:nvSpPr>
        <p:spPr>
          <a:xfrm>
            <a:off x="274615" y="2897884"/>
            <a:ext cx="7751785" cy="1754326"/>
          </a:xfrm>
          <a:prstGeom prst="rect">
            <a:avLst/>
          </a:prstGeom>
        </p:spPr>
        <p:txBody>
          <a:bodyPr wrap="square">
            <a:spAutoFit/>
          </a:bodyPr>
          <a:lstStyle/>
          <a:p>
            <a:pPr algn="ctr">
              <a:lnSpc>
                <a:spcPct val="150000"/>
              </a:lnSpc>
            </a:pPr>
            <a:r>
              <a:rPr lang="el-GR" sz="2400" b="1" dirty="0" smtClean="0">
                <a:latin typeface="Comic Sans MS" panose="030F0702030302020204" pitchFamily="66" charset="0"/>
              </a:rPr>
              <a:t>Λέμε ότι,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το βολτόμετρο </a:t>
            </a:r>
            <a:r>
              <a:rPr lang="el-GR" sz="2400" b="1" dirty="0" smtClean="0">
                <a:latin typeface="Comic Sans MS" panose="030F0702030302020204" pitchFamily="66" charset="0"/>
              </a:rPr>
              <a:t>συνδέεται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«παράλληλα» </a:t>
            </a:r>
            <a:r>
              <a:rPr lang="el-GR" sz="2400" b="1" dirty="0" smtClean="0">
                <a:latin typeface="Comic Sans MS" panose="030F0702030302020204" pitchFamily="66" charset="0"/>
              </a:rPr>
              <a:t>στο ηλεκτρικό κύκλωμα. Στις μετρήσεις μας τ</a:t>
            </a:r>
            <a:r>
              <a:rPr lang="el-GR" altLang="el-GR" sz="2400" b="1" dirty="0" smtClean="0">
                <a:latin typeface="Comic Sans MS" panose="030F0702030302020204" pitchFamily="66" charset="0"/>
              </a:rPr>
              <a:t>ο θεωρούμε </a:t>
            </a:r>
            <a:r>
              <a:rPr lang="el-GR" altLang="el-GR" sz="2400" b="1" dirty="0" smtClean="0">
                <a:solidFill>
                  <a:srgbClr val="FF0000"/>
                </a:solidFill>
                <a:effectLst>
                  <a:outerShdw blurRad="38100" dist="38100" dir="2700000" algn="tl">
                    <a:srgbClr val="000000"/>
                  </a:outerShdw>
                </a:effectLst>
                <a:latin typeface="Comic Sans MS" panose="030F0702030302020204" pitchFamily="66" charset="0"/>
              </a:rPr>
              <a:t>ιδανικό</a:t>
            </a:r>
            <a:r>
              <a:rPr lang="el-GR" altLang="el-GR" sz="2400" b="1" dirty="0" smtClean="0">
                <a:latin typeface="Comic Sans MS" panose="030F0702030302020204" pitchFamily="66" charset="0"/>
              </a:rPr>
              <a:t>, δηλαδή έχει </a:t>
            </a:r>
            <a:r>
              <a:rPr lang="el-GR" altLang="el-GR" sz="2400" b="1" dirty="0" smtClean="0">
                <a:solidFill>
                  <a:srgbClr val="FF0000"/>
                </a:solidFill>
                <a:effectLst>
                  <a:outerShdw blurRad="38100" dist="38100" dir="2700000" algn="tl">
                    <a:srgbClr val="000000"/>
                  </a:outerShdw>
                </a:effectLst>
                <a:latin typeface="Comic Sans MS" panose="030F0702030302020204" pitchFamily="66" charset="0"/>
              </a:rPr>
              <a:t>άπειρη εσωτερική αντίσταση</a:t>
            </a:r>
            <a:r>
              <a:rPr lang="el-GR" alt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p>
        </p:txBody>
      </p:sp>
      <p:sp>
        <p:nvSpPr>
          <p:cNvPr id="46" name="TextBox 45"/>
          <p:cNvSpPr txBox="1"/>
          <p:nvPr/>
        </p:nvSpPr>
        <p:spPr>
          <a:xfrm>
            <a:off x="764882" y="4913321"/>
            <a:ext cx="6771249" cy="1015663"/>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hlinkClick r:id="rId4"/>
              </a:rPr>
              <a:t>Βίντεο</a:t>
            </a:r>
            <a:r>
              <a:rPr lang="el-GR" sz="2000" b="1" dirty="0" smtClean="0">
                <a:latin typeface="Comic Sans MS" panose="030F0702030302020204" pitchFamily="66" charset="0"/>
              </a:rPr>
              <a:t> </a:t>
            </a:r>
            <a:r>
              <a:rPr lang="el-GR" sz="1600" b="1" dirty="0" smtClean="0">
                <a:latin typeface="Comic Sans MS" panose="030F0702030302020204" pitchFamily="66" charset="0"/>
              </a:rPr>
              <a:t>(Νίκος </a:t>
            </a:r>
            <a:r>
              <a:rPr lang="el-GR" sz="1600" b="1" dirty="0" err="1" smtClean="0">
                <a:latin typeface="Comic Sans MS" panose="030F0702030302020204" pitchFamily="66" charset="0"/>
              </a:rPr>
              <a:t>Φανουράκης</a:t>
            </a:r>
            <a:r>
              <a:rPr lang="el-GR" sz="1600" b="1" dirty="0" smtClean="0">
                <a:latin typeface="Comic Sans MS" panose="030F0702030302020204" pitchFamily="66" charset="0"/>
              </a:rPr>
              <a:t>) </a:t>
            </a:r>
            <a:r>
              <a:rPr lang="el-GR" sz="2000" b="1" dirty="0" smtClean="0">
                <a:latin typeface="Comic Sans MS" panose="030F0702030302020204" pitchFamily="66" charset="0"/>
              </a:rPr>
              <a:t>που δείχνει τον τρόπο σύνδεσης </a:t>
            </a:r>
            <a:r>
              <a:rPr lang="el-GR" sz="2000" b="1" dirty="0" err="1" smtClean="0">
                <a:latin typeface="Comic Sans MS" panose="030F0702030302020204" pitchFamily="66" charset="0"/>
              </a:rPr>
              <a:t>πολυμέτρου</a:t>
            </a:r>
            <a:r>
              <a:rPr lang="el-GR" sz="2000" b="1" dirty="0" smtClean="0">
                <a:latin typeface="Comic Sans MS" panose="030F0702030302020204" pitchFamily="66" charset="0"/>
              </a:rPr>
              <a:t> που λειτουργεί ως βολτόμετρο.</a:t>
            </a:r>
            <a:r>
              <a:rPr lang="el-GR" dirty="0" smtClean="0"/>
              <a:t> </a:t>
            </a:r>
            <a:endParaRPr lang="el-GR" dirty="0"/>
          </a:p>
        </p:txBody>
      </p:sp>
      <p:grpSp>
        <p:nvGrpSpPr>
          <p:cNvPr id="35" name="Ομάδα 34"/>
          <p:cNvGrpSpPr/>
          <p:nvPr/>
        </p:nvGrpSpPr>
        <p:grpSpPr>
          <a:xfrm>
            <a:off x="8606897" y="3295333"/>
            <a:ext cx="2447925" cy="2417764"/>
            <a:chOff x="8606897" y="3295333"/>
            <a:chExt cx="2447925" cy="2417764"/>
          </a:xfrm>
        </p:grpSpPr>
        <p:grpSp>
          <p:nvGrpSpPr>
            <p:cNvPr id="11" name="Group 29"/>
            <p:cNvGrpSpPr>
              <a:grpSpLocks/>
            </p:cNvGrpSpPr>
            <p:nvPr/>
          </p:nvGrpSpPr>
          <p:grpSpPr bwMode="auto">
            <a:xfrm>
              <a:off x="8606897" y="3295333"/>
              <a:ext cx="2447925" cy="2417764"/>
              <a:chOff x="2018" y="273"/>
              <a:chExt cx="1542" cy="1523"/>
            </a:xfrm>
          </p:grpSpPr>
          <p:sp>
            <p:nvSpPr>
              <p:cNvPr id="12" name="Line 17"/>
              <p:cNvSpPr>
                <a:spLocks noChangeShapeType="1"/>
              </p:cNvSpPr>
              <p:nvPr/>
            </p:nvSpPr>
            <p:spPr bwMode="auto">
              <a:xfrm flipV="1">
                <a:off x="2948" y="391"/>
                <a:ext cx="385" cy="7"/>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nvGrpSpPr>
              <p:cNvPr id="13" name="Group 28"/>
              <p:cNvGrpSpPr>
                <a:grpSpLocks/>
              </p:cNvGrpSpPr>
              <p:nvPr/>
            </p:nvGrpSpPr>
            <p:grpSpPr bwMode="auto">
              <a:xfrm>
                <a:off x="2018" y="273"/>
                <a:ext cx="1542" cy="1523"/>
                <a:chOff x="1474" y="319"/>
                <a:chExt cx="1542" cy="1523"/>
              </a:xfrm>
            </p:grpSpPr>
            <p:sp>
              <p:nvSpPr>
                <p:cNvPr id="14" name="Oval 9"/>
                <p:cNvSpPr>
                  <a:spLocks noChangeArrowheads="1"/>
                </p:cNvSpPr>
                <p:nvPr/>
              </p:nvSpPr>
              <p:spPr bwMode="auto">
                <a:xfrm>
                  <a:off x="2109" y="799"/>
                  <a:ext cx="363" cy="36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15" name="Line 19"/>
                <p:cNvSpPr>
                  <a:spLocks noChangeShapeType="1"/>
                </p:cNvSpPr>
                <p:nvPr/>
              </p:nvSpPr>
              <p:spPr bwMode="auto">
                <a:xfrm flipH="1">
                  <a:off x="2154" y="845"/>
                  <a:ext cx="272" cy="272"/>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6" name="Line 20"/>
                <p:cNvSpPr>
                  <a:spLocks noChangeShapeType="1"/>
                </p:cNvSpPr>
                <p:nvPr/>
              </p:nvSpPr>
              <p:spPr bwMode="auto">
                <a:xfrm>
                  <a:off x="2154" y="845"/>
                  <a:ext cx="272" cy="272"/>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nvGrpSpPr>
                <p:cNvPr id="17" name="Group 27"/>
                <p:cNvGrpSpPr>
                  <a:grpSpLocks/>
                </p:cNvGrpSpPr>
                <p:nvPr/>
              </p:nvGrpSpPr>
              <p:grpSpPr bwMode="auto">
                <a:xfrm>
                  <a:off x="1474" y="319"/>
                  <a:ext cx="1542" cy="1523"/>
                  <a:chOff x="1474" y="319"/>
                  <a:chExt cx="1542" cy="1523"/>
                </a:xfrm>
              </p:grpSpPr>
              <p:sp>
                <p:nvSpPr>
                  <p:cNvPr id="18" name="Line 4"/>
                  <p:cNvSpPr>
                    <a:spLocks noChangeShapeType="1"/>
                  </p:cNvSpPr>
                  <p:nvPr/>
                </p:nvSpPr>
                <p:spPr bwMode="auto">
                  <a:xfrm>
                    <a:off x="2200" y="1344"/>
                    <a:ext cx="0" cy="498"/>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9" name="Line 5"/>
                  <p:cNvSpPr>
                    <a:spLocks noChangeShapeType="1"/>
                  </p:cNvSpPr>
                  <p:nvPr/>
                </p:nvSpPr>
                <p:spPr bwMode="auto">
                  <a:xfrm>
                    <a:off x="2381" y="1480"/>
                    <a:ext cx="0" cy="272"/>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0" name="Line 6"/>
                  <p:cNvSpPr>
                    <a:spLocks noChangeShapeType="1"/>
                  </p:cNvSpPr>
                  <p:nvPr/>
                </p:nvSpPr>
                <p:spPr bwMode="auto">
                  <a:xfrm>
                    <a:off x="1474" y="1616"/>
                    <a:ext cx="726"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1" name="Line 7"/>
                  <p:cNvSpPr>
                    <a:spLocks noChangeShapeType="1"/>
                  </p:cNvSpPr>
                  <p:nvPr/>
                </p:nvSpPr>
                <p:spPr bwMode="auto">
                  <a:xfrm flipV="1">
                    <a:off x="1474" y="981"/>
                    <a:ext cx="0" cy="635"/>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2" name="Line 8"/>
                  <p:cNvSpPr>
                    <a:spLocks noChangeShapeType="1"/>
                  </p:cNvSpPr>
                  <p:nvPr/>
                </p:nvSpPr>
                <p:spPr bwMode="auto">
                  <a:xfrm>
                    <a:off x="1474" y="981"/>
                    <a:ext cx="635"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3" name="Text Box 10"/>
                  <p:cNvSpPr txBox="1">
                    <a:spLocks noChangeArrowheads="1"/>
                  </p:cNvSpPr>
                  <p:nvPr/>
                </p:nvSpPr>
                <p:spPr bwMode="auto">
                  <a:xfrm>
                    <a:off x="2166" y="319"/>
                    <a:ext cx="272"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l-GR" sz="2000" b="1" dirty="0"/>
                      <a:t>V</a:t>
                    </a:r>
                    <a:endParaRPr lang="el-GR" altLang="el-GR" sz="2000" b="1" dirty="0"/>
                  </a:p>
                </p:txBody>
              </p:sp>
              <p:sp>
                <p:nvSpPr>
                  <p:cNvPr id="24" name="Line 11"/>
                  <p:cNvSpPr>
                    <a:spLocks noChangeShapeType="1"/>
                  </p:cNvSpPr>
                  <p:nvPr/>
                </p:nvSpPr>
                <p:spPr bwMode="auto">
                  <a:xfrm>
                    <a:off x="2472" y="981"/>
                    <a:ext cx="544"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5" name="Line 12"/>
                  <p:cNvSpPr>
                    <a:spLocks noChangeShapeType="1"/>
                  </p:cNvSpPr>
                  <p:nvPr/>
                </p:nvSpPr>
                <p:spPr bwMode="auto">
                  <a:xfrm>
                    <a:off x="3016" y="981"/>
                    <a:ext cx="0" cy="635"/>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6" name="Line 13"/>
                  <p:cNvSpPr>
                    <a:spLocks noChangeShapeType="1"/>
                  </p:cNvSpPr>
                  <p:nvPr/>
                </p:nvSpPr>
                <p:spPr bwMode="auto">
                  <a:xfrm>
                    <a:off x="2381" y="1616"/>
                    <a:ext cx="635"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7" name="Line 14"/>
                  <p:cNvSpPr>
                    <a:spLocks noChangeShapeType="1"/>
                  </p:cNvSpPr>
                  <p:nvPr/>
                </p:nvSpPr>
                <p:spPr bwMode="auto">
                  <a:xfrm flipV="1">
                    <a:off x="1791" y="436"/>
                    <a:ext cx="0" cy="545"/>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8" name="Line 15"/>
                  <p:cNvSpPr>
                    <a:spLocks noChangeShapeType="1"/>
                  </p:cNvSpPr>
                  <p:nvPr/>
                </p:nvSpPr>
                <p:spPr bwMode="auto">
                  <a:xfrm flipV="1">
                    <a:off x="1791" y="433"/>
                    <a:ext cx="363" cy="3"/>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9" name="Oval 16"/>
                  <p:cNvSpPr>
                    <a:spLocks noChangeArrowheads="1"/>
                  </p:cNvSpPr>
                  <p:nvPr/>
                </p:nvSpPr>
                <p:spPr bwMode="auto">
                  <a:xfrm>
                    <a:off x="2166" y="332"/>
                    <a:ext cx="226" cy="231"/>
                  </a:xfrm>
                  <a:prstGeom prst="ellips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solidFill>
                          <a:srgbClr val="CCECFF"/>
                        </a:solidFill>
                      </a14:hiddenFill>
                    </a:ext>
                  </a:extLst>
                </p:spPr>
                <p:txBody>
                  <a:bodyPr wrap="none" anchor="ctr"/>
                  <a:lstStyle/>
                  <a:p>
                    <a:endParaRPr lang="el-GR"/>
                  </a:p>
                </p:txBody>
              </p:sp>
              <p:sp>
                <p:nvSpPr>
                  <p:cNvPr id="30" name="Line 18"/>
                  <p:cNvSpPr>
                    <a:spLocks noChangeShapeType="1"/>
                  </p:cNvSpPr>
                  <p:nvPr/>
                </p:nvSpPr>
                <p:spPr bwMode="auto">
                  <a:xfrm>
                    <a:off x="2789" y="436"/>
                    <a:ext cx="0" cy="545"/>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1" name="Line 21"/>
                  <p:cNvSpPr>
                    <a:spLocks noChangeShapeType="1"/>
                  </p:cNvSpPr>
                  <p:nvPr/>
                </p:nvSpPr>
                <p:spPr bwMode="auto">
                  <a:xfrm flipH="1">
                    <a:off x="1701" y="1570"/>
                    <a:ext cx="317" cy="0"/>
                  </a:xfrm>
                  <a:prstGeom prst="line">
                    <a:avLst/>
                  </a:prstGeom>
                  <a:noFill/>
                  <a:ln w="28575">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2" name="Text Box 22"/>
                  <p:cNvSpPr txBox="1">
                    <a:spLocks noChangeArrowheads="1"/>
                  </p:cNvSpPr>
                  <p:nvPr/>
                </p:nvSpPr>
                <p:spPr bwMode="auto">
                  <a:xfrm>
                    <a:off x="1791" y="1344"/>
                    <a:ext cx="272"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l-GR" sz="2000" b="1"/>
                      <a:t>I</a:t>
                    </a:r>
                    <a:endParaRPr lang="el-GR" altLang="el-GR" sz="2000" b="1"/>
                  </a:p>
                </p:txBody>
              </p:sp>
              <p:sp>
                <p:nvSpPr>
                  <p:cNvPr id="33" name="Text Box 25"/>
                  <p:cNvSpPr txBox="1">
                    <a:spLocks noChangeArrowheads="1"/>
                  </p:cNvSpPr>
                  <p:nvPr/>
                </p:nvSpPr>
                <p:spPr bwMode="auto">
                  <a:xfrm>
                    <a:off x="1655" y="935"/>
                    <a:ext cx="272" cy="2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l-GR" altLang="el-GR" sz="1600" b="1" dirty="0"/>
                      <a:t>Α</a:t>
                    </a:r>
                  </a:p>
                </p:txBody>
              </p:sp>
              <p:sp>
                <p:nvSpPr>
                  <p:cNvPr id="34" name="Text Box 26"/>
                  <p:cNvSpPr txBox="1">
                    <a:spLocks noChangeArrowheads="1"/>
                  </p:cNvSpPr>
                  <p:nvPr/>
                </p:nvSpPr>
                <p:spPr bwMode="auto">
                  <a:xfrm>
                    <a:off x="2699" y="935"/>
                    <a:ext cx="272" cy="2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l-GR" altLang="el-GR" sz="1600" b="1" dirty="0"/>
                      <a:t>Β</a:t>
                    </a:r>
                  </a:p>
                </p:txBody>
              </p:sp>
            </p:grpSp>
          </p:grpSp>
        </p:grpSp>
        <p:sp>
          <p:nvSpPr>
            <p:cNvPr id="10" name="TextBox 9"/>
            <p:cNvSpPr txBox="1"/>
            <p:nvPr/>
          </p:nvSpPr>
          <p:spPr>
            <a:xfrm>
              <a:off x="9496443" y="4999791"/>
              <a:ext cx="343065" cy="369332"/>
            </a:xfrm>
            <a:prstGeom prst="rect">
              <a:avLst/>
            </a:prstGeom>
            <a:noFill/>
          </p:spPr>
          <p:txBody>
            <a:bodyPr wrap="square" rtlCol="0">
              <a:spAutoFit/>
            </a:bodyPr>
            <a:lstStyle/>
            <a:p>
              <a:r>
                <a:rPr lang="el-GR" b="1" dirty="0" smtClean="0"/>
                <a:t>+</a:t>
              </a:r>
              <a:endParaRPr lang="el-GR" b="1" dirty="0"/>
            </a:p>
          </p:txBody>
        </p:sp>
        <p:sp>
          <p:nvSpPr>
            <p:cNvPr id="36" name="TextBox 35"/>
            <p:cNvSpPr txBox="1"/>
            <p:nvPr/>
          </p:nvSpPr>
          <p:spPr>
            <a:xfrm>
              <a:off x="10034534" y="4984402"/>
              <a:ext cx="343065" cy="400110"/>
            </a:xfrm>
            <a:prstGeom prst="rect">
              <a:avLst/>
            </a:prstGeom>
            <a:noFill/>
          </p:spPr>
          <p:txBody>
            <a:bodyPr wrap="square" rtlCol="0">
              <a:spAutoFit/>
            </a:bodyPr>
            <a:lstStyle/>
            <a:p>
              <a:pPr algn="ctr"/>
              <a:r>
                <a:rPr lang="el-GR" sz="2000" b="1" dirty="0" smtClean="0"/>
                <a:t>-</a:t>
              </a:r>
              <a:endParaRPr lang="el-GR" sz="2000" b="1" dirty="0"/>
            </a:p>
          </p:txBody>
        </p:sp>
      </p:grpSp>
    </p:spTree>
    <p:extLst>
      <p:ext uri="{BB962C8B-B14F-4D97-AF65-F5344CB8AC3E}">
        <p14:creationId xmlns:p14="http://schemas.microsoft.com/office/powerpoint/2010/main" val="212963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500"/>
                                        <p:tgtEl>
                                          <p:spTgt spid="9"/>
                                        </p:tgtEl>
                                      </p:cBhvr>
                                    </p:animEffect>
                                  </p:childTnLst>
                                </p:cTn>
                              </p:par>
                            </p:childTnLst>
                          </p:cTn>
                        </p:par>
                        <p:par>
                          <p:cTn id="26" fill="hold">
                            <p:stCondLst>
                              <p:cond delay="1500"/>
                            </p:stCondLst>
                            <p:childTnLst>
                              <p:par>
                                <p:cTn id="27" presetID="10" presetClass="entr" presetSubtype="0" fill="hold" nodeType="afterEffect">
                                  <p:stCondLst>
                                    <p:cond delay="50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2500"/>
                            </p:stCondLst>
                            <p:childTnLst>
                              <p:par>
                                <p:cTn id="31" presetID="10" presetClass="entr" presetSubtype="0" fill="hold" grpId="0" nodeType="afterEffect">
                                  <p:stCondLst>
                                    <p:cond delay="50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9</a:t>
            </a:fld>
            <a:endParaRPr lang="el-GR">
              <a:solidFill>
                <a:prstClr val="black">
                  <a:tint val="75000"/>
                </a:prstClr>
              </a:solidFill>
            </a:endParaRPr>
          </a:p>
        </p:txBody>
      </p:sp>
      <p:sp>
        <p:nvSpPr>
          <p:cNvPr id="4" name="Ορθογώνιο 3"/>
          <p:cNvSpPr/>
          <p:nvPr/>
        </p:nvSpPr>
        <p:spPr>
          <a:xfrm>
            <a:off x="1935346" y="3929777"/>
            <a:ext cx="8067425" cy="2308324"/>
          </a:xfrm>
          <a:prstGeom prst="rect">
            <a:avLst/>
          </a:prstGeom>
        </p:spPr>
        <p:txBody>
          <a:bodyPr wrap="square">
            <a:spAutoFit/>
          </a:bodyPr>
          <a:lstStyle/>
          <a:p>
            <a:pPr algn="just">
              <a:lnSpc>
                <a:spcPct val="150000"/>
              </a:lnSpc>
            </a:pP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Κόμβος</a:t>
            </a:r>
            <a:r>
              <a:rPr lang="el-GR" sz="2400" b="1" dirty="0">
                <a:solidFill>
                  <a:srgbClr val="242021"/>
                </a:solidFill>
                <a:latin typeface="Comic Sans MS" panose="030F0702030302020204" pitchFamily="66" charset="0"/>
              </a:rPr>
              <a:t> λέγεται το σημείο ενός κυκλώματος, στο οποίο </a:t>
            </a:r>
            <a:r>
              <a:rPr lang="el-GR" sz="2400" b="1" dirty="0" smtClean="0">
                <a:solidFill>
                  <a:srgbClr val="242021"/>
                </a:solidFill>
                <a:latin typeface="Comic Sans MS" panose="030F0702030302020204" pitchFamily="66" charset="0"/>
              </a:rPr>
              <a:t>συναντιούνται </a:t>
            </a:r>
            <a:r>
              <a:rPr lang="el-GR" sz="2400" b="1" dirty="0">
                <a:solidFill>
                  <a:srgbClr val="242021"/>
                </a:solidFill>
                <a:latin typeface="Comic Sans MS" panose="030F0702030302020204" pitchFamily="66" charset="0"/>
              </a:rPr>
              <a:t>τουλάχιστον τρεις ρευματοφόροι αγωγοί. </a:t>
            </a:r>
            <a:endParaRPr lang="el-GR" sz="2400" b="1" dirty="0" smtClean="0">
              <a:solidFill>
                <a:srgbClr val="242021"/>
              </a:solidFill>
              <a:latin typeface="Comic Sans MS" panose="030F0702030302020204" pitchFamily="66" charset="0"/>
            </a:endParaRPr>
          </a:p>
          <a:p>
            <a:pPr algn="just">
              <a:lnSpc>
                <a:spcPct val="150000"/>
              </a:lnSpc>
            </a:pP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Κλάδος</a:t>
            </a:r>
            <a:r>
              <a:rPr lang="el-GR" sz="2400" b="1" dirty="0" smtClean="0">
                <a:solidFill>
                  <a:srgbClr val="242021"/>
                </a:solidFill>
                <a:latin typeface="Comic Sans MS" panose="030F0702030302020204" pitchFamily="66" charset="0"/>
              </a:rPr>
              <a:t> </a:t>
            </a:r>
            <a:r>
              <a:rPr lang="el-GR" sz="2400" b="1" dirty="0">
                <a:solidFill>
                  <a:srgbClr val="242021"/>
                </a:solidFill>
                <a:latin typeface="Comic Sans MS" panose="030F0702030302020204" pitchFamily="66" charset="0"/>
              </a:rPr>
              <a:t>λέγεται το τμήμα </a:t>
            </a:r>
            <a:r>
              <a:rPr lang="el-GR" sz="2400" b="1" dirty="0" smtClean="0">
                <a:solidFill>
                  <a:srgbClr val="242021"/>
                </a:solidFill>
                <a:latin typeface="Comic Sans MS" panose="030F0702030302020204" pitchFamily="66" charset="0"/>
              </a:rPr>
              <a:t>του κυκλώματος </a:t>
            </a:r>
            <a:r>
              <a:rPr lang="el-GR" sz="2400" b="1" dirty="0">
                <a:solidFill>
                  <a:srgbClr val="242021"/>
                </a:solidFill>
                <a:latin typeface="Comic Sans MS" panose="030F0702030302020204" pitchFamily="66" charset="0"/>
              </a:rPr>
              <a:t>που βρίσκεται μεταξύ </a:t>
            </a:r>
            <a:r>
              <a:rPr lang="el-GR" sz="2400" b="1" dirty="0" smtClean="0">
                <a:solidFill>
                  <a:srgbClr val="242021"/>
                </a:solidFill>
                <a:latin typeface="Comic Sans MS" panose="030F0702030302020204" pitchFamily="66" charset="0"/>
              </a:rPr>
              <a:t>δύο κόμβων</a:t>
            </a:r>
            <a:r>
              <a:rPr lang="el-GR" sz="2400" b="1" dirty="0">
                <a:solidFill>
                  <a:srgbClr val="242021"/>
                </a:solidFill>
                <a:latin typeface="Comic Sans MS" panose="030F0702030302020204" pitchFamily="66" charset="0"/>
              </a:rPr>
              <a:t>. </a:t>
            </a:r>
            <a:endParaRPr lang="el-GR" sz="2400" b="1" dirty="0">
              <a:latin typeface="Comic Sans MS" panose="030F0702030302020204" pitchFamily="66" charset="0"/>
            </a:endParaRPr>
          </a:p>
        </p:txBody>
      </p:sp>
      <p:grpSp>
        <p:nvGrpSpPr>
          <p:cNvPr id="5" name="Ομάδα 4"/>
          <p:cNvGrpSpPr/>
          <p:nvPr/>
        </p:nvGrpSpPr>
        <p:grpSpPr>
          <a:xfrm>
            <a:off x="3047999" y="1314232"/>
            <a:ext cx="5689601" cy="2735263"/>
            <a:chOff x="2711450" y="765176"/>
            <a:chExt cx="5689601" cy="2735263"/>
          </a:xfrm>
        </p:grpSpPr>
        <p:grpSp>
          <p:nvGrpSpPr>
            <p:cNvPr id="6" name="Ομάδα 5"/>
            <p:cNvGrpSpPr/>
            <p:nvPr/>
          </p:nvGrpSpPr>
          <p:grpSpPr>
            <a:xfrm>
              <a:off x="2711450" y="2133601"/>
              <a:ext cx="540544" cy="504825"/>
              <a:chOff x="2711450" y="2133601"/>
              <a:chExt cx="540544" cy="504825"/>
            </a:xfrm>
          </p:grpSpPr>
          <p:sp>
            <p:nvSpPr>
              <p:cNvPr id="44" name="Oval 10"/>
              <p:cNvSpPr>
                <a:spLocks noChangeArrowheads="1"/>
              </p:cNvSpPr>
              <p:nvPr/>
            </p:nvSpPr>
            <p:spPr bwMode="auto">
              <a:xfrm>
                <a:off x="2711450" y="2133601"/>
                <a:ext cx="503238" cy="5048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5" name="Text Box 11"/>
              <p:cNvSpPr txBox="1">
                <a:spLocks noChangeArrowheads="1"/>
              </p:cNvSpPr>
              <p:nvPr/>
            </p:nvSpPr>
            <p:spPr bwMode="auto">
              <a:xfrm>
                <a:off x="2818607" y="2193925"/>
                <a:ext cx="433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dirty="0"/>
                  <a:t>Α</a:t>
                </a:r>
              </a:p>
            </p:txBody>
          </p:sp>
        </p:grpSp>
        <p:grpSp>
          <p:nvGrpSpPr>
            <p:cNvPr id="7" name="Ομάδα 6"/>
            <p:cNvGrpSpPr/>
            <p:nvPr/>
          </p:nvGrpSpPr>
          <p:grpSpPr>
            <a:xfrm>
              <a:off x="6456364" y="765176"/>
              <a:ext cx="595721" cy="504825"/>
              <a:chOff x="6456364" y="765176"/>
              <a:chExt cx="595721" cy="504825"/>
            </a:xfrm>
          </p:grpSpPr>
          <p:sp>
            <p:nvSpPr>
              <p:cNvPr id="42" name="Oval 20"/>
              <p:cNvSpPr>
                <a:spLocks noChangeArrowheads="1"/>
              </p:cNvSpPr>
              <p:nvPr/>
            </p:nvSpPr>
            <p:spPr bwMode="auto">
              <a:xfrm>
                <a:off x="6456364" y="765176"/>
                <a:ext cx="503237" cy="5048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 name="Text Box 29"/>
              <p:cNvSpPr txBox="1">
                <a:spLocks noChangeArrowheads="1"/>
              </p:cNvSpPr>
              <p:nvPr/>
            </p:nvSpPr>
            <p:spPr bwMode="auto">
              <a:xfrm>
                <a:off x="6548849" y="804486"/>
                <a:ext cx="5032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dirty="0"/>
                  <a:t>Α</a:t>
                </a:r>
                <a:r>
                  <a:rPr lang="el-GR" altLang="el-GR" b="1" baseline="-25000" dirty="0"/>
                  <a:t>1</a:t>
                </a:r>
                <a:endParaRPr lang="el-GR" altLang="el-GR" b="1" dirty="0"/>
              </a:p>
            </p:txBody>
          </p:sp>
        </p:grpSp>
        <p:grpSp>
          <p:nvGrpSpPr>
            <p:cNvPr id="8" name="Ομάδα 7"/>
            <p:cNvGrpSpPr/>
            <p:nvPr/>
          </p:nvGrpSpPr>
          <p:grpSpPr>
            <a:xfrm>
              <a:off x="6527800" y="1557339"/>
              <a:ext cx="646112" cy="504825"/>
              <a:chOff x="6527800" y="1557339"/>
              <a:chExt cx="646112" cy="504825"/>
            </a:xfrm>
          </p:grpSpPr>
          <p:sp>
            <p:nvSpPr>
              <p:cNvPr id="40" name="Oval 21"/>
              <p:cNvSpPr>
                <a:spLocks noChangeArrowheads="1"/>
              </p:cNvSpPr>
              <p:nvPr/>
            </p:nvSpPr>
            <p:spPr bwMode="auto">
              <a:xfrm>
                <a:off x="6527800" y="1557339"/>
                <a:ext cx="503238" cy="5048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1" name="Text Box 30"/>
              <p:cNvSpPr txBox="1">
                <a:spLocks noChangeArrowheads="1"/>
              </p:cNvSpPr>
              <p:nvPr/>
            </p:nvSpPr>
            <p:spPr bwMode="auto">
              <a:xfrm>
                <a:off x="6599238" y="1605618"/>
                <a:ext cx="5746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dirty="0"/>
                  <a:t>Α</a:t>
                </a:r>
                <a:r>
                  <a:rPr lang="el-GR" altLang="el-GR" b="1" baseline="-25000" dirty="0"/>
                  <a:t>2</a:t>
                </a:r>
                <a:endParaRPr lang="el-GR" altLang="el-GR" b="1" dirty="0"/>
              </a:p>
            </p:txBody>
          </p:sp>
        </p:grpSp>
        <p:grpSp>
          <p:nvGrpSpPr>
            <p:cNvPr id="9" name="Ομάδα 8"/>
            <p:cNvGrpSpPr/>
            <p:nvPr/>
          </p:nvGrpSpPr>
          <p:grpSpPr>
            <a:xfrm>
              <a:off x="3000375" y="765176"/>
              <a:ext cx="5400676" cy="2735263"/>
              <a:chOff x="3000375" y="765176"/>
              <a:chExt cx="5400676" cy="2735263"/>
            </a:xfrm>
          </p:grpSpPr>
          <p:grpSp>
            <p:nvGrpSpPr>
              <p:cNvPr id="10" name="Ομάδα 9"/>
              <p:cNvGrpSpPr/>
              <p:nvPr/>
            </p:nvGrpSpPr>
            <p:grpSpPr>
              <a:xfrm>
                <a:off x="4583114" y="765176"/>
                <a:ext cx="503237" cy="504825"/>
                <a:chOff x="4583114" y="765176"/>
                <a:chExt cx="503237" cy="504825"/>
              </a:xfrm>
            </p:grpSpPr>
            <p:sp>
              <p:nvSpPr>
                <p:cNvPr id="37" name="Oval 17"/>
                <p:cNvSpPr>
                  <a:spLocks noChangeArrowheads="1"/>
                </p:cNvSpPr>
                <p:nvPr/>
              </p:nvSpPr>
              <p:spPr bwMode="auto">
                <a:xfrm>
                  <a:off x="4583114" y="765176"/>
                  <a:ext cx="503237" cy="50482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8" name="Line 31"/>
                <p:cNvSpPr>
                  <a:spLocks noChangeShapeType="1"/>
                </p:cNvSpPr>
                <p:nvPr/>
              </p:nvSpPr>
              <p:spPr bwMode="auto">
                <a:xfrm>
                  <a:off x="4656138" y="836613"/>
                  <a:ext cx="3603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9" name="Line 34"/>
                <p:cNvSpPr>
                  <a:spLocks noChangeShapeType="1"/>
                </p:cNvSpPr>
                <p:nvPr/>
              </p:nvSpPr>
              <p:spPr bwMode="auto">
                <a:xfrm flipH="1">
                  <a:off x="4656138" y="836613"/>
                  <a:ext cx="3603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 name="Ομάδα 10"/>
              <p:cNvGrpSpPr/>
              <p:nvPr/>
            </p:nvGrpSpPr>
            <p:grpSpPr>
              <a:xfrm>
                <a:off x="4583114" y="1557339"/>
                <a:ext cx="503237" cy="504825"/>
                <a:chOff x="4583114" y="1557339"/>
                <a:chExt cx="503237" cy="504825"/>
              </a:xfrm>
            </p:grpSpPr>
            <p:sp>
              <p:nvSpPr>
                <p:cNvPr id="33" name="Oval 18"/>
                <p:cNvSpPr>
                  <a:spLocks noChangeArrowheads="1"/>
                </p:cNvSpPr>
                <p:nvPr/>
              </p:nvSpPr>
              <p:spPr bwMode="auto">
                <a:xfrm>
                  <a:off x="4583114" y="1557339"/>
                  <a:ext cx="503237" cy="50482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34" name="Ομάδα 33"/>
                <p:cNvGrpSpPr/>
                <p:nvPr/>
              </p:nvGrpSpPr>
              <p:grpSpPr>
                <a:xfrm>
                  <a:off x="4656138" y="1628776"/>
                  <a:ext cx="360362" cy="360363"/>
                  <a:chOff x="4656138" y="1628776"/>
                  <a:chExt cx="360362" cy="360363"/>
                </a:xfrm>
              </p:grpSpPr>
              <p:sp>
                <p:nvSpPr>
                  <p:cNvPr id="35" name="Line 32"/>
                  <p:cNvSpPr>
                    <a:spLocks noChangeShapeType="1"/>
                  </p:cNvSpPr>
                  <p:nvPr/>
                </p:nvSpPr>
                <p:spPr bwMode="auto">
                  <a:xfrm>
                    <a:off x="4656138" y="1628776"/>
                    <a:ext cx="360362"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6" name="Line 36"/>
                  <p:cNvSpPr>
                    <a:spLocks noChangeShapeType="1"/>
                  </p:cNvSpPr>
                  <p:nvPr/>
                </p:nvSpPr>
                <p:spPr bwMode="auto">
                  <a:xfrm flipH="1">
                    <a:off x="4656138" y="1628776"/>
                    <a:ext cx="360362"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12" name="Ομάδα 11"/>
              <p:cNvGrpSpPr/>
              <p:nvPr/>
            </p:nvGrpSpPr>
            <p:grpSpPr>
              <a:xfrm>
                <a:off x="3000375" y="1052513"/>
                <a:ext cx="5400676" cy="2447926"/>
                <a:chOff x="3000375" y="1052513"/>
                <a:chExt cx="5400676" cy="2447926"/>
              </a:xfrm>
            </p:grpSpPr>
            <p:sp>
              <p:nvSpPr>
                <p:cNvPr id="13" name="Line 12"/>
                <p:cNvSpPr>
                  <a:spLocks noChangeShapeType="1"/>
                </p:cNvSpPr>
                <p:nvPr/>
              </p:nvSpPr>
              <p:spPr bwMode="auto">
                <a:xfrm flipV="1">
                  <a:off x="3000375" y="1484314"/>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 name="Line 13"/>
                <p:cNvSpPr>
                  <a:spLocks noChangeShapeType="1"/>
                </p:cNvSpPr>
                <p:nvPr/>
              </p:nvSpPr>
              <p:spPr bwMode="auto">
                <a:xfrm flipV="1">
                  <a:off x="3000375" y="1052513"/>
                  <a:ext cx="86360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 name="Line 14"/>
                <p:cNvSpPr>
                  <a:spLocks noChangeShapeType="1"/>
                </p:cNvSpPr>
                <p:nvPr/>
              </p:nvSpPr>
              <p:spPr bwMode="auto">
                <a:xfrm>
                  <a:off x="3000375" y="1484313"/>
                  <a:ext cx="935038"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 name="Line 15"/>
                <p:cNvSpPr>
                  <a:spLocks noChangeShapeType="1"/>
                </p:cNvSpPr>
                <p:nvPr/>
              </p:nvSpPr>
              <p:spPr bwMode="auto">
                <a:xfrm>
                  <a:off x="3863975" y="1052513"/>
                  <a:ext cx="719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 name="Line 16"/>
                <p:cNvSpPr>
                  <a:spLocks noChangeShapeType="1"/>
                </p:cNvSpPr>
                <p:nvPr/>
              </p:nvSpPr>
              <p:spPr bwMode="auto">
                <a:xfrm>
                  <a:off x="3935413" y="184467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 name="Line 19"/>
                <p:cNvSpPr>
                  <a:spLocks noChangeShapeType="1"/>
                </p:cNvSpPr>
                <p:nvPr/>
              </p:nvSpPr>
              <p:spPr bwMode="auto">
                <a:xfrm>
                  <a:off x="5087938" y="1052513"/>
                  <a:ext cx="13684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 name="Line 22"/>
                <p:cNvSpPr>
                  <a:spLocks noChangeShapeType="1"/>
                </p:cNvSpPr>
                <p:nvPr/>
              </p:nvSpPr>
              <p:spPr bwMode="auto">
                <a:xfrm>
                  <a:off x="5087938" y="1844675"/>
                  <a:ext cx="1439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 name="Line 23"/>
                <p:cNvSpPr>
                  <a:spLocks noChangeShapeType="1"/>
                </p:cNvSpPr>
                <p:nvPr/>
              </p:nvSpPr>
              <p:spPr bwMode="auto">
                <a:xfrm>
                  <a:off x="6959601" y="1052513"/>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 name="Line 24"/>
                <p:cNvSpPr>
                  <a:spLocks noChangeShapeType="1"/>
                </p:cNvSpPr>
                <p:nvPr/>
              </p:nvSpPr>
              <p:spPr bwMode="auto">
                <a:xfrm>
                  <a:off x="7032626" y="1844675"/>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 name="Line 25"/>
                <p:cNvSpPr>
                  <a:spLocks noChangeShapeType="1"/>
                </p:cNvSpPr>
                <p:nvPr/>
              </p:nvSpPr>
              <p:spPr bwMode="auto">
                <a:xfrm>
                  <a:off x="7680326" y="1052514"/>
                  <a:ext cx="720725"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 name="Line 26"/>
                <p:cNvSpPr>
                  <a:spLocks noChangeShapeType="1"/>
                </p:cNvSpPr>
                <p:nvPr/>
              </p:nvSpPr>
              <p:spPr bwMode="auto">
                <a:xfrm flipV="1">
                  <a:off x="7751764" y="1341439"/>
                  <a:ext cx="649287"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4" name="Ομάδα 23"/>
                <p:cNvGrpSpPr/>
                <p:nvPr/>
              </p:nvGrpSpPr>
              <p:grpSpPr>
                <a:xfrm>
                  <a:off x="3000375" y="1341439"/>
                  <a:ext cx="5400675" cy="2159000"/>
                  <a:chOff x="3000375" y="1341439"/>
                  <a:chExt cx="5400675" cy="2159000"/>
                </a:xfrm>
              </p:grpSpPr>
              <p:sp>
                <p:nvSpPr>
                  <p:cNvPr id="25" name="Line 6"/>
                  <p:cNvSpPr>
                    <a:spLocks noChangeShapeType="1"/>
                  </p:cNvSpPr>
                  <p:nvPr/>
                </p:nvSpPr>
                <p:spPr bwMode="auto">
                  <a:xfrm>
                    <a:off x="4800600" y="2708276"/>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 name="Line 7"/>
                  <p:cNvSpPr>
                    <a:spLocks noChangeShapeType="1"/>
                  </p:cNvSpPr>
                  <p:nvPr/>
                </p:nvSpPr>
                <p:spPr bwMode="auto">
                  <a:xfrm>
                    <a:off x="5087938" y="2924176"/>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7" name="Line 8"/>
                  <p:cNvSpPr>
                    <a:spLocks noChangeShapeType="1"/>
                  </p:cNvSpPr>
                  <p:nvPr/>
                </p:nvSpPr>
                <p:spPr bwMode="auto">
                  <a:xfrm>
                    <a:off x="3000376" y="3141663"/>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8" name="Line 9"/>
                  <p:cNvSpPr>
                    <a:spLocks noChangeShapeType="1"/>
                  </p:cNvSpPr>
                  <p:nvPr/>
                </p:nvSpPr>
                <p:spPr bwMode="auto">
                  <a:xfrm flipV="1">
                    <a:off x="3000375" y="2636839"/>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9" name="Line 27"/>
                  <p:cNvSpPr>
                    <a:spLocks noChangeShapeType="1"/>
                  </p:cNvSpPr>
                  <p:nvPr/>
                </p:nvSpPr>
                <p:spPr bwMode="auto">
                  <a:xfrm>
                    <a:off x="8401050" y="1341439"/>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 name="Line 28"/>
                  <p:cNvSpPr>
                    <a:spLocks noChangeShapeType="1"/>
                  </p:cNvSpPr>
                  <p:nvPr/>
                </p:nvSpPr>
                <p:spPr bwMode="auto">
                  <a:xfrm>
                    <a:off x="5087938" y="3141663"/>
                    <a:ext cx="3313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1" name="TextBox 30"/>
                  <p:cNvSpPr txBox="1"/>
                  <p:nvPr/>
                </p:nvSpPr>
                <p:spPr>
                  <a:xfrm>
                    <a:off x="4511270" y="2784809"/>
                    <a:ext cx="343065" cy="400110"/>
                  </a:xfrm>
                  <a:prstGeom prst="rect">
                    <a:avLst/>
                  </a:prstGeom>
                  <a:noFill/>
                </p:spPr>
                <p:txBody>
                  <a:bodyPr wrap="square" rtlCol="0">
                    <a:spAutoFit/>
                  </a:bodyPr>
                  <a:lstStyle/>
                  <a:p>
                    <a:r>
                      <a:rPr lang="el-GR" sz="2000" b="1" dirty="0" smtClean="0"/>
                      <a:t>+</a:t>
                    </a:r>
                    <a:endParaRPr lang="el-GR" sz="2000" b="1" dirty="0"/>
                  </a:p>
                </p:txBody>
              </p:sp>
              <p:sp>
                <p:nvSpPr>
                  <p:cNvPr id="32" name="TextBox 31"/>
                  <p:cNvSpPr txBox="1"/>
                  <p:nvPr/>
                </p:nvSpPr>
                <p:spPr>
                  <a:xfrm>
                    <a:off x="5126432" y="2821505"/>
                    <a:ext cx="343065" cy="400110"/>
                  </a:xfrm>
                  <a:prstGeom prst="rect">
                    <a:avLst/>
                  </a:prstGeom>
                  <a:noFill/>
                </p:spPr>
                <p:txBody>
                  <a:bodyPr wrap="square" rtlCol="0">
                    <a:spAutoFit/>
                  </a:bodyPr>
                  <a:lstStyle/>
                  <a:p>
                    <a:r>
                      <a:rPr lang="el-GR" sz="2000" b="1" dirty="0" smtClean="0"/>
                      <a:t>-</a:t>
                    </a:r>
                    <a:endParaRPr lang="el-GR" sz="2000" b="1" dirty="0"/>
                  </a:p>
                </p:txBody>
              </p:sp>
            </p:grpSp>
          </p:grpSp>
        </p:grpSp>
      </p:grpSp>
      <p:grpSp>
        <p:nvGrpSpPr>
          <p:cNvPr id="65" name="Ομάδα 64"/>
          <p:cNvGrpSpPr/>
          <p:nvPr/>
        </p:nvGrpSpPr>
        <p:grpSpPr>
          <a:xfrm>
            <a:off x="2362581" y="948517"/>
            <a:ext cx="7326458" cy="1275140"/>
            <a:chOff x="2362581" y="948517"/>
            <a:chExt cx="7326458" cy="1275140"/>
          </a:xfrm>
        </p:grpSpPr>
        <p:grpSp>
          <p:nvGrpSpPr>
            <p:cNvPr id="46" name="Ομάδα 45"/>
            <p:cNvGrpSpPr/>
            <p:nvPr/>
          </p:nvGrpSpPr>
          <p:grpSpPr>
            <a:xfrm>
              <a:off x="2362581" y="948517"/>
              <a:ext cx="7326458" cy="1175008"/>
              <a:chOff x="2066738" y="380743"/>
              <a:chExt cx="7326458" cy="1175008"/>
            </a:xfrm>
          </p:grpSpPr>
          <p:grpSp>
            <p:nvGrpSpPr>
              <p:cNvPr id="47" name="Ομάδα 46"/>
              <p:cNvGrpSpPr/>
              <p:nvPr/>
            </p:nvGrpSpPr>
            <p:grpSpPr>
              <a:xfrm>
                <a:off x="2066738" y="607496"/>
                <a:ext cx="1005076" cy="948255"/>
                <a:chOff x="2066738" y="607496"/>
                <a:chExt cx="1005076" cy="948255"/>
              </a:xfrm>
            </p:grpSpPr>
            <p:sp>
              <p:nvSpPr>
                <p:cNvPr id="51" name="Oval 46"/>
                <p:cNvSpPr>
                  <a:spLocks noChangeArrowheads="1"/>
                </p:cNvSpPr>
                <p:nvPr/>
              </p:nvSpPr>
              <p:spPr bwMode="auto">
                <a:xfrm>
                  <a:off x="2927351" y="1412876"/>
                  <a:ext cx="144463"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2" name="AutoShape 50"/>
                <p:cNvSpPr>
                  <a:spLocks noChangeArrowheads="1"/>
                </p:cNvSpPr>
                <p:nvPr/>
              </p:nvSpPr>
              <p:spPr bwMode="auto">
                <a:xfrm>
                  <a:off x="2066738" y="607496"/>
                  <a:ext cx="978847" cy="431800"/>
                </a:xfrm>
                <a:prstGeom prst="wedgeRoundRectCallout">
                  <a:avLst>
                    <a:gd name="adj1" fmla="val 42977"/>
                    <a:gd name="adj2" fmla="val 132158"/>
                    <a:gd name="adj3" fmla="val 16667"/>
                  </a:avLst>
                </a:prstGeom>
                <a:noFill/>
                <a:ln w="9525">
                  <a:solidFill>
                    <a:schemeClr val="tx1"/>
                  </a:solidFill>
                  <a:miter lim="800000"/>
                  <a:headEnd/>
                  <a:tailEnd/>
                </a:ln>
                <a:effectLst/>
                <a:extLst/>
              </p:spPr>
              <p:txBody>
                <a:bodyPr/>
                <a:lstStyle/>
                <a:p>
                  <a:pPr algn="ctr"/>
                  <a:r>
                    <a:rPr lang="el-GR" altLang="el-GR" sz="1600" b="1" dirty="0">
                      <a:latin typeface="Comic Sans MS" panose="030F0702030302020204" pitchFamily="66" charset="0"/>
                    </a:rPr>
                    <a:t>κόμβος</a:t>
                  </a:r>
                </a:p>
              </p:txBody>
            </p:sp>
          </p:grpSp>
          <p:grpSp>
            <p:nvGrpSpPr>
              <p:cNvPr id="48" name="Ομάδα 47"/>
              <p:cNvGrpSpPr/>
              <p:nvPr/>
            </p:nvGrpSpPr>
            <p:grpSpPr>
              <a:xfrm>
                <a:off x="8328026" y="380743"/>
                <a:ext cx="1065170" cy="1030546"/>
                <a:chOff x="8328026" y="380743"/>
                <a:chExt cx="1065170" cy="1030546"/>
              </a:xfrm>
            </p:grpSpPr>
            <p:sp>
              <p:nvSpPr>
                <p:cNvPr id="49" name="Oval 48"/>
                <p:cNvSpPr>
                  <a:spLocks noChangeArrowheads="1"/>
                </p:cNvSpPr>
                <p:nvPr/>
              </p:nvSpPr>
              <p:spPr bwMode="auto">
                <a:xfrm>
                  <a:off x="8328026" y="1268414"/>
                  <a:ext cx="144463"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0" name="AutoShape 51"/>
                <p:cNvSpPr>
                  <a:spLocks noChangeArrowheads="1"/>
                </p:cNvSpPr>
                <p:nvPr/>
              </p:nvSpPr>
              <p:spPr bwMode="auto">
                <a:xfrm>
                  <a:off x="8472488" y="380743"/>
                  <a:ext cx="920708" cy="431800"/>
                </a:xfrm>
                <a:prstGeom prst="wedgeRoundRectCallout">
                  <a:avLst>
                    <a:gd name="adj1" fmla="val -52832"/>
                    <a:gd name="adj2" fmla="val 159438"/>
                    <a:gd name="adj3" fmla="val 16667"/>
                  </a:avLst>
                </a:prstGeom>
                <a:noFill/>
                <a:ln w="9525">
                  <a:solidFill>
                    <a:schemeClr val="tx1"/>
                  </a:solidFill>
                  <a:miter lim="800000"/>
                  <a:headEnd/>
                  <a:tailEnd/>
                </a:ln>
                <a:effectLst/>
                <a:extLst/>
              </p:spPr>
              <p:txBody>
                <a:bodyPr/>
                <a:lstStyle/>
                <a:p>
                  <a:pPr algn="ctr"/>
                  <a:r>
                    <a:rPr lang="el-GR" altLang="el-GR" sz="1600" b="1" dirty="0">
                      <a:latin typeface="Comic Sans MS" panose="030F0702030302020204" pitchFamily="66" charset="0"/>
                    </a:rPr>
                    <a:t>κόμβος</a:t>
                  </a:r>
                </a:p>
              </p:txBody>
            </p:sp>
          </p:grpSp>
        </p:grpSp>
        <p:sp>
          <p:nvSpPr>
            <p:cNvPr id="55" name="Text Box 45"/>
            <p:cNvSpPr txBox="1">
              <a:spLocks noChangeArrowheads="1"/>
            </p:cNvSpPr>
            <p:nvPr/>
          </p:nvSpPr>
          <p:spPr bwMode="auto">
            <a:xfrm>
              <a:off x="2863752" y="1826782"/>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t>Β</a:t>
              </a:r>
            </a:p>
          </p:txBody>
        </p:sp>
        <p:sp>
          <p:nvSpPr>
            <p:cNvPr id="56" name="Text Box 47"/>
            <p:cNvSpPr txBox="1">
              <a:spLocks noChangeArrowheads="1"/>
            </p:cNvSpPr>
            <p:nvPr/>
          </p:nvSpPr>
          <p:spPr bwMode="auto">
            <a:xfrm>
              <a:off x="8768331" y="1693313"/>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t>Γ</a:t>
              </a:r>
            </a:p>
          </p:txBody>
        </p:sp>
      </p:grpSp>
      <p:sp>
        <p:nvSpPr>
          <p:cNvPr id="60" name="Rectangle 4"/>
          <p:cNvSpPr txBox="1">
            <a:spLocks noChangeArrowheads="1"/>
          </p:cNvSpPr>
          <p:nvPr/>
        </p:nvSpPr>
        <p:spPr>
          <a:xfrm>
            <a:off x="2123630" y="175834"/>
            <a:ext cx="8041575" cy="72827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Οι όροι «κόμβος» και «κλάδος».</a:t>
            </a:r>
          </a:p>
        </p:txBody>
      </p:sp>
      <p:grpSp>
        <p:nvGrpSpPr>
          <p:cNvPr id="64" name="Ομάδα 63"/>
          <p:cNvGrpSpPr/>
          <p:nvPr/>
        </p:nvGrpSpPr>
        <p:grpSpPr>
          <a:xfrm>
            <a:off x="5634513" y="992046"/>
            <a:ext cx="1250885" cy="2041753"/>
            <a:chOff x="5634513" y="992046"/>
            <a:chExt cx="1250885" cy="2041753"/>
          </a:xfrm>
        </p:grpSpPr>
        <p:sp>
          <p:nvSpPr>
            <p:cNvPr id="57" name="Text Box 53"/>
            <p:cNvSpPr txBox="1">
              <a:spLocks noChangeArrowheads="1"/>
            </p:cNvSpPr>
            <p:nvPr/>
          </p:nvSpPr>
          <p:spPr bwMode="auto">
            <a:xfrm>
              <a:off x="6286366" y="1229182"/>
              <a:ext cx="4123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2000" dirty="0"/>
                <a:t>Ζ</a:t>
              </a:r>
            </a:p>
          </p:txBody>
        </p:sp>
        <p:sp>
          <p:nvSpPr>
            <p:cNvPr id="58" name="Text Box 54"/>
            <p:cNvSpPr txBox="1">
              <a:spLocks noChangeArrowheads="1"/>
            </p:cNvSpPr>
            <p:nvPr/>
          </p:nvSpPr>
          <p:spPr bwMode="auto">
            <a:xfrm>
              <a:off x="6104506" y="2341013"/>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t>Η</a:t>
              </a:r>
            </a:p>
          </p:txBody>
        </p:sp>
        <p:grpSp>
          <p:nvGrpSpPr>
            <p:cNvPr id="62" name="Ομάδα 61"/>
            <p:cNvGrpSpPr/>
            <p:nvPr/>
          </p:nvGrpSpPr>
          <p:grpSpPr>
            <a:xfrm>
              <a:off x="5634513" y="992046"/>
              <a:ext cx="1250885" cy="2041753"/>
              <a:chOff x="5634513" y="992046"/>
              <a:chExt cx="1250885" cy="2041753"/>
            </a:xfrm>
          </p:grpSpPr>
          <p:sp>
            <p:nvSpPr>
              <p:cNvPr id="53" name="AutoShape 52"/>
              <p:cNvSpPr>
                <a:spLocks noChangeArrowheads="1"/>
              </p:cNvSpPr>
              <p:nvPr/>
            </p:nvSpPr>
            <p:spPr bwMode="auto">
              <a:xfrm>
                <a:off x="5805898" y="2698320"/>
                <a:ext cx="1079500" cy="335479"/>
              </a:xfrm>
              <a:prstGeom prst="wedgeRoundRectCallout">
                <a:avLst>
                  <a:gd name="adj1" fmla="val -49412"/>
                  <a:gd name="adj2" fmla="val -134190"/>
                  <a:gd name="adj3" fmla="val 16667"/>
                </a:avLst>
              </a:prstGeom>
              <a:noFill/>
              <a:ln w="9525">
                <a:solidFill>
                  <a:schemeClr val="tx1"/>
                </a:solidFill>
                <a:miter lim="800000"/>
                <a:headEnd/>
                <a:tailEnd/>
              </a:ln>
              <a:effectLst/>
              <a:extLst/>
            </p:spPr>
            <p:txBody>
              <a:bodyPr/>
              <a:lstStyle/>
              <a:p>
                <a:pPr algn="ctr"/>
                <a:r>
                  <a:rPr lang="el-GR" altLang="el-GR" sz="1600" b="1" dirty="0">
                    <a:latin typeface="Comic Sans MS" panose="030F0702030302020204" pitchFamily="66" charset="0"/>
                  </a:rPr>
                  <a:t>κλάδος</a:t>
                </a:r>
              </a:p>
            </p:txBody>
          </p:sp>
          <p:sp>
            <p:nvSpPr>
              <p:cNvPr id="61" name="AutoShape 52"/>
              <p:cNvSpPr>
                <a:spLocks noChangeArrowheads="1"/>
              </p:cNvSpPr>
              <p:nvPr/>
            </p:nvSpPr>
            <p:spPr bwMode="auto">
              <a:xfrm>
                <a:off x="5634513" y="992046"/>
                <a:ext cx="1079500" cy="335479"/>
              </a:xfrm>
              <a:prstGeom prst="wedgeRoundRectCallout">
                <a:avLst>
                  <a:gd name="adj1" fmla="val -39529"/>
                  <a:gd name="adj2" fmla="val 129291"/>
                  <a:gd name="adj3" fmla="val 16667"/>
                </a:avLst>
              </a:prstGeom>
              <a:noFill/>
              <a:ln w="9525">
                <a:solidFill>
                  <a:schemeClr val="tx1"/>
                </a:solidFill>
                <a:miter lim="800000"/>
                <a:headEnd/>
                <a:tailEnd/>
              </a:ln>
              <a:effectLst/>
              <a:extLst/>
            </p:spPr>
            <p:txBody>
              <a:bodyPr/>
              <a:lstStyle/>
              <a:p>
                <a:pPr algn="ctr"/>
                <a:r>
                  <a:rPr lang="el-GR" altLang="el-GR" sz="1600" b="1" dirty="0">
                    <a:latin typeface="Comic Sans MS" panose="030F0702030302020204" pitchFamily="66" charset="0"/>
                  </a:rPr>
                  <a:t>κλάδος</a:t>
                </a:r>
              </a:p>
            </p:txBody>
          </p:sp>
        </p:grpSp>
      </p:grpSp>
    </p:spTree>
    <p:extLst>
      <p:ext uri="{BB962C8B-B14F-4D97-AF65-F5344CB8AC3E}">
        <p14:creationId xmlns:p14="http://schemas.microsoft.com/office/powerpoint/2010/main" val="264118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500" fill="hold"/>
                                        <p:tgtEl>
                                          <p:spTgt spid="60"/>
                                        </p:tgtEl>
                                        <p:attrNameLst>
                                          <p:attrName>ppt_x</p:attrName>
                                        </p:attrNameLst>
                                      </p:cBhvr>
                                      <p:tavLst>
                                        <p:tav tm="0">
                                          <p:val>
                                            <p:strVal val="#ppt_x-.2"/>
                                          </p:val>
                                        </p:tav>
                                        <p:tav tm="100000">
                                          <p:val>
                                            <p:strVal val="#ppt_x"/>
                                          </p:val>
                                        </p:tav>
                                      </p:tavLst>
                                    </p:anim>
                                    <p:anim calcmode="lin" valueType="num">
                                      <p:cBhvr>
                                        <p:cTn id="8" dur="1500" fill="hold"/>
                                        <p:tgtEl>
                                          <p:spTgt spid="60"/>
                                        </p:tgtEl>
                                        <p:attrNameLst>
                                          <p:attrName>ppt_y</p:attrName>
                                        </p:attrNameLst>
                                      </p:cBhvr>
                                      <p:tavLst>
                                        <p:tav tm="0">
                                          <p:val>
                                            <p:strVal val="#ppt_y"/>
                                          </p:val>
                                        </p:tav>
                                        <p:tav tm="100000">
                                          <p:val>
                                            <p:strVal val="#ppt_y"/>
                                          </p:val>
                                        </p:tav>
                                      </p:tavLst>
                                    </p:anim>
                                    <p:animEffect transition="in" filter="wipe(right)" prLst="gradientSize: 0.1">
                                      <p:cBhvr>
                                        <p:cTn id="9" dur="15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1500"/>
                                        <p:tgtEl>
                                          <p:spTgt spid="4">
                                            <p:txEl>
                                              <p:pRg st="0" end="0"/>
                                            </p:txEl>
                                          </p:spTgt>
                                        </p:tgtEl>
                                      </p:cBhvr>
                                    </p:animEffect>
                                  </p:childTnLst>
                                </p:cTn>
                              </p:par>
                            </p:childTnLst>
                          </p:cTn>
                        </p:par>
                        <p:par>
                          <p:cTn id="20" fill="hold">
                            <p:stCondLst>
                              <p:cond delay="1500"/>
                            </p:stCondLst>
                            <p:childTnLst>
                              <p:par>
                                <p:cTn id="21" presetID="6" presetClass="entr" presetSubtype="16" fill="hold" nodeType="afterEffect">
                                  <p:stCondLst>
                                    <p:cond delay="500"/>
                                  </p:stCondLst>
                                  <p:childTnLst>
                                    <p:set>
                                      <p:cBhvr>
                                        <p:cTn id="22" dur="1" fill="hold">
                                          <p:stCondLst>
                                            <p:cond delay="0"/>
                                          </p:stCondLst>
                                        </p:cTn>
                                        <p:tgtEl>
                                          <p:spTgt spid="65"/>
                                        </p:tgtEl>
                                        <p:attrNameLst>
                                          <p:attrName>style.visibility</p:attrName>
                                        </p:attrNameLst>
                                      </p:cBhvr>
                                      <p:to>
                                        <p:strVal val="visible"/>
                                      </p:to>
                                    </p:set>
                                    <p:animEffect transition="in" filter="circle(in)">
                                      <p:cBhvr>
                                        <p:cTn id="23" dur="1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1500"/>
                                        <p:tgtEl>
                                          <p:spTgt spid="4">
                                            <p:txEl>
                                              <p:pRg st="1" end="1"/>
                                            </p:txEl>
                                          </p:spTgt>
                                        </p:tgtEl>
                                      </p:cBhvr>
                                    </p:animEffect>
                                  </p:childTnLst>
                                </p:cTn>
                              </p:par>
                            </p:childTnLst>
                          </p:cTn>
                        </p:par>
                        <p:par>
                          <p:cTn id="29" fill="hold">
                            <p:stCondLst>
                              <p:cond delay="1500"/>
                            </p:stCondLst>
                            <p:childTnLst>
                              <p:par>
                                <p:cTn id="30" presetID="6" presetClass="entr" presetSubtype="16" fill="hold" nodeType="afterEffect">
                                  <p:stCondLst>
                                    <p:cond delay="500"/>
                                  </p:stCondLst>
                                  <p:childTnLst>
                                    <p:set>
                                      <p:cBhvr>
                                        <p:cTn id="31" dur="1" fill="hold">
                                          <p:stCondLst>
                                            <p:cond delay="0"/>
                                          </p:stCondLst>
                                        </p:cTn>
                                        <p:tgtEl>
                                          <p:spTgt spid="64"/>
                                        </p:tgtEl>
                                        <p:attrNameLst>
                                          <p:attrName>style.visibility</p:attrName>
                                        </p:attrNameLst>
                                      </p:cBhvr>
                                      <p:to>
                                        <p:strVal val="visible"/>
                                      </p:to>
                                    </p:set>
                                    <p:animEffect transition="in" filter="circle(in)">
                                      <p:cBhvr>
                                        <p:cTn id="32" dur="1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TotalTime>
  <Words>1607</Words>
  <Application>Microsoft Office PowerPoint</Application>
  <PresentationFormat>Ευρεία οθόνη</PresentationFormat>
  <Paragraphs>251</Paragraphs>
  <Slides>29</Slides>
  <Notes>9</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29</vt:i4>
      </vt:variant>
    </vt:vector>
  </HeadingPairs>
  <TitlesOfParts>
    <vt:vector size="38" baseType="lpstr">
      <vt:lpstr>Arial</vt:lpstr>
      <vt:lpstr>Calibri</vt:lpstr>
      <vt:lpstr>Cambria Math</vt:lpstr>
      <vt:lpstr>Comic Sans MS</vt:lpstr>
      <vt:lpstr>Times New Roman</vt:lpstr>
      <vt:lpstr>Trebuchet MS</vt:lpstr>
      <vt:lpstr>Wingdings</vt:lpstr>
      <vt:lpstr>2_Θέμα του Office</vt:lpstr>
      <vt:lpstr>Εξίσωση</vt:lpstr>
      <vt:lpstr>Όργανα ηλεκτρικών μετρήσεων (Τρόπος χρήσης πολυμέτρου)</vt:lpstr>
      <vt:lpstr>Αμπερόμετρο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Κανόνες του Kirchhoff (Κίρχοφ)</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Χρήστης των Windows</dc:creator>
  <cp:lastModifiedBy>Μερκούριος Παναγιωτόπουλος</cp:lastModifiedBy>
  <cp:revision>191</cp:revision>
  <dcterms:created xsi:type="dcterms:W3CDTF">2018-01-18T09:35:06Z</dcterms:created>
  <dcterms:modified xsi:type="dcterms:W3CDTF">2020-01-21T21:00:39Z</dcterms:modified>
</cp:coreProperties>
</file>