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4" Type="http://schemas.openxmlformats.org/officeDocument/2006/relationships/image" Target="../media/image6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image" Target="../media/image78.wmf"/><Relationship Id="rId3" Type="http://schemas.openxmlformats.org/officeDocument/2006/relationships/image" Target="../media/image68.wmf"/><Relationship Id="rId7" Type="http://schemas.openxmlformats.org/officeDocument/2006/relationships/image" Target="../media/image72.wmf"/><Relationship Id="rId12" Type="http://schemas.openxmlformats.org/officeDocument/2006/relationships/image" Target="../media/image77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1.wmf"/><Relationship Id="rId11" Type="http://schemas.openxmlformats.org/officeDocument/2006/relationships/image" Target="../media/image76.wmf"/><Relationship Id="rId5" Type="http://schemas.openxmlformats.org/officeDocument/2006/relationships/image" Target="../media/image70.wmf"/><Relationship Id="rId10" Type="http://schemas.openxmlformats.org/officeDocument/2006/relationships/image" Target="../media/image75.wmf"/><Relationship Id="rId4" Type="http://schemas.openxmlformats.org/officeDocument/2006/relationships/image" Target="../media/image69.wmf"/><Relationship Id="rId9" Type="http://schemas.openxmlformats.org/officeDocument/2006/relationships/image" Target="../media/image7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8.wmf"/><Relationship Id="rId1" Type="http://schemas.openxmlformats.org/officeDocument/2006/relationships/image" Target="../media/image60.wmf"/><Relationship Id="rId4" Type="http://schemas.openxmlformats.org/officeDocument/2006/relationships/image" Target="../media/image79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13" Type="http://schemas.openxmlformats.org/officeDocument/2006/relationships/image" Target="../media/image90.wmf"/><Relationship Id="rId3" Type="http://schemas.openxmlformats.org/officeDocument/2006/relationships/image" Target="../media/image18.wmf"/><Relationship Id="rId7" Type="http://schemas.openxmlformats.org/officeDocument/2006/relationships/image" Target="../media/image84.wmf"/><Relationship Id="rId12" Type="http://schemas.openxmlformats.org/officeDocument/2006/relationships/image" Target="../media/image89.wmf"/><Relationship Id="rId2" Type="http://schemas.openxmlformats.org/officeDocument/2006/relationships/image" Target="../media/image67.wmf"/><Relationship Id="rId1" Type="http://schemas.openxmlformats.org/officeDocument/2006/relationships/image" Target="../media/image80.wmf"/><Relationship Id="rId6" Type="http://schemas.openxmlformats.org/officeDocument/2006/relationships/image" Target="../media/image83.wmf"/><Relationship Id="rId11" Type="http://schemas.openxmlformats.org/officeDocument/2006/relationships/image" Target="../media/image88.wmf"/><Relationship Id="rId5" Type="http://schemas.openxmlformats.org/officeDocument/2006/relationships/image" Target="../media/image82.wmf"/><Relationship Id="rId10" Type="http://schemas.openxmlformats.org/officeDocument/2006/relationships/image" Target="../media/image87.wmf"/><Relationship Id="rId4" Type="http://schemas.openxmlformats.org/officeDocument/2006/relationships/image" Target="../media/image81.wmf"/><Relationship Id="rId9" Type="http://schemas.openxmlformats.org/officeDocument/2006/relationships/image" Target="../media/image86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13" Type="http://schemas.openxmlformats.org/officeDocument/2006/relationships/image" Target="../media/image100.wmf"/><Relationship Id="rId3" Type="http://schemas.openxmlformats.org/officeDocument/2006/relationships/image" Target="../media/image22.wmf"/><Relationship Id="rId7" Type="http://schemas.openxmlformats.org/officeDocument/2006/relationships/image" Target="../media/image94.wmf"/><Relationship Id="rId12" Type="http://schemas.openxmlformats.org/officeDocument/2006/relationships/image" Target="../media/image99.wmf"/><Relationship Id="rId2" Type="http://schemas.openxmlformats.org/officeDocument/2006/relationships/image" Target="../media/image67.wmf"/><Relationship Id="rId1" Type="http://schemas.openxmlformats.org/officeDocument/2006/relationships/image" Target="../media/image91.wmf"/><Relationship Id="rId6" Type="http://schemas.openxmlformats.org/officeDocument/2006/relationships/image" Target="../media/image93.wmf"/><Relationship Id="rId11" Type="http://schemas.openxmlformats.org/officeDocument/2006/relationships/image" Target="../media/image98.wmf"/><Relationship Id="rId5" Type="http://schemas.openxmlformats.org/officeDocument/2006/relationships/image" Target="../media/image92.wmf"/><Relationship Id="rId10" Type="http://schemas.openxmlformats.org/officeDocument/2006/relationships/image" Target="../media/image97.wmf"/><Relationship Id="rId4" Type="http://schemas.openxmlformats.org/officeDocument/2006/relationships/image" Target="../media/image83.wmf"/><Relationship Id="rId9" Type="http://schemas.openxmlformats.org/officeDocument/2006/relationships/image" Target="../media/image96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13" Type="http://schemas.openxmlformats.org/officeDocument/2006/relationships/image" Target="../media/image113.wmf"/><Relationship Id="rId3" Type="http://schemas.openxmlformats.org/officeDocument/2006/relationships/image" Target="../media/image103.wmf"/><Relationship Id="rId7" Type="http://schemas.openxmlformats.org/officeDocument/2006/relationships/image" Target="../media/image107.wmf"/><Relationship Id="rId12" Type="http://schemas.openxmlformats.org/officeDocument/2006/relationships/image" Target="../media/image112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Relationship Id="rId6" Type="http://schemas.openxmlformats.org/officeDocument/2006/relationships/image" Target="../media/image106.wmf"/><Relationship Id="rId11" Type="http://schemas.openxmlformats.org/officeDocument/2006/relationships/image" Target="../media/image111.wmf"/><Relationship Id="rId5" Type="http://schemas.openxmlformats.org/officeDocument/2006/relationships/image" Target="../media/image105.wmf"/><Relationship Id="rId15" Type="http://schemas.openxmlformats.org/officeDocument/2006/relationships/image" Target="../media/image115.wmf"/><Relationship Id="rId10" Type="http://schemas.openxmlformats.org/officeDocument/2006/relationships/image" Target="../media/image110.wmf"/><Relationship Id="rId4" Type="http://schemas.openxmlformats.org/officeDocument/2006/relationships/image" Target="../media/image104.wmf"/><Relationship Id="rId9" Type="http://schemas.openxmlformats.org/officeDocument/2006/relationships/image" Target="../media/image109.wmf"/><Relationship Id="rId14" Type="http://schemas.openxmlformats.org/officeDocument/2006/relationships/image" Target="../media/image114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13" Type="http://schemas.openxmlformats.org/officeDocument/2006/relationships/image" Target="../media/image114.wmf"/><Relationship Id="rId18" Type="http://schemas.openxmlformats.org/officeDocument/2006/relationships/image" Target="../media/image123.wmf"/><Relationship Id="rId3" Type="http://schemas.openxmlformats.org/officeDocument/2006/relationships/image" Target="../media/image104.wmf"/><Relationship Id="rId7" Type="http://schemas.openxmlformats.org/officeDocument/2006/relationships/image" Target="../media/image108.wmf"/><Relationship Id="rId12" Type="http://schemas.openxmlformats.org/officeDocument/2006/relationships/image" Target="../media/image113.wmf"/><Relationship Id="rId17" Type="http://schemas.openxmlformats.org/officeDocument/2006/relationships/image" Target="../media/image122.wmf"/><Relationship Id="rId2" Type="http://schemas.openxmlformats.org/officeDocument/2006/relationships/image" Target="../media/image103.wmf"/><Relationship Id="rId16" Type="http://schemas.openxmlformats.org/officeDocument/2006/relationships/image" Target="../media/image121.wmf"/><Relationship Id="rId1" Type="http://schemas.openxmlformats.org/officeDocument/2006/relationships/image" Target="../media/image102.wmf"/><Relationship Id="rId6" Type="http://schemas.openxmlformats.org/officeDocument/2006/relationships/image" Target="../media/image107.wmf"/><Relationship Id="rId11" Type="http://schemas.openxmlformats.org/officeDocument/2006/relationships/image" Target="../media/image112.wmf"/><Relationship Id="rId5" Type="http://schemas.openxmlformats.org/officeDocument/2006/relationships/image" Target="../media/image106.wmf"/><Relationship Id="rId15" Type="http://schemas.openxmlformats.org/officeDocument/2006/relationships/image" Target="../media/image120.wmf"/><Relationship Id="rId10" Type="http://schemas.openxmlformats.org/officeDocument/2006/relationships/image" Target="../media/image111.wmf"/><Relationship Id="rId4" Type="http://schemas.openxmlformats.org/officeDocument/2006/relationships/image" Target="../media/image105.wmf"/><Relationship Id="rId9" Type="http://schemas.openxmlformats.org/officeDocument/2006/relationships/image" Target="../media/image110.wmf"/><Relationship Id="rId14" Type="http://schemas.openxmlformats.org/officeDocument/2006/relationships/image" Target="../media/image11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3.wmf"/><Relationship Id="rId7" Type="http://schemas.openxmlformats.org/officeDocument/2006/relationships/image" Target="../media/image10.wmf"/><Relationship Id="rId12" Type="http://schemas.openxmlformats.org/officeDocument/2006/relationships/image" Target="../media/image21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0.wmf"/><Relationship Id="rId5" Type="http://schemas.openxmlformats.org/officeDocument/2006/relationships/image" Target="../media/image15.wmf"/><Relationship Id="rId10" Type="http://schemas.openxmlformats.org/officeDocument/2006/relationships/image" Target="../media/image19.wmf"/><Relationship Id="rId4" Type="http://schemas.openxmlformats.org/officeDocument/2006/relationships/image" Target="../media/image14.wmf"/><Relationship Id="rId9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3.wmf"/><Relationship Id="rId7" Type="http://schemas.openxmlformats.org/officeDocument/2006/relationships/image" Target="../media/image10.wmf"/><Relationship Id="rId12" Type="http://schemas.openxmlformats.org/officeDocument/2006/relationships/image" Target="../media/image25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4.wmf"/><Relationship Id="rId5" Type="http://schemas.openxmlformats.org/officeDocument/2006/relationships/image" Target="../media/image15.wmf"/><Relationship Id="rId10" Type="http://schemas.openxmlformats.org/officeDocument/2006/relationships/image" Target="../media/image23.wmf"/><Relationship Id="rId4" Type="http://schemas.openxmlformats.org/officeDocument/2006/relationships/image" Target="../media/image14.wmf"/><Relationship Id="rId9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6.wmf"/><Relationship Id="rId3" Type="http://schemas.openxmlformats.org/officeDocument/2006/relationships/image" Target="../media/image13.wmf"/><Relationship Id="rId7" Type="http://schemas.openxmlformats.org/officeDocument/2006/relationships/image" Target="../media/image10.wmf"/><Relationship Id="rId12" Type="http://schemas.openxmlformats.org/officeDocument/2006/relationships/image" Target="../media/image22.wmf"/><Relationship Id="rId2" Type="http://schemas.openxmlformats.org/officeDocument/2006/relationships/image" Target="../media/image12.wmf"/><Relationship Id="rId16" Type="http://schemas.openxmlformats.org/officeDocument/2006/relationships/image" Target="../media/image29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5.wmf"/><Relationship Id="rId5" Type="http://schemas.openxmlformats.org/officeDocument/2006/relationships/image" Target="../media/image15.wmf"/><Relationship Id="rId15" Type="http://schemas.openxmlformats.org/officeDocument/2006/relationships/image" Target="../media/image28.wmf"/><Relationship Id="rId10" Type="http://schemas.openxmlformats.org/officeDocument/2006/relationships/image" Target="../media/image24.wmf"/><Relationship Id="rId4" Type="http://schemas.openxmlformats.org/officeDocument/2006/relationships/image" Target="../media/image14.wmf"/><Relationship Id="rId9" Type="http://schemas.openxmlformats.org/officeDocument/2006/relationships/image" Target="../media/image23.wmf"/><Relationship Id="rId14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32.wmf"/><Relationship Id="rId3" Type="http://schemas.openxmlformats.org/officeDocument/2006/relationships/image" Target="../media/image13.wmf"/><Relationship Id="rId7" Type="http://schemas.openxmlformats.org/officeDocument/2006/relationships/image" Target="../media/image10.wmf"/><Relationship Id="rId12" Type="http://schemas.openxmlformats.org/officeDocument/2006/relationships/image" Target="../media/image31.wmf"/><Relationship Id="rId17" Type="http://schemas.openxmlformats.org/officeDocument/2006/relationships/image" Target="../media/image36.wmf"/><Relationship Id="rId2" Type="http://schemas.openxmlformats.org/officeDocument/2006/relationships/image" Target="../media/image12.wmf"/><Relationship Id="rId16" Type="http://schemas.openxmlformats.org/officeDocument/2006/relationships/image" Target="../media/image35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30.wmf"/><Relationship Id="rId5" Type="http://schemas.openxmlformats.org/officeDocument/2006/relationships/image" Target="../media/image15.wmf"/><Relationship Id="rId15" Type="http://schemas.openxmlformats.org/officeDocument/2006/relationships/image" Target="../media/image34.wmf"/><Relationship Id="rId10" Type="http://schemas.openxmlformats.org/officeDocument/2006/relationships/image" Target="../media/image22.wmf"/><Relationship Id="rId4" Type="http://schemas.openxmlformats.org/officeDocument/2006/relationships/image" Target="../media/image14.wmf"/><Relationship Id="rId9" Type="http://schemas.openxmlformats.org/officeDocument/2006/relationships/image" Target="../media/image25.wmf"/><Relationship Id="rId14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31.wmf"/><Relationship Id="rId18" Type="http://schemas.openxmlformats.org/officeDocument/2006/relationships/image" Target="../media/image40.wmf"/><Relationship Id="rId3" Type="http://schemas.openxmlformats.org/officeDocument/2006/relationships/image" Target="../media/image13.wmf"/><Relationship Id="rId21" Type="http://schemas.openxmlformats.org/officeDocument/2006/relationships/image" Target="../media/image43.wmf"/><Relationship Id="rId7" Type="http://schemas.openxmlformats.org/officeDocument/2006/relationships/image" Target="../media/image10.wmf"/><Relationship Id="rId12" Type="http://schemas.openxmlformats.org/officeDocument/2006/relationships/image" Target="../media/image30.wmf"/><Relationship Id="rId17" Type="http://schemas.openxmlformats.org/officeDocument/2006/relationships/image" Target="../media/image39.wmf"/><Relationship Id="rId2" Type="http://schemas.openxmlformats.org/officeDocument/2006/relationships/image" Target="../media/image12.wmf"/><Relationship Id="rId16" Type="http://schemas.openxmlformats.org/officeDocument/2006/relationships/image" Target="../media/image38.wmf"/><Relationship Id="rId20" Type="http://schemas.openxmlformats.org/officeDocument/2006/relationships/image" Target="../media/image4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2.wmf"/><Relationship Id="rId5" Type="http://schemas.openxmlformats.org/officeDocument/2006/relationships/image" Target="../media/image15.wmf"/><Relationship Id="rId15" Type="http://schemas.openxmlformats.org/officeDocument/2006/relationships/image" Target="../media/image37.wmf"/><Relationship Id="rId23" Type="http://schemas.openxmlformats.org/officeDocument/2006/relationships/image" Target="../media/image45.wmf"/><Relationship Id="rId10" Type="http://schemas.openxmlformats.org/officeDocument/2006/relationships/image" Target="../media/image25.wmf"/><Relationship Id="rId19" Type="http://schemas.openxmlformats.org/officeDocument/2006/relationships/image" Target="../media/image41.wmf"/><Relationship Id="rId4" Type="http://schemas.openxmlformats.org/officeDocument/2006/relationships/image" Target="../media/image14.wmf"/><Relationship Id="rId9" Type="http://schemas.openxmlformats.org/officeDocument/2006/relationships/image" Target="../media/image24.wmf"/><Relationship Id="rId14" Type="http://schemas.openxmlformats.org/officeDocument/2006/relationships/image" Target="../media/image32.wmf"/><Relationship Id="rId22" Type="http://schemas.openxmlformats.org/officeDocument/2006/relationships/image" Target="../media/image4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3.wmf"/><Relationship Id="rId7" Type="http://schemas.openxmlformats.org/officeDocument/2006/relationships/image" Target="../media/image10.wmf"/><Relationship Id="rId12" Type="http://schemas.openxmlformats.org/officeDocument/2006/relationships/image" Target="../media/image25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4.wmf"/><Relationship Id="rId5" Type="http://schemas.openxmlformats.org/officeDocument/2006/relationships/image" Target="../media/image15.wmf"/><Relationship Id="rId10" Type="http://schemas.openxmlformats.org/officeDocument/2006/relationships/image" Target="../media/image23.wmf"/><Relationship Id="rId4" Type="http://schemas.openxmlformats.org/officeDocument/2006/relationships/image" Target="../media/image14.wmf"/><Relationship Id="rId9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3.wmf"/><Relationship Id="rId7" Type="http://schemas.openxmlformats.org/officeDocument/2006/relationships/image" Target="../media/image10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50.wmf"/><Relationship Id="rId18" Type="http://schemas.openxmlformats.org/officeDocument/2006/relationships/image" Target="../media/image55.wmf"/><Relationship Id="rId3" Type="http://schemas.openxmlformats.org/officeDocument/2006/relationships/image" Target="../media/image13.wmf"/><Relationship Id="rId7" Type="http://schemas.openxmlformats.org/officeDocument/2006/relationships/image" Target="../media/image10.wmf"/><Relationship Id="rId12" Type="http://schemas.openxmlformats.org/officeDocument/2006/relationships/image" Target="../media/image49.wmf"/><Relationship Id="rId17" Type="http://schemas.openxmlformats.org/officeDocument/2006/relationships/image" Target="../media/image54.wmf"/><Relationship Id="rId2" Type="http://schemas.openxmlformats.org/officeDocument/2006/relationships/image" Target="../media/image12.wmf"/><Relationship Id="rId16" Type="http://schemas.openxmlformats.org/officeDocument/2006/relationships/image" Target="../media/image53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48.wmf"/><Relationship Id="rId5" Type="http://schemas.openxmlformats.org/officeDocument/2006/relationships/image" Target="../media/image15.wmf"/><Relationship Id="rId15" Type="http://schemas.openxmlformats.org/officeDocument/2006/relationships/image" Target="../media/image52.wmf"/><Relationship Id="rId10" Type="http://schemas.openxmlformats.org/officeDocument/2006/relationships/image" Target="../media/image47.wmf"/><Relationship Id="rId19" Type="http://schemas.openxmlformats.org/officeDocument/2006/relationships/image" Target="../media/image56.wmf"/><Relationship Id="rId4" Type="http://schemas.openxmlformats.org/officeDocument/2006/relationships/image" Target="../media/image14.wmf"/><Relationship Id="rId9" Type="http://schemas.openxmlformats.org/officeDocument/2006/relationships/image" Target="../media/image46.wmf"/><Relationship Id="rId14" Type="http://schemas.openxmlformats.org/officeDocument/2006/relationships/image" Target="../media/image5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C0AA-2E55-49B6-8836-582386E26641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C563-B143-4B48-8A35-0A59CAE9271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C0AA-2E55-49B6-8836-582386E26641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C563-B143-4B48-8A35-0A59CAE927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C0AA-2E55-49B6-8836-582386E26641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C563-B143-4B48-8A35-0A59CAE927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C0AA-2E55-49B6-8836-582386E26641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C563-B143-4B48-8A35-0A59CAE927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C0AA-2E55-49B6-8836-582386E26641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C563-B143-4B48-8A35-0A59CAE9271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C0AA-2E55-49B6-8836-582386E26641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C563-B143-4B48-8A35-0A59CAE927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C0AA-2E55-49B6-8836-582386E26641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C563-B143-4B48-8A35-0A59CAE927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C0AA-2E55-49B6-8836-582386E26641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C563-B143-4B48-8A35-0A59CAE927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C0AA-2E55-49B6-8836-582386E26641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C563-B143-4B48-8A35-0A59CAE9271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C0AA-2E55-49B6-8836-582386E26641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C563-B143-4B48-8A35-0A59CAE927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C0AA-2E55-49B6-8836-582386E26641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C563-B143-4B48-8A35-0A59CAE9271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E00C0AA-2E55-49B6-8836-582386E26641}" type="datetimeFigureOut">
              <a:rPr lang="el-GR" smtClean="0"/>
              <a:pPr/>
              <a:t>15/4/2020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28FC563-B143-4B48-8A35-0A59CAE9271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09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6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1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08.bin"/><Relationship Id="rId5" Type="http://schemas.openxmlformats.org/officeDocument/2006/relationships/oleObject" Target="../embeddings/oleObject105.bin"/><Relationship Id="rId15" Type="http://schemas.openxmlformats.org/officeDocument/2006/relationships/oleObject" Target="../embeddings/oleObject110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12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07.bin"/><Relationship Id="rId1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18.bin"/><Relationship Id="rId18" Type="http://schemas.openxmlformats.org/officeDocument/2006/relationships/image" Target="../media/image17.wmf"/><Relationship Id="rId26" Type="http://schemas.openxmlformats.org/officeDocument/2006/relationships/oleObject" Target="../embeddings/oleObject125.bin"/><Relationship Id="rId39" Type="http://schemas.openxmlformats.org/officeDocument/2006/relationships/image" Target="../media/image55.wmf"/><Relationship Id="rId3" Type="http://schemas.openxmlformats.org/officeDocument/2006/relationships/oleObject" Target="../embeddings/oleObject113.bin"/><Relationship Id="rId21" Type="http://schemas.openxmlformats.org/officeDocument/2006/relationships/oleObject" Target="../embeddings/oleObject122.bin"/><Relationship Id="rId34" Type="http://schemas.openxmlformats.org/officeDocument/2006/relationships/oleObject" Target="../embeddings/oleObject129.bin"/><Relationship Id="rId7" Type="http://schemas.openxmlformats.org/officeDocument/2006/relationships/oleObject" Target="../embeddings/oleObject115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20.bin"/><Relationship Id="rId25" Type="http://schemas.openxmlformats.org/officeDocument/2006/relationships/image" Target="../media/image48.wmf"/><Relationship Id="rId33" Type="http://schemas.openxmlformats.org/officeDocument/2006/relationships/image" Target="../media/image52.wmf"/><Relationship Id="rId38" Type="http://schemas.openxmlformats.org/officeDocument/2006/relationships/oleObject" Target="../embeddings/oleObject13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20" Type="http://schemas.openxmlformats.org/officeDocument/2006/relationships/image" Target="../media/image46.wmf"/><Relationship Id="rId29" Type="http://schemas.openxmlformats.org/officeDocument/2006/relationships/image" Target="../media/image50.wmf"/><Relationship Id="rId41" Type="http://schemas.openxmlformats.org/officeDocument/2006/relationships/image" Target="../media/image56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17.bin"/><Relationship Id="rId24" Type="http://schemas.openxmlformats.org/officeDocument/2006/relationships/oleObject" Target="../embeddings/oleObject124.bin"/><Relationship Id="rId32" Type="http://schemas.openxmlformats.org/officeDocument/2006/relationships/oleObject" Target="../embeddings/oleObject128.bin"/><Relationship Id="rId37" Type="http://schemas.openxmlformats.org/officeDocument/2006/relationships/image" Target="../media/image54.wmf"/><Relationship Id="rId40" Type="http://schemas.openxmlformats.org/officeDocument/2006/relationships/oleObject" Target="../embeddings/oleObject132.bin"/><Relationship Id="rId5" Type="http://schemas.openxmlformats.org/officeDocument/2006/relationships/oleObject" Target="../embeddings/oleObject114.bin"/><Relationship Id="rId15" Type="http://schemas.openxmlformats.org/officeDocument/2006/relationships/oleObject" Target="../embeddings/oleObject119.bin"/><Relationship Id="rId23" Type="http://schemas.openxmlformats.org/officeDocument/2006/relationships/oleObject" Target="../embeddings/oleObject123.bin"/><Relationship Id="rId28" Type="http://schemas.openxmlformats.org/officeDocument/2006/relationships/oleObject" Target="../embeddings/oleObject126.bin"/><Relationship Id="rId36" Type="http://schemas.openxmlformats.org/officeDocument/2006/relationships/oleObject" Target="../embeddings/oleObject130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21.bin"/><Relationship Id="rId31" Type="http://schemas.openxmlformats.org/officeDocument/2006/relationships/image" Target="../media/image51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6.bin"/><Relationship Id="rId14" Type="http://schemas.openxmlformats.org/officeDocument/2006/relationships/image" Target="../media/image16.wmf"/><Relationship Id="rId22" Type="http://schemas.openxmlformats.org/officeDocument/2006/relationships/image" Target="../media/image47.wmf"/><Relationship Id="rId27" Type="http://schemas.openxmlformats.org/officeDocument/2006/relationships/image" Target="../media/image49.wmf"/><Relationship Id="rId30" Type="http://schemas.openxmlformats.org/officeDocument/2006/relationships/oleObject" Target="../embeddings/oleObject127.bin"/><Relationship Id="rId35" Type="http://schemas.openxmlformats.org/officeDocument/2006/relationships/image" Target="../media/image5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5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134.bin"/><Relationship Id="rId7" Type="http://schemas.openxmlformats.org/officeDocument/2006/relationships/oleObject" Target="../embeddings/oleObject1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135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137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138.bin"/><Relationship Id="rId7" Type="http://schemas.openxmlformats.org/officeDocument/2006/relationships/oleObject" Target="../embeddings/oleObject1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139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14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oleObject" Target="../embeddings/oleObject147.bin"/><Relationship Id="rId18" Type="http://schemas.openxmlformats.org/officeDocument/2006/relationships/image" Target="../media/image73.wmf"/><Relationship Id="rId26" Type="http://schemas.openxmlformats.org/officeDocument/2006/relationships/image" Target="../media/image77.wmf"/><Relationship Id="rId3" Type="http://schemas.openxmlformats.org/officeDocument/2006/relationships/oleObject" Target="../embeddings/oleObject142.bin"/><Relationship Id="rId21" Type="http://schemas.openxmlformats.org/officeDocument/2006/relationships/oleObject" Target="../embeddings/oleObject151.bin"/><Relationship Id="rId7" Type="http://schemas.openxmlformats.org/officeDocument/2006/relationships/oleObject" Target="../embeddings/oleObject144.bin"/><Relationship Id="rId12" Type="http://schemas.openxmlformats.org/officeDocument/2006/relationships/image" Target="../media/image70.wmf"/><Relationship Id="rId17" Type="http://schemas.openxmlformats.org/officeDocument/2006/relationships/oleObject" Target="../embeddings/oleObject149.bin"/><Relationship Id="rId25" Type="http://schemas.openxmlformats.org/officeDocument/2006/relationships/oleObject" Target="../embeddings/oleObject15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2.wmf"/><Relationship Id="rId20" Type="http://schemas.openxmlformats.org/officeDocument/2006/relationships/image" Target="../media/image74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7.wmf"/><Relationship Id="rId11" Type="http://schemas.openxmlformats.org/officeDocument/2006/relationships/oleObject" Target="../embeddings/oleObject146.bin"/><Relationship Id="rId24" Type="http://schemas.openxmlformats.org/officeDocument/2006/relationships/image" Target="../media/image76.wmf"/><Relationship Id="rId5" Type="http://schemas.openxmlformats.org/officeDocument/2006/relationships/oleObject" Target="../embeddings/oleObject143.bin"/><Relationship Id="rId15" Type="http://schemas.openxmlformats.org/officeDocument/2006/relationships/oleObject" Target="../embeddings/oleObject148.bin"/><Relationship Id="rId23" Type="http://schemas.openxmlformats.org/officeDocument/2006/relationships/oleObject" Target="../embeddings/oleObject152.bin"/><Relationship Id="rId28" Type="http://schemas.openxmlformats.org/officeDocument/2006/relationships/image" Target="../media/image78.wmf"/><Relationship Id="rId10" Type="http://schemas.openxmlformats.org/officeDocument/2006/relationships/image" Target="../media/image69.wmf"/><Relationship Id="rId19" Type="http://schemas.openxmlformats.org/officeDocument/2006/relationships/oleObject" Target="../embeddings/oleObject150.bin"/><Relationship Id="rId4" Type="http://schemas.openxmlformats.org/officeDocument/2006/relationships/image" Target="../media/image66.wmf"/><Relationship Id="rId9" Type="http://schemas.openxmlformats.org/officeDocument/2006/relationships/oleObject" Target="../embeddings/oleObject145.bin"/><Relationship Id="rId14" Type="http://schemas.openxmlformats.org/officeDocument/2006/relationships/image" Target="../media/image71.wmf"/><Relationship Id="rId22" Type="http://schemas.openxmlformats.org/officeDocument/2006/relationships/image" Target="../media/image75.wmf"/><Relationship Id="rId27" Type="http://schemas.openxmlformats.org/officeDocument/2006/relationships/oleObject" Target="../embeddings/oleObject154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155.bin"/><Relationship Id="rId7" Type="http://schemas.openxmlformats.org/officeDocument/2006/relationships/oleObject" Target="../embeddings/oleObject1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156.bin"/><Relationship Id="rId10" Type="http://schemas.openxmlformats.org/officeDocument/2006/relationships/image" Target="../media/image79.wmf"/><Relationship Id="rId4" Type="http://schemas.openxmlformats.org/officeDocument/2006/relationships/image" Target="../media/image60.wmf"/><Relationship Id="rId9" Type="http://schemas.openxmlformats.org/officeDocument/2006/relationships/oleObject" Target="../embeddings/oleObject158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2.bin"/><Relationship Id="rId13" Type="http://schemas.openxmlformats.org/officeDocument/2006/relationships/image" Target="../media/image82.wmf"/><Relationship Id="rId18" Type="http://schemas.openxmlformats.org/officeDocument/2006/relationships/oleObject" Target="../embeddings/oleObject167.bin"/><Relationship Id="rId26" Type="http://schemas.openxmlformats.org/officeDocument/2006/relationships/oleObject" Target="../embeddings/oleObject171.bin"/><Relationship Id="rId3" Type="http://schemas.openxmlformats.org/officeDocument/2006/relationships/oleObject" Target="../embeddings/oleObject159.bin"/><Relationship Id="rId21" Type="http://schemas.openxmlformats.org/officeDocument/2006/relationships/image" Target="../media/image86.wmf"/><Relationship Id="rId7" Type="http://schemas.openxmlformats.org/officeDocument/2006/relationships/oleObject" Target="../embeddings/oleObject161.bin"/><Relationship Id="rId12" Type="http://schemas.openxmlformats.org/officeDocument/2006/relationships/oleObject" Target="../embeddings/oleObject164.bin"/><Relationship Id="rId17" Type="http://schemas.openxmlformats.org/officeDocument/2006/relationships/image" Target="../media/image84.wmf"/><Relationship Id="rId25" Type="http://schemas.openxmlformats.org/officeDocument/2006/relationships/image" Target="../media/image8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66.bin"/><Relationship Id="rId20" Type="http://schemas.openxmlformats.org/officeDocument/2006/relationships/oleObject" Target="../embeddings/oleObject168.bin"/><Relationship Id="rId29" Type="http://schemas.openxmlformats.org/officeDocument/2006/relationships/image" Target="../media/image90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7.wmf"/><Relationship Id="rId11" Type="http://schemas.openxmlformats.org/officeDocument/2006/relationships/image" Target="../media/image81.wmf"/><Relationship Id="rId24" Type="http://schemas.openxmlformats.org/officeDocument/2006/relationships/oleObject" Target="../embeddings/oleObject170.bin"/><Relationship Id="rId5" Type="http://schemas.openxmlformats.org/officeDocument/2006/relationships/oleObject" Target="../embeddings/oleObject160.bin"/><Relationship Id="rId15" Type="http://schemas.openxmlformats.org/officeDocument/2006/relationships/image" Target="../media/image83.wmf"/><Relationship Id="rId23" Type="http://schemas.openxmlformats.org/officeDocument/2006/relationships/image" Target="../media/image87.wmf"/><Relationship Id="rId28" Type="http://schemas.openxmlformats.org/officeDocument/2006/relationships/oleObject" Target="../embeddings/oleObject172.bin"/><Relationship Id="rId10" Type="http://schemas.openxmlformats.org/officeDocument/2006/relationships/oleObject" Target="../embeddings/oleObject163.bin"/><Relationship Id="rId19" Type="http://schemas.openxmlformats.org/officeDocument/2006/relationships/image" Target="../media/image85.wmf"/><Relationship Id="rId4" Type="http://schemas.openxmlformats.org/officeDocument/2006/relationships/image" Target="../media/image80.wmf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165.bin"/><Relationship Id="rId22" Type="http://schemas.openxmlformats.org/officeDocument/2006/relationships/oleObject" Target="../embeddings/oleObject169.bin"/><Relationship Id="rId27" Type="http://schemas.openxmlformats.org/officeDocument/2006/relationships/image" Target="../media/image89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6.bin"/><Relationship Id="rId13" Type="http://schemas.openxmlformats.org/officeDocument/2006/relationships/image" Target="../media/image92.wmf"/><Relationship Id="rId18" Type="http://schemas.openxmlformats.org/officeDocument/2006/relationships/oleObject" Target="../embeddings/oleObject181.bin"/><Relationship Id="rId26" Type="http://schemas.openxmlformats.org/officeDocument/2006/relationships/oleObject" Target="../embeddings/oleObject185.bin"/><Relationship Id="rId3" Type="http://schemas.openxmlformats.org/officeDocument/2006/relationships/oleObject" Target="../embeddings/oleObject173.bin"/><Relationship Id="rId21" Type="http://schemas.openxmlformats.org/officeDocument/2006/relationships/image" Target="../media/image96.wmf"/><Relationship Id="rId7" Type="http://schemas.openxmlformats.org/officeDocument/2006/relationships/oleObject" Target="../embeddings/oleObject175.bin"/><Relationship Id="rId12" Type="http://schemas.openxmlformats.org/officeDocument/2006/relationships/oleObject" Target="../embeddings/oleObject178.bin"/><Relationship Id="rId17" Type="http://schemas.openxmlformats.org/officeDocument/2006/relationships/image" Target="../media/image94.wmf"/><Relationship Id="rId25" Type="http://schemas.openxmlformats.org/officeDocument/2006/relationships/image" Target="../media/image9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80.bin"/><Relationship Id="rId20" Type="http://schemas.openxmlformats.org/officeDocument/2006/relationships/oleObject" Target="../embeddings/oleObject182.bin"/><Relationship Id="rId29" Type="http://schemas.openxmlformats.org/officeDocument/2006/relationships/image" Target="../media/image100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7.wmf"/><Relationship Id="rId11" Type="http://schemas.openxmlformats.org/officeDocument/2006/relationships/image" Target="../media/image83.wmf"/><Relationship Id="rId24" Type="http://schemas.openxmlformats.org/officeDocument/2006/relationships/oleObject" Target="../embeddings/oleObject184.bin"/><Relationship Id="rId5" Type="http://schemas.openxmlformats.org/officeDocument/2006/relationships/oleObject" Target="../embeddings/oleObject174.bin"/><Relationship Id="rId15" Type="http://schemas.openxmlformats.org/officeDocument/2006/relationships/image" Target="../media/image93.wmf"/><Relationship Id="rId23" Type="http://schemas.openxmlformats.org/officeDocument/2006/relationships/image" Target="../media/image97.wmf"/><Relationship Id="rId28" Type="http://schemas.openxmlformats.org/officeDocument/2006/relationships/oleObject" Target="../embeddings/oleObject186.bin"/><Relationship Id="rId10" Type="http://schemas.openxmlformats.org/officeDocument/2006/relationships/oleObject" Target="../embeddings/oleObject177.bin"/><Relationship Id="rId19" Type="http://schemas.openxmlformats.org/officeDocument/2006/relationships/image" Target="../media/image95.wmf"/><Relationship Id="rId4" Type="http://schemas.openxmlformats.org/officeDocument/2006/relationships/image" Target="../media/image91.wmf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179.bin"/><Relationship Id="rId22" Type="http://schemas.openxmlformats.org/officeDocument/2006/relationships/oleObject" Target="../embeddings/oleObject183.bin"/><Relationship Id="rId27" Type="http://schemas.openxmlformats.org/officeDocument/2006/relationships/image" Target="../media/image99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wmf"/><Relationship Id="rId13" Type="http://schemas.openxmlformats.org/officeDocument/2006/relationships/oleObject" Target="../embeddings/oleObject191.bin"/><Relationship Id="rId18" Type="http://schemas.openxmlformats.org/officeDocument/2006/relationships/image" Target="../media/image107.wmf"/><Relationship Id="rId26" Type="http://schemas.openxmlformats.org/officeDocument/2006/relationships/oleObject" Target="../embeddings/oleObject197.bin"/><Relationship Id="rId3" Type="http://schemas.openxmlformats.org/officeDocument/2006/relationships/oleObject" Target="../embeddings/oleObject187.bin"/><Relationship Id="rId21" Type="http://schemas.openxmlformats.org/officeDocument/2006/relationships/image" Target="../media/image118.jpeg"/><Relationship Id="rId34" Type="http://schemas.openxmlformats.org/officeDocument/2006/relationships/oleObject" Target="../embeddings/oleObject201.bin"/><Relationship Id="rId7" Type="http://schemas.openxmlformats.org/officeDocument/2006/relationships/oleObject" Target="../embeddings/oleObject188.bin"/><Relationship Id="rId12" Type="http://schemas.openxmlformats.org/officeDocument/2006/relationships/image" Target="../media/image104.wmf"/><Relationship Id="rId17" Type="http://schemas.openxmlformats.org/officeDocument/2006/relationships/oleObject" Target="../embeddings/oleObject193.bin"/><Relationship Id="rId25" Type="http://schemas.openxmlformats.org/officeDocument/2006/relationships/image" Target="../media/image110.wmf"/><Relationship Id="rId33" Type="http://schemas.openxmlformats.org/officeDocument/2006/relationships/image" Target="../media/image11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6.wmf"/><Relationship Id="rId20" Type="http://schemas.openxmlformats.org/officeDocument/2006/relationships/image" Target="../media/image108.wmf"/><Relationship Id="rId29" Type="http://schemas.openxmlformats.org/officeDocument/2006/relationships/image" Target="../media/image112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17.jpeg"/><Relationship Id="rId11" Type="http://schemas.openxmlformats.org/officeDocument/2006/relationships/oleObject" Target="../embeddings/oleObject190.bin"/><Relationship Id="rId24" Type="http://schemas.openxmlformats.org/officeDocument/2006/relationships/oleObject" Target="../embeddings/oleObject196.bin"/><Relationship Id="rId32" Type="http://schemas.openxmlformats.org/officeDocument/2006/relationships/oleObject" Target="../embeddings/oleObject200.bin"/><Relationship Id="rId5" Type="http://schemas.openxmlformats.org/officeDocument/2006/relationships/image" Target="../media/image116.jpeg"/><Relationship Id="rId15" Type="http://schemas.openxmlformats.org/officeDocument/2006/relationships/oleObject" Target="../embeddings/oleObject192.bin"/><Relationship Id="rId23" Type="http://schemas.openxmlformats.org/officeDocument/2006/relationships/image" Target="../media/image109.wmf"/><Relationship Id="rId28" Type="http://schemas.openxmlformats.org/officeDocument/2006/relationships/oleObject" Target="../embeddings/oleObject198.bin"/><Relationship Id="rId36" Type="http://schemas.openxmlformats.org/officeDocument/2006/relationships/image" Target="../media/image119.jpeg"/><Relationship Id="rId10" Type="http://schemas.openxmlformats.org/officeDocument/2006/relationships/image" Target="../media/image103.wmf"/><Relationship Id="rId19" Type="http://schemas.openxmlformats.org/officeDocument/2006/relationships/oleObject" Target="../embeddings/oleObject194.bin"/><Relationship Id="rId31" Type="http://schemas.openxmlformats.org/officeDocument/2006/relationships/image" Target="../media/image113.wmf"/><Relationship Id="rId4" Type="http://schemas.openxmlformats.org/officeDocument/2006/relationships/image" Target="../media/image101.wmf"/><Relationship Id="rId9" Type="http://schemas.openxmlformats.org/officeDocument/2006/relationships/oleObject" Target="../embeddings/oleObject189.bin"/><Relationship Id="rId14" Type="http://schemas.openxmlformats.org/officeDocument/2006/relationships/image" Target="../media/image105.wmf"/><Relationship Id="rId22" Type="http://schemas.openxmlformats.org/officeDocument/2006/relationships/oleObject" Target="../embeddings/oleObject195.bin"/><Relationship Id="rId27" Type="http://schemas.openxmlformats.org/officeDocument/2006/relationships/image" Target="../media/image111.wmf"/><Relationship Id="rId30" Type="http://schemas.openxmlformats.org/officeDocument/2006/relationships/oleObject" Target="../embeddings/oleObject199.bin"/><Relationship Id="rId35" Type="http://schemas.openxmlformats.org/officeDocument/2006/relationships/image" Target="../media/image115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13" Type="http://schemas.openxmlformats.org/officeDocument/2006/relationships/oleObject" Target="../embeddings/oleObject206.bin"/><Relationship Id="rId18" Type="http://schemas.openxmlformats.org/officeDocument/2006/relationships/image" Target="../media/image108.wmf"/><Relationship Id="rId26" Type="http://schemas.openxmlformats.org/officeDocument/2006/relationships/oleObject" Target="../embeddings/oleObject212.bin"/><Relationship Id="rId39" Type="http://schemas.openxmlformats.org/officeDocument/2006/relationships/oleObject" Target="../embeddings/oleObject218.bin"/><Relationship Id="rId3" Type="http://schemas.openxmlformats.org/officeDocument/2006/relationships/image" Target="../media/image116.jpeg"/><Relationship Id="rId21" Type="http://schemas.openxmlformats.org/officeDocument/2006/relationships/image" Target="../media/image109.wmf"/><Relationship Id="rId34" Type="http://schemas.openxmlformats.org/officeDocument/2006/relationships/image" Target="../media/image119.jpeg"/><Relationship Id="rId42" Type="http://schemas.openxmlformats.org/officeDocument/2006/relationships/image" Target="../media/image123.wmf"/><Relationship Id="rId7" Type="http://schemas.openxmlformats.org/officeDocument/2006/relationships/oleObject" Target="../embeddings/oleObject203.bin"/><Relationship Id="rId12" Type="http://schemas.openxmlformats.org/officeDocument/2006/relationships/image" Target="../media/image105.wmf"/><Relationship Id="rId17" Type="http://schemas.openxmlformats.org/officeDocument/2006/relationships/oleObject" Target="../embeddings/oleObject208.bin"/><Relationship Id="rId25" Type="http://schemas.openxmlformats.org/officeDocument/2006/relationships/image" Target="../media/image111.wmf"/><Relationship Id="rId33" Type="http://schemas.openxmlformats.org/officeDocument/2006/relationships/image" Target="../media/image115.wmf"/><Relationship Id="rId38" Type="http://schemas.openxmlformats.org/officeDocument/2006/relationships/image" Target="../media/image12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7.wmf"/><Relationship Id="rId20" Type="http://schemas.openxmlformats.org/officeDocument/2006/relationships/oleObject" Target="../embeddings/oleObject209.bin"/><Relationship Id="rId29" Type="http://schemas.openxmlformats.org/officeDocument/2006/relationships/image" Target="../media/image113.wmf"/><Relationship Id="rId41" Type="http://schemas.openxmlformats.org/officeDocument/2006/relationships/oleObject" Target="../embeddings/oleObject219.bin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02.wmf"/><Relationship Id="rId11" Type="http://schemas.openxmlformats.org/officeDocument/2006/relationships/oleObject" Target="../embeddings/oleObject205.bin"/><Relationship Id="rId24" Type="http://schemas.openxmlformats.org/officeDocument/2006/relationships/oleObject" Target="../embeddings/oleObject211.bin"/><Relationship Id="rId32" Type="http://schemas.openxmlformats.org/officeDocument/2006/relationships/oleObject" Target="../embeddings/oleObject215.bin"/><Relationship Id="rId37" Type="http://schemas.openxmlformats.org/officeDocument/2006/relationships/oleObject" Target="../embeddings/oleObject217.bin"/><Relationship Id="rId40" Type="http://schemas.openxmlformats.org/officeDocument/2006/relationships/image" Target="../media/image122.wmf"/><Relationship Id="rId5" Type="http://schemas.openxmlformats.org/officeDocument/2006/relationships/oleObject" Target="../embeddings/oleObject202.bin"/><Relationship Id="rId15" Type="http://schemas.openxmlformats.org/officeDocument/2006/relationships/oleObject" Target="../embeddings/oleObject207.bin"/><Relationship Id="rId23" Type="http://schemas.openxmlformats.org/officeDocument/2006/relationships/image" Target="../media/image110.wmf"/><Relationship Id="rId28" Type="http://schemas.openxmlformats.org/officeDocument/2006/relationships/oleObject" Target="../embeddings/oleObject213.bin"/><Relationship Id="rId36" Type="http://schemas.openxmlformats.org/officeDocument/2006/relationships/image" Target="../media/image120.wmf"/><Relationship Id="rId10" Type="http://schemas.openxmlformats.org/officeDocument/2006/relationships/image" Target="../media/image104.wmf"/><Relationship Id="rId19" Type="http://schemas.openxmlformats.org/officeDocument/2006/relationships/image" Target="../media/image118.jpeg"/><Relationship Id="rId31" Type="http://schemas.openxmlformats.org/officeDocument/2006/relationships/image" Target="../media/image114.wmf"/><Relationship Id="rId4" Type="http://schemas.openxmlformats.org/officeDocument/2006/relationships/image" Target="../media/image117.jpeg"/><Relationship Id="rId9" Type="http://schemas.openxmlformats.org/officeDocument/2006/relationships/oleObject" Target="../embeddings/oleObject204.bin"/><Relationship Id="rId14" Type="http://schemas.openxmlformats.org/officeDocument/2006/relationships/image" Target="../media/image106.wmf"/><Relationship Id="rId22" Type="http://schemas.openxmlformats.org/officeDocument/2006/relationships/oleObject" Target="../embeddings/oleObject210.bin"/><Relationship Id="rId27" Type="http://schemas.openxmlformats.org/officeDocument/2006/relationships/image" Target="../media/image112.wmf"/><Relationship Id="rId30" Type="http://schemas.openxmlformats.org/officeDocument/2006/relationships/oleObject" Target="../embeddings/oleObject214.bin"/><Relationship Id="rId35" Type="http://schemas.openxmlformats.org/officeDocument/2006/relationships/oleObject" Target="../embeddings/oleObject21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7.wmf"/><Relationship Id="rId26" Type="http://schemas.openxmlformats.org/officeDocument/2006/relationships/image" Target="../media/image21.wmf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7.bin"/><Relationship Id="rId25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20" Type="http://schemas.openxmlformats.org/officeDocument/2006/relationships/image" Target="../media/image18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24" Type="http://schemas.openxmlformats.org/officeDocument/2006/relationships/image" Target="../media/image20.wmf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23" Type="http://schemas.openxmlformats.org/officeDocument/2006/relationships/oleObject" Target="../embeddings/oleObject20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6.wmf"/><Relationship Id="rId22" Type="http://schemas.openxmlformats.org/officeDocument/2006/relationships/image" Target="../media/image1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17.wmf"/><Relationship Id="rId26" Type="http://schemas.openxmlformats.org/officeDocument/2006/relationships/image" Target="../media/image25.wmf"/><Relationship Id="rId3" Type="http://schemas.openxmlformats.org/officeDocument/2006/relationships/oleObject" Target="../embeddings/oleObject22.bin"/><Relationship Id="rId21" Type="http://schemas.openxmlformats.org/officeDocument/2006/relationships/oleObject" Target="../embeddings/oleObject31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29.bin"/><Relationship Id="rId25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20" Type="http://schemas.openxmlformats.org/officeDocument/2006/relationships/image" Target="../media/image22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26.bin"/><Relationship Id="rId24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23" Type="http://schemas.openxmlformats.org/officeDocument/2006/relationships/oleObject" Target="../embeddings/oleObject32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30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16.wmf"/><Relationship Id="rId22" Type="http://schemas.openxmlformats.org/officeDocument/2006/relationships/image" Target="../media/image2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17.wmf"/><Relationship Id="rId26" Type="http://schemas.openxmlformats.org/officeDocument/2006/relationships/image" Target="../media/image22.wmf"/><Relationship Id="rId3" Type="http://schemas.openxmlformats.org/officeDocument/2006/relationships/oleObject" Target="../embeddings/oleObject34.bin"/><Relationship Id="rId21" Type="http://schemas.openxmlformats.org/officeDocument/2006/relationships/oleObject" Target="../embeddings/oleObject43.bin"/><Relationship Id="rId34" Type="http://schemas.openxmlformats.org/officeDocument/2006/relationships/image" Target="../media/image28.wmf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41.bin"/><Relationship Id="rId25" Type="http://schemas.openxmlformats.org/officeDocument/2006/relationships/oleObject" Target="../embeddings/oleObject45.bin"/><Relationship Id="rId33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20" Type="http://schemas.openxmlformats.org/officeDocument/2006/relationships/image" Target="../media/image23.wmf"/><Relationship Id="rId29" Type="http://schemas.openxmlformats.org/officeDocument/2006/relationships/oleObject" Target="../embeddings/oleObject48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38.bin"/><Relationship Id="rId24" Type="http://schemas.openxmlformats.org/officeDocument/2006/relationships/image" Target="../media/image25.wmf"/><Relationship Id="rId32" Type="http://schemas.openxmlformats.org/officeDocument/2006/relationships/image" Target="../media/image27.wmf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23" Type="http://schemas.openxmlformats.org/officeDocument/2006/relationships/oleObject" Target="../embeddings/oleObject44.bin"/><Relationship Id="rId28" Type="http://schemas.openxmlformats.org/officeDocument/2006/relationships/oleObject" Target="../embeddings/oleObject47.bin"/><Relationship Id="rId36" Type="http://schemas.openxmlformats.org/officeDocument/2006/relationships/image" Target="../media/image29.wmf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42.bin"/><Relationship Id="rId31" Type="http://schemas.openxmlformats.org/officeDocument/2006/relationships/oleObject" Target="../embeddings/oleObject49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16.wmf"/><Relationship Id="rId22" Type="http://schemas.openxmlformats.org/officeDocument/2006/relationships/image" Target="../media/image24.wmf"/><Relationship Id="rId27" Type="http://schemas.openxmlformats.org/officeDocument/2006/relationships/oleObject" Target="../embeddings/oleObject46.bin"/><Relationship Id="rId30" Type="http://schemas.openxmlformats.org/officeDocument/2006/relationships/image" Target="../media/image26.wmf"/><Relationship Id="rId35" Type="http://schemas.openxmlformats.org/officeDocument/2006/relationships/oleObject" Target="../embeddings/oleObject5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57.bin"/><Relationship Id="rId18" Type="http://schemas.openxmlformats.org/officeDocument/2006/relationships/image" Target="../media/image17.wmf"/><Relationship Id="rId26" Type="http://schemas.openxmlformats.org/officeDocument/2006/relationships/image" Target="../media/image31.wmf"/><Relationship Id="rId3" Type="http://schemas.openxmlformats.org/officeDocument/2006/relationships/oleObject" Target="../embeddings/oleObject52.bin"/><Relationship Id="rId21" Type="http://schemas.openxmlformats.org/officeDocument/2006/relationships/oleObject" Target="../embeddings/oleObject61.bin"/><Relationship Id="rId34" Type="http://schemas.openxmlformats.org/officeDocument/2006/relationships/image" Target="../media/image35.wmf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59.bin"/><Relationship Id="rId25" Type="http://schemas.openxmlformats.org/officeDocument/2006/relationships/oleObject" Target="../embeddings/oleObject63.bin"/><Relationship Id="rId33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20" Type="http://schemas.openxmlformats.org/officeDocument/2006/relationships/image" Target="../media/image25.wmf"/><Relationship Id="rId29" Type="http://schemas.openxmlformats.org/officeDocument/2006/relationships/oleObject" Target="../embeddings/oleObject65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56.bin"/><Relationship Id="rId24" Type="http://schemas.openxmlformats.org/officeDocument/2006/relationships/image" Target="../media/image30.wmf"/><Relationship Id="rId32" Type="http://schemas.openxmlformats.org/officeDocument/2006/relationships/image" Target="../media/image34.wmf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58.bin"/><Relationship Id="rId23" Type="http://schemas.openxmlformats.org/officeDocument/2006/relationships/oleObject" Target="../embeddings/oleObject62.bin"/><Relationship Id="rId28" Type="http://schemas.openxmlformats.org/officeDocument/2006/relationships/image" Target="../media/image32.wmf"/><Relationship Id="rId36" Type="http://schemas.openxmlformats.org/officeDocument/2006/relationships/image" Target="../media/image36.wmf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60.bin"/><Relationship Id="rId31" Type="http://schemas.openxmlformats.org/officeDocument/2006/relationships/oleObject" Target="../embeddings/oleObject66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16.wmf"/><Relationship Id="rId22" Type="http://schemas.openxmlformats.org/officeDocument/2006/relationships/image" Target="../media/image22.wmf"/><Relationship Id="rId27" Type="http://schemas.openxmlformats.org/officeDocument/2006/relationships/oleObject" Target="../embeddings/oleObject64.bin"/><Relationship Id="rId30" Type="http://schemas.openxmlformats.org/officeDocument/2006/relationships/image" Target="../media/image33.wmf"/><Relationship Id="rId35" Type="http://schemas.openxmlformats.org/officeDocument/2006/relationships/oleObject" Target="../embeddings/oleObject6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74.bin"/><Relationship Id="rId18" Type="http://schemas.openxmlformats.org/officeDocument/2006/relationships/image" Target="../media/image17.wmf"/><Relationship Id="rId26" Type="http://schemas.openxmlformats.org/officeDocument/2006/relationships/image" Target="../media/image30.wmf"/><Relationship Id="rId39" Type="http://schemas.openxmlformats.org/officeDocument/2006/relationships/oleObject" Target="../embeddings/oleObject87.bin"/><Relationship Id="rId3" Type="http://schemas.openxmlformats.org/officeDocument/2006/relationships/oleObject" Target="../embeddings/oleObject69.bin"/><Relationship Id="rId21" Type="http://schemas.openxmlformats.org/officeDocument/2006/relationships/oleObject" Target="../embeddings/oleObject78.bin"/><Relationship Id="rId34" Type="http://schemas.openxmlformats.org/officeDocument/2006/relationships/image" Target="../media/image38.wmf"/><Relationship Id="rId42" Type="http://schemas.openxmlformats.org/officeDocument/2006/relationships/image" Target="../media/image42.wmf"/><Relationship Id="rId47" Type="http://schemas.openxmlformats.org/officeDocument/2006/relationships/oleObject" Target="../embeddings/oleObject91.bin"/><Relationship Id="rId7" Type="http://schemas.openxmlformats.org/officeDocument/2006/relationships/oleObject" Target="../embeddings/oleObject71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76.bin"/><Relationship Id="rId25" Type="http://schemas.openxmlformats.org/officeDocument/2006/relationships/oleObject" Target="../embeddings/oleObject80.bin"/><Relationship Id="rId33" Type="http://schemas.openxmlformats.org/officeDocument/2006/relationships/oleObject" Target="../embeddings/oleObject84.bin"/><Relationship Id="rId38" Type="http://schemas.openxmlformats.org/officeDocument/2006/relationships/image" Target="../media/image40.wmf"/><Relationship Id="rId46" Type="http://schemas.openxmlformats.org/officeDocument/2006/relationships/image" Target="../media/image4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20" Type="http://schemas.openxmlformats.org/officeDocument/2006/relationships/image" Target="../media/image24.wmf"/><Relationship Id="rId29" Type="http://schemas.openxmlformats.org/officeDocument/2006/relationships/oleObject" Target="../embeddings/oleObject82.bin"/><Relationship Id="rId41" Type="http://schemas.openxmlformats.org/officeDocument/2006/relationships/oleObject" Target="../embeddings/oleObject88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73.bin"/><Relationship Id="rId24" Type="http://schemas.openxmlformats.org/officeDocument/2006/relationships/image" Target="../media/image22.wmf"/><Relationship Id="rId32" Type="http://schemas.openxmlformats.org/officeDocument/2006/relationships/image" Target="../media/image37.wmf"/><Relationship Id="rId37" Type="http://schemas.openxmlformats.org/officeDocument/2006/relationships/oleObject" Target="../embeddings/oleObject86.bin"/><Relationship Id="rId40" Type="http://schemas.openxmlformats.org/officeDocument/2006/relationships/image" Target="../media/image41.wmf"/><Relationship Id="rId45" Type="http://schemas.openxmlformats.org/officeDocument/2006/relationships/oleObject" Target="../embeddings/oleObject90.bin"/><Relationship Id="rId5" Type="http://schemas.openxmlformats.org/officeDocument/2006/relationships/oleObject" Target="../embeddings/oleObject70.bin"/><Relationship Id="rId15" Type="http://schemas.openxmlformats.org/officeDocument/2006/relationships/oleObject" Target="../embeddings/oleObject75.bin"/><Relationship Id="rId23" Type="http://schemas.openxmlformats.org/officeDocument/2006/relationships/oleObject" Target="../embeddings/oleObject79.bin"/><Relationship Id="rId28" Type="http://schemas.openxmlformats.org/officeDocument/2006/relationships/image" Target="../media/image31.wmf"/><Relationship Id="rId36" Type="http://schemas.openxmlformats.org/officeDocument/2006/relationships/image" Target="../media/image39.wmf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77.bin"/><Relationship Id="rId31" Type="http://schemas.openxmlformats.org/officeDocument/2006/relationships/oleObject" Target="../embeddings/oleObject83.bin"/><Relationship Id="rId44" Type="http://schemas.openxmlformats.org/officeDocument/2006/relationships/image" Target="../media/image43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72.bin"/><Relationship Id="rId14" Type="http://schemas.openxmlformats.org/officeDocument/2006/relationships/image" Target="../media/image16.wmf"/><Relationship Id="rId22" Type="http://schemas.openxmlformats.org/officeDocument/2006/relationships/image" Target="../media/image25.wmf"/><Relationship Id="rId27" Type="http://schemas.openxmlformats.org/officeDocument/2006/relationships/oleObject" Target="../embeddings/oleObject81.bin"/><Relationship Id="rId30" Type="http://schemas.openxmlformats.org/officeDocument/2006/relationships/image" Target="../media/image32.wmf"/><Relationship Id="rId35" Type="http://schemas.openxmlformats.org/officeDocument/2006/relationships/oleObject" Target="../embeddings/oleObject85.bin"/><Relationship Id="rId43" Type="http://schemas.openxmlformats.org/officeDocument/2006/relationships/oleObject" Target="../embeddings/oleObject89.bin"/><Relationship Id="rId48" Type="http://schemas.openxmlformats.org/officeDocument/2006/relationships/image" Target="../media/image4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97.bin"/><Relationship Id="rId18" Type="http://schemas.openxmlformats.org/officeDocument/2006/relationships/image" Target="../media/image17.wmf"/><Relationship Id="rId26" Type="http://schemas.openxmlformats.org/officeDocument/2006/relationships/image" Target="../media/image25.wmf"/><Relationship Id="rId3" Type="http://schemas.openxmlformats.org/officeDocument/2006/relationships/oleObject" Target="../embeddings/oleObject92.bin"/><Relationship Id="rId21" Type="http://schemas.openxmlformats.org/officeDocument/2006/relationships/oleObject" Target="../embeddings/oleObject101.bin"/><Relationship Id="rId7" Type="http://schemas.openxmlformats.org/officeDocument/2006/relationships/oleObject" Target="../embeddings/oleObject94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99.bin"/><Relationship Id="rId25" Type="http://schemas.openxmlformats.org/officeDocument/2006/relationships/oleObject" Target="../embeddings/oleObject10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20" Type="http://schemas.openxmlformats.org/officeDocument/2006/relationships/image" Target="../media/image22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96.bin"/><Relationship Id="rId24" Type="http://schemas.openxmlformats.org/officeDocument/2006/relationships/image" Target="../media/image24.wmf"/><Relationship Id="rId5" Type="http://schemas.openxmlformats.org/officeDocument/2006/relationships/oleObject" Target="../embeddings/oleObject93.bin"/><Relationship Id="rId15" Type="http://schemas.openxmlformats.org/officeDocument/2006/relationships/oleObject" Target="../embeddings/oleObject98.bin"/><Relationship Id="rId23" Type="http://schemas.openxmlformats.org/officeDocument/2006/relationships/oleObject" Target="../embeddings/oleObject102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00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95.bin"/><Relationship Id="rId14" Type="http://schemas.openxmlformats.org/officeDocument/2006/relationships/image" Target="../media/image16.wmf"/><Relationship Id="rId22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357290" y="1142984"/>
            <a:ext cx="7406640" cy="1472184"/>
          </a:xfrm>
        </p:spPr>
        <p:txBody>
          <a:bodyPr>
            <a:noAutofit/>
          </a:bodyPr>
          <a:lstStyle/>
          <a:p>
            <a:r>
              <a:rPr lang="el-GR" sz="5400" dirty="0"/>
              <a:t>7 ασκήσεις Ηλεκτρομαγνητισμού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57290" y="3286124"/>
            <a:ext cx="7406640" cy="1000132"/>
          </a:xfrm>
        </p:spPr>
        <p:txBody>
          <a:bodyPr>
            <a:normAutofit/>
          </a:bodyPr>
          <a:lstStyle/>
          <a:p>
            <a:r>
              <a:rPr lang="el-GR" sz="3200" dirty="0"/>
              <a:t>Κάποιες παίζουν με το στερεό.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2384513" y="2474056"/>
            <a:ext cx="5163600" cy="1143000"/>
          </a:xfrm>
        </p:spPr>
        <p:txBody>
          <a:bodyPr>
            <a:noAutofit/>
          </a:bodyPr>
          <a:lstStyle/>
          <a:p>
            <a:r>
              <a:rPr lang="el-GR" sz="6600" dirty="0"/>
              <a:t>Η δεύτερη: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35 - Ομάδα"/>
          <p:cNvGrpSpPr/>
          <p:nvPr/>
        </p:nvGrpSpPr>
        <p:grpSpPr>
          <a:xfrm>
            <a:off x="1180232" y="865591"/>
            <a:ext cx="3603296" cy="2938029"/>
            <a:chOff x="1180232" y="865591"/>
            <a:chExt cx="3603296" cy="2938029"/>
          </a:xfrm>
        </p:grpSpPr>
        <p:cxnSp>
          <p:nvCxnSpPr>
            <p:cNvPr id="3" name="2 - Ευθεία γραμμή σύνδεσης"/>
            <p:cNvCxnSpPr/>
            <p:nvPr/>
          </p:nvCxnSpPr>
          <p:spPr>
            <a:xfrm rot="16200000" flipV="1">
              <a:off x="691344" y="2302024"/>
              <a:ext cx="1967043" cy="2680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- Ευθεία γραμμή σύνδεσης"/>
            <p:cNvCxnSpPr/>
            <p:nvPr/>
          </p:nvCxnSpPr>
          <p:spPr>
            <a:xfrm rot="10800000">
              <a:off x="1664899" y="3295291"/>
              <a:ext cx="2868823" cy="10754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- Ευθεία γραμμή σύνδεσης"/>
            <p:cNvCxnSpPr/>
            <p:nvPr/>
          </p:nvCxnSpPr>
          <p:spPr>
            <a:xfrm>
              <a:off x="1693820" y="1316965"/>
              <a:ext cx="2843674" cy="1986952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4" name="13 - Αντικείμενο"/>
            <p:cNvGraphicFramePr>
              <a:graphicFrameLocks noChangeAspect="1"/>
            </p:cNvGraphicFramePr>
            <p:nvPr/>
          </p:nvGraphicFramePr>
          <p:xfrm>
            <a:off x="1299332" y="3282351"/>
            <a:ext cx="361952" cy="4397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3" name="Εξίσωση" r:id="rId3" imgW="152280" imgH="164880" progId="Equation.3">
                    <p:embed/>
                  </p:oleObj>
                </mc:Choice>
                <mc:Fallback>
                  <p:oleObj name="Εξίσωση" r:id="rId3" imgW="152280" imgH="1648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9332" y="3282351"/>
                          <a:ext cx="361952" cy="4397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4421578" y="3315509"/>
            <a:ext cx="361950" cy="439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4" name="Εξίσωση" r:id="rId5" imgW="152280" imgH="164880" progId="Equation.3">
                    <p:embed/>
                  </p:oleObj>
                </mc:Choice>
                <mc:Fallback>
                  <p:oleObj name="Εξίσωση" r:id="rId5" imgW="152280" imgH="1648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1578" y="3315509"/>
                          <a:ext cx="361950" cy="4397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1547620" y="865591"/>
            <a:ext cx="331788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5" name="Εξίσωση" r:id="rId7" imgW="139680" imgH="152280" progId="Equation.3">
                    <p:embed/>
                  </p:oleObj>
                </mc:Choice>
                <mc:Fallback>
                  <p:oleObj name="Εξίσωση" r:id="rId7" imgW="139680" imgH="1522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47620" y="865591"/>
                          <a:ext cx="331788" cy="406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9" name="Object 5"/>
            <p:cNvGraphicFramePr>
              <a:graphicFrameLocks noChangeAspect="1"/>
            </p:cNvGraphicFramePr>
            <p:nvPr/>
          </p:nvGraphicFramePr>
          <p:xfrm>
            <a:off x="3137290" y="1920096"/>
            <a:ext cx="301625" cy="3730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6" name="Εξίσωση" r:id="rId9" imgW="126720" imgH="139680" progId="Equation.3">
                    <p:embed/>
                  </p:oleObj>
                </mc:Choice>
                <mc:Fallback>
                  <p:oleObj name="Εξίσωση" r:id="rId9" imgW="126720" imgH="1396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37290" y="1920096"/>
                          <a:ext cx="301625" cy="3730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0" name="Object 6"/>
            <p:cNvGraphicFramePr>
              <a:graphicFrameLocks noChangeAspect="1"/>
            </p:cNvGraphicFramePr>
            <p:nvPr/>
          </p:nvGraphicFramePr>
          <p:xfrm>
            <a:off x="1180232" y="2055214"/>
            <a:ext cx="361950" cy="541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7" name="Εξίσωση" r:id="rId11" imgW="152280" imgH="203040" progId="Equation.3">
                    <p:embed/>
                  </p:oleObj>
                </mc:Choice>
                <mc:Fallback>
                  <p:oleObj name="Εξίσωση" r:id="rId11" imgW="152280" imgH="2030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0232" y="2055214"/>
                          <a:ext cx="361950" cy="5413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1" name="Object 7"/>
            <p:cNvGraphicFramePr>
              <a:graphicFrameLocks noChangeAspect="1"/>
            </p:cNvGraphicFramePr>
            <p:nvPr/>
          </p:nvGraphicFramePr>
          <p:xfrm>
            <a:off x="2818382" y="3363882"/>
            <a:ext cx="301625" cy="439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8" name="Εξίσωση" r:id="rId13" imgW="126720" imgH="164880" progId="Equation.3">
                    <p:embed/>
                  </p:oleObj>
                </mc:Choice>
                <mc:Fallback>
                  <p:oleObj name="Εξίσωση" r:id="rId13" imgW="126720" imgH="16488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8382" y="3363882"/>
                          <a:ext cx="301625" cy="4397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881740" y="886885"/>
          <a:ext cx="514348" cy="723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Εξίσωση" r:id="rId15" imgW="152280" imgH="215640" progId="Equation.3">
                  <p:embed/>
                </p:oleObj>
              </mc:Choice>
              <mc:Fallback>
                <p:oleObj name="Εξίσωση" r:id="rId15" imgW="1522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1740" y="886885"/>
                        <a:ext cx="514348" cy="7238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1894022" y="1987575"/>
          <a:ext cx="357190" cy="661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Εξίσωση" r:id="rId17" imgW="88560" imgH="164880" progId="Equation.3">
                  <p:embed/>
                </p:oleObj>
              </mc:Choice>
              <mc:Fallback>
                <p:oleObj name="Εξίσωση" r:id="rId17" imgW="88560" imgH="1648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4022" y="1987575"/>
                        <a:ext cx="357190" cy="6611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22 - Ευθύγραμμο βέλος σύνδεσης"/>
          <p:cNvCxnSpPr/>
          <p:nvPr/>
        </p:nvCxnSpPr>
        <p:spPr>
          <a:xfrm rot="5400000" flipH="1" flipV="1">
            <a:off x="1541832" y="2262403"/>
            <a:ext cx="591175" cy="17268"/>
          </a:xfrm>
          <a:prstGeom prst="straightConnector1">
            <a:avLst/>
          </a:prstGeom>
          <a:ln w="254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4683598" y="411352"/>
            <a:ext cx="478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Έστω αγώγιμο τρίγωνο ΑΒΓ.</a:t>
            </a:r>
          </a:p>
        </p:txBody>
      </p:sp>
      <p:sp>
        <p:nvSpPr>
          <p:cNvPr id="26" name="25 - TextBox"/>
          <p:cNvSpPr txBox="1"/>
          <p:nvPr/>
        </p:nvSpPr>
        <p:spPr>
          <a:xfrm>
            <a:off x="4740207" y="902791"/>
            <a:ext cx="4786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Βρίσκεται μέσα σε ομογενές μαγνητικό πεδίο     .</a:t>
            </a:r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6954785" y="1240880"/>
          <a:ext cx="285752" cy="402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Εξίσωση" r:id="rId19" imgW="152280" imgH="215640" progId="Equation.3">
                  <p:embed/>
                </p:oleObj>
              </mc:Choice>
              <mc:Fallback>
                <p:oleObj name="Εξίσωση" r:id="rId19" imgW="15228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4785" y="1240880"/>
                        <a:ext cx="285752" cy="4021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28 - TextBox"/>
          <p:cNvSpPr txBox="1"/>
          <p:nvPr/>
        </p:nvSpPr>
        <p:spPr>
          <a:xfrm>
            <a:off x="1304019" y="4264216"/>
            <a:ext cx="68048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Να δείξετε ότι δέχεται ζεύγος δυνάμεων και να υπολογίσετε την ροπή του ζεύγους.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4720080" y="1771183"/>
            <a:ext cx="3578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Διαρρέεται από ρεύμα </a:t>
            </a:r>
            <a:r>
              <a:rPr lang="en-US" sz="2400" dirty="0" err="1"/>
              <a:t>i</a:t>
            </a:r>
            <a:r>
              <a:rPr lang="en-US" sz="2400" dirty="0"/>
              <a:t>.</a:t>
            </a:r>
            <a:endParaRPr lang="el-GR" sz="2400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rot="5400000" flipH="1" flipV="1">
            <a:off x="2326835" y="1250237"/>
            <a:ext cx="795333" cy="20145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33 - Ευθεία γραμμή σύνδεσης"/>
          <p:cNvCxnSpPr/>
          <p:nvPr/>
        </p:nvCxnSpPr>
        <p:spPr>
          <a:xfrm rot="5400000">
            <a:off x="1958195" y="1259458"/>
            <a:ext cx="1526878" cy="2588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2 - Ευθεία γραμμή σύνδεσης"/>
          <p:cNvCxnSpPr/>
          <p:nvPr/>
        </p:nvCxnSpPr>
        <p:spPr>
          <a:xfrm rot="16200000" flipV="1">
            <a:off x="579201" y="2224387"/>
            <a:ext cx="1967043" cy="2680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εία γραμμή σύνδεσης"/>
          <p:cNvCxnSpPr/>
          <p:nvPr/>
        </p:nvCxnSpPr>
        <p:spPr>
          <a:xfrm rot="10800000">
            <a:off x="1552756" y="3217654"/>
            <a:ext cx="2868823" cy="10754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>
            <a:off x="1581677" y="1239328"/>
            <a:ext cx="2843674" cy="1986952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13 - Αντικείμενο"/>
          <p:cNvGraphicFramePr>
            <a:graphicFrameLocks noChangeAspect="1"/>
          </p:cNvGraphicFramePr>
          <p:nvPr/>
        </p:nvGraphicFramePr>
        <p:xfrm>
          <a:off x="1187189" y="3204714"/>
          <a:ext cx="361952" cy="439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Εξίσωση" r:id="rId3" imgW="152280" imgH="164880" progId="Equation.3">
                  <p:embed/>
                </p:oleObj>
              </mc:Choice>
              <mc:Fallback>
                <p:oleObj name="Εξίσωση" r:id="rId3" imgW="15228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189" y="3204714"/>
                        <a:ext cx="361952" cy="4397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09435" y="3237872"/>
          <a:ext cx="3619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Εξίσωση" r:id="rId5" imgW="152280" imgH="164880" progId="Equation.3">
                  <p:embed/>
                </p:oleObj>
              </mc:Choice>
              <mc:Fallback>
                <p:oleObj name="Εξίσωση" r:id="rId5" imgW="1522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9435" y="3237872"/>
                        <a:ext cx="36195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435477" y="787954"/>
          <a:ext cx="331788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Εξίσωση" r:id="rId7" imgW="139680" imgH="152280" progId="Equation.3">
                  <p:embed/>
                </p:oleObj>
              </mc:Choice>
              <mc:Fallback>
                <p:oleObj name="Εξίσωση" r:id="rId7" imgW="139680" imgH="1522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477" y="787954"/>
                        <a:ext cx="331788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741139" y="2351417"/>
          <a:ext cx="3016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Εξίσωση" r:id="rId9" imgW="126720" imgH="139680" progId="Equation.3">
                  <p:embed/>
                </p:oleObj>
              </mc:Choice>
              <mc:Fallback>
                <p:oleObj name="Εξίσωση" r:id="rId9" imgW="12672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1139" y="2351417"/>
                        <a:ext cx="30162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068089" y="1977577"/>
          <a:ext cx="361950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Εξίσωση" r:id="rId11" imgW="152280" imgH="203040" progId="Equation.3">
                  <p:embed/>
                </p:oleObj>
              </mc:Choice>
              <mc:Fallback>
                <p:oleObj name="Εξίσωση" r:id="rId11" imgW="1522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089" y="1977577"/>
                        <a:ext cx="361950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188654" y="3294872"/>
          <a:ext cx="30162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Εξίσωση" r:id="rId13" imgW="126720" imgH="164880" progId="Equation.3">
                  <p:embed/>
                </p:oleObj>
              </mc:Choice>
              <mc:Fallback>
                <p:oleObj name="Εξίσωση" r:id="rId13" imgW="12672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8654" y="3294872"/>
                        <a:ext cx="301625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855861" y="852380"/>
          <a:ext cx="514348" cy="723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Εξίσωση" r:id="rId15" imgW="152280" imgH="215640" progId="Equation.3">
                  <p:embed/>
                </p:oleObj>
              </mc:Choice>
              <mc:Fallback>
                <p:oleObj name="Εξίσωση" r:id="rId15" imgW="1522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861" y="852380"/>
                        <a:ext cx="514348" cy="7238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1894022" y="1987575"/>
          <a:ext cx="357190" cy="661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Εξίσωση" r:id="rId17" imgW="88560" imgH="164880" progId="Equation.3">
                  <p:embed/>
                </p:oleObj>
              </mc:Choice>
              <mc:Fallback>
                <p:oleObj name="Εξίσωση" r:id="rId17" imgW="88560" imgH="1648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4022" y="1987575"/>
                        <a:ext cx="357190" cy="6611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22 - Ευθύγραμμο βέλος σύνδεσης"/>
          <p:cNvCxnSpPr/>
          <p:nvPr/>
        </p:nvCxnSpPr>
        <p:spPr>
          <a:xfrm rot="5400000" flipH="1" flipV="1">
            <a:off x="1541832" y="2262403"/>
            <a:ext cx="591175" cy="17268"/>
          </a:xfrm>
          <a:prstGeom prst="straightConnector1">
            <a:avLst/>
          </a:prstGeom>
          <a:ln w="254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967606" y="316461"/>
            <a:ext cx="3744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Η ΑΓ δεν δέχεται δύναμη.</a:t>
            </a:r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rot="5400000" flipH="1" flipV="1">
            <a:off x="2326835" y="1250237"/>
            <a:ext cx="795333" cy="20145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3921598" y="917435"/>
            <a:ext cx="3744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Η ΒΓ:</a:t>
            </a:r>
          </a:p>
        </p:txBody>
      </p:sp>
      <p:sp>
        <p:nvSpPr>
          <p:cNvPr id="24" name="23 - Έλλειψη"/>
          <p:cNvSpPr/>
          <p:nvPr/>
        </p:nvSpPr>
        <p:spPr>
          <a:xfrm>
            <a:off x="2941608" y="2165229"/>
            <a:ext cx="94890" cy="112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2420938" y="2117725"/>
          <a:ext cx="4826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Εξίσωση" r:id="rId19" imgW="203040" imgH="164880" progId="Equation.3">
                  <p:embed/>
                </p:oleObj>
              </mc:Choice>
              <mc:Fallback>
                <p:oleObj name="Εξίσωση" r:id="rId19" imgW="203040" imgH="1648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0938" y="2117725"/>
                        <a:ext cx="48260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30 - Ομάδα"/>
          <p:cNvGrpSpPr/>
          <p:nvPr/>
        </p:nvGrpSpPr>
        <p:grpSpPr>
          <a:xfrm>
            <a:off x="3062377" y="1828800"/>
            <a:ext cx="474453" cy="491706"/>
            <a:chOff x="6297283" y="1958196"/>
            <a:chExt cx="603849" cy="595223"/>
          </a:xfrm>
        </p:grpSpPr>
        <p:sp>
          <p:nvSpPr>
            <p:cNvPr id="27" name="26 - Έλλειψη"/>
            <p:cNvSpPr/>
            <p:nvPr/>
          </p:nvSpPr>
          <p:spPr>
            <a:xfrm>
              <a:off x="6297283" y="1958196"/>
              <a:ext cx="603849" cy="59522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8" name="27 - Έλλειψη"/>
            <p:cNvSpPr/>
            <p:nvPr/>
          </p:nvSpPr>
          <p:spPr>
            <a:xfrm>
              <a:off x="6538822" y="2214402"/>
              <a:ext cx="103517" cy="1061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3548691" y="1423449"/>
          <a:ext cx="617867" cy="819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Εξίσωση" r:id="rId21" imgW="203040" imgH="266400" progId="Equation.3">
                  <p:embed/>
                </p:oleObj>
              </mc:Choice>
              <mc:Fallback>
                <p:oleObj name="Εξίσωση" r:id="rId21" imgW="203040" imgH="2664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691" y="1423449"/>
                        <a:ext cx="617867" cy="8197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35 - Τόξο"/>
          <p:cNvSpPr/>
          <p:nvPr/>
        </p:nvSpPr>
        <p:spPr>
          <a:xfrm rot="16200000">
            <a:off x="2395267" y="1403229"/>
            <a:ext cx="655608" cy="733246"/>
          </a:xfrm>
          <a:prstGeom prst="arc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2418750" y="1522320"/>
          <a:ext cx="281318" cy="344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Εξίσωση" r:id="rId23" imgW="139680" imgH="152280" progId="Equation.3">
                  <p:embed/>
                </p:oleObj>
              </mc:Choice>
              <mc:Fallback>
                <p:oleObj name="Εξίσωση" r:id="rId23" imgW="139680" imgH="1522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8750" y="1522320"/>
                        <a:ext cx="281318" cy="3445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1" name="Object 15"/>
          <p:cNvGraphicFramePr>
            <a:graphicFrameLocks noChangeAspect="1"/>
          </p:cNvGraphicFramePr>
          <p:nvPr/>
        </p:nvGraphicFramePr>
        <p:xfrm>
          <a:off x="4678931" y="890676"/>
          <a:ext cx="2555709" cy="549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name="Εξίσωση" r:id="rId24" imgW="1054080" imgH="228600" progId="Equation.3">
                  <p:embed/>
                </p:oleObj>
              </mc:Choice>
              <mc:Fallback>
                <p:oleObj name="Εξίσωση" r:id="rId24" imgW="1054080" imgH="2286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931" y="890676"/>
                        <a:ext cx="2555709" cy="5499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2" name="Object 16"/>
          <p:cNvGraphicFramePr>
            <a:graphicFrameLocks noChangeAspect="1"/>
          </p:cNvGraphicFramePr>
          <p:nvPr/>
        </p:nvGraphicFramePr>
        <p:xfrm>
          <a:off x="7199493" y="947319"/>
          <a:ext cx="132556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Εξίσωση" r:id="rId26" imgW="545760" imgH="203040" progId="Equation.3">
                  <p:embed/>
                </p:oleObj>
              </mc:Choice>
              <mc:Fallback>
                <p:oleObj name="Εξίσωση" r:id="rId26" imgW="545760" imgH="20304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9493" y="947319"/>
                        <a:ext cx="1325562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36 - TextBox"/>
          <p:cNvSpPr txBox="1"/>
          <p:nvPr/>
        </p:nvSpPr>
        <p:spPr>
          <a:xfrm>
            <a:off x="4488066" y="1716816"/>
            <a:ext cx="1162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Η ΑΒ:</a:t>
            </a:r>
          </a:p>
        </p:txBody>
      </p:sp>
      <p:graphicFrame>
        <p:nvGraphicFramePr>
          <p:cNvPr id="38" name="Object 15"/>
          <p:cNvGraphicFramePr>
            <a:graphicFrameLocks noChangeAspect="1"/>
          </p:cNvGraphicFramePr>
          <p:nvPr/>
        </p:nvGraphicFramePr>
        <p:xfrm>
          <a:off x="5602288" y="1706563"/>
          <a:ext cx="1755775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Εξίσωση" r:id="rId28" imgW="723600" imgH="228600" progId="Equation.3">
                  <p:embed/>
                </p:oleObj>
              </mc:Choice>
              <mc:Fallback>
                <p:oleObj name="Εξίσωση" r:id="rId28" imgW="723600" imgH="2286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2288" y="1706563"/>
                        <a:ext cx="1755775" cy="550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40 - Έλλειψη"/>
          <p:cNvSpPr/>
          <p:nvPr/>
        </p:nvSpPr>
        <p:spPr>
          <a:xfrm>
            <a:off x="2930104" y="3163018"/>
            <a:ext cx="94890" cy="112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42" name="Object 11"/>
          <p:cNvGraphicFramePr>
            <a:graphicFrameLocks noChangeAspect="1"/>
          </p:cNvGraphicFramePr>
          <p:nvPr/>
        </p:nvGraphicFramePr>
        <p:xfrm>
          <a:off x="2387240" y="2720556"/>
          <a:ext cx="4222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name="Εξίσωση" r:id="rId30" imgW="177480" imgH="177480" progId="Equation.3">
                  <p:embed/>
                </p:oleObj>
              </mc:Choice>
              <mc:Fallback>
                <p:oleObj name="Εξίσωση" r:id="rId30" imgW="177480" imgH="1774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240" y="2720556"/>
                        <a:ext cx="422275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13"/>
          <p:cNvGraphicFramePr>
            <a:graphicFrameLocks noChangeAspect="1"/>
          </p:cNvGraphicFramePr>
          <p:nvPr/>
        </p:nvGraphicFramePr>
        <p:xfrm>
          <a:off x="3382273" y="3264260"/>
          <a:ext cx="617538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name="Εξίσωση" r:id="rId32" imgW="203040" imgH="279360" progId="Equation.3">
                  <p:embed/>
                </p:oleObj>
              </mc:Choice>
              <mc:Fallback>
                <p:oleObj name="Εξίσωση" r:id="rId32" imgW="203040" imgH="27936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2273" y="3264260"/>
                        <a:ext cx="617538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48 - Διάγραμμα ροής: Λογικό &quot;ΚΑΙ&quot;"/>
          <p:cNvSpPr/>
          <p:nvPr/>
        </p:nvSpPr>
        <p:spPr>
          <a:xfrm>
            <a:off x="2734574" y="3390183"/>
            <a:ext cx="465826" cy="500332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0" name="49 - TextBox"/>
          <p:cNvSpPr txBox="1"/>
          <p:nvPr/>
        </p:nvSpPr>
        <p:spPr>
          <a:xfrm>
            <a:off x="4611712" y="2470189"/>
            <a:ext cx="3744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Αποτελούν ζεύγος με ροπή:</a:t>
            </a:r>
          </a:p>
        </p:txBody>
      </p:sp>
      <p:graphicFrame>
        <p:nvGraphicFramePr>
          <p:cNvPr id="9239" name="Object 23"/>
          <p:cNvGraphicFramePr>
            <a:graphicFrameLocks noChangeAspect="1"/>
          </p:cNvGraphicFramePr>
          <p:nvPr/>
        </p:nvGraphicFramePr>
        <p:xfrm>
          <a:off x="5153384" y="2935137"/>
          <a:ext cx="2947550" cy="549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0" name="Εξίσωση" r:id="rId34" imgW="1079280" imgH="203040" progId="Equation.3">
                  <p:embed/>
                </p:oleObj>
              </mc:Choice>
              <mc:Fallback>
                <p:oleObj name="Εξίσωση" r:id="rId34" imgW="1079280" imgH="20304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3384" y="2935137"/>
                        <a:ext cx="2947550" cy="5499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1" name="50 - Ευθεία γραμμή σύνδεσης"/>
          <p:cNvCxnSpPr/>
          <p:nvPr/>
        </p:nvCxnSpPr>
        <p:spPr>
          <a:xfrm rot="5400000">
            <a:off x="2461228" y="2738102"/>
            <a:ext cx="1027377" cy="13895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1261787" y="4183970"/>
            <a:ext cx="1144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Όμως:</a:t>
            </a:r>
          </a:p>
        </p:txBody>
      </p:sp>
      <p:graphicFrame>
        <p:nvGraphicFramePr>
          <p:cNvPr id="9240" name="Object 24"/>
          <p:cNvGraphicFramePr>
            <a:graphicFrameLocks noChangeAspect="1"/>
          </p:cNvGraphicFramePr>
          <p:nvPr/>
        </p:nvGraphicFramePr>
        <p:xfrm>
          <a:off x="2298041" y="4091077"/>
          <a:ext cx="1157288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Εξίσωση" r:id="rId36" imgW="685800" imgH="393480" progId="Equation.3">
                  <p:embed/>
                </p:oleObj>
              </mc:Choice>
              <mc:Fallback>
                <p:oleObj name="Εξίσωση" r:id="rId36" imgW="685800" imgH="39348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041" y="4091077"/>
                        <a:ext cx="1157288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54 - TextBox"/>
          <p:cNvSpPr txBox="1"/>
          <p:nvPr/>
        </p:nvSpPr>
        <p:spPr>
          <a:xfrm>
            <a:off x="4097002" y="4181095"/>
            <a:ext cx="1144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Έτσι:</a:t>
            </a:r>
          </a:p>
        </p:txBody>
      </p:sp>
      <p:graphicFrame>
        <p:nvGraphicFramePr>
          <p:cNvPr id="9242" name="Object 26"/>
          <p:cNvGraphicFramePr>
            <a:graphicFrameLocks noChangeAspect="1"/>
          </p:cNvGraphicFramePr>
          <p:nvPr/>
        </p:nvGraphicFramePr>
        <p:xfrm>
          <a:off x="4980855" y="3989999"/>
          <a:ext cx="1773627" cy="804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2" name="Εξίσωση" r:id="rId38" imgW="850680" imgH="393480" progId="Equation.3">
                  <p:embed/>
                </p:oleObj>
              </mc:Choice>
              <mc:Fallback>
                <p:oleObj name="Εξίσωση" r:id="rId38" imgW="850680" imgH="39348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0855" y="3989999"/>
                        <a:ext cx="1773627" cy="8046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3" name="Object 27"/>
          <p:cNvGraphicFramePr>
            <a:graphicFrameLocks noChangeAspect="1"/>
          </p:cNvGraphicFramePr>
          <p:nvPr/>
        </p:nvGraphicFramePr>
        <p:xfrm>
          <a:off x="6852789" y="4151463"/>
          <a:ext cx="2127043" cy="446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3" name="Εξίσωση" r:id="rId40" imgW="838080" imgH="177480" progId="Equation.3">
                  <p:embed/>
                </p:oleObj>
              </mc:Choice>
              <mc:Fallback>
                <p:oleObj name="Εξίσωση" r:id="rId40" imgW="838080" imgH="17748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2789" y="4151463"/>
                        <a:ext cx="2127043" cy="4464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59 - TextBox"/>
          <p:cNvSpPr txBox="1"/>
          <p:nvPr/>
        </p:nvSpPr>
        <p:spPr>
          <a:xfrm>
            <a:off x="2026663" y="5121375"/>
            <a:ext cx="6297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Όπου </a:t>
            </a:r>
            <a:r>
              <a:rPr lang="en-US" sz="3200" dirty="0"/>
              <a:t>S </a:t>
            </a:r>
            <a:r>
              <a:rPr lang="el-GR" sz="3200" dirty="0"/>
              <a:t>το εμβαδόν του τριγώνου</a:t>
            </a:r>
            <a:r>
              <a:rPr lang="el-GR" sz="2400" dirty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0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2" grpId="0"/>
      <p:bldP spid="24" grpId="0" animBg="1"/>
      <p:bldP spid="36" grpId="0" animBg="1"/>
      <p:bldP spid="37" grpId="0"/>
      <p:bldP spid="41" grpId="0" animBg="1"/>
      <p:bldP spid="49" grpId="0" animBg="1"/>
      <p:bldP spid="50" grpId="0"/>
      <p:bldP spid="53" grpId="0"/>
      <p:bldP spid="55" grpId="0"/>
      <p:bldP spid="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2384513" y="2474056"/>
            <a:ext cx="3602219" cy="1143000"/>
          </a:xfrm>
        </p:spPr>
        <p:txBody>
          <a:bodyPr>
            <a:noAutofit/>
          </a:bodyPr>
          <a:lstStyle/>
          <a:p>
            <a:r>
              <a:rPr lang="el-GR" sz="6600" dirty="0"/>
              <a:t>Η τρίτη: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13" name="Group 13"/>
          <p:cNvGrpSpPr>
            <a:grpSpLocks noChangeAspect="1"/>
          </p:cNvGrpSpPr>
          <p:nvPr/>
        </p:nvGrpSpPr>
        <p:grpSpPr bwMode="auto">
          <a:xfrm>
            <a:off x="1163248" y="581385"/>
            <a:ext cx="4069657" cy="2662148"/>
            <a:chOff x="1307" y="2031"/>
            <a:chExt cx="5457" cy="3570"/>
          </a:xfrm>
        </p:grpSpPr>
        <p:sp>
          <p:nvSpPr>
            <p:cNvPr id="25614" name="AutoShape 14"/>
            <p:cNvSpPr>
              <a:spLocks noChangeAspect="1" noChangeArrowheads="1"/>
            </p:cNvSpPr>
            <p:nvPr/>
          </p:nvSpPr>
          <p:spPr bwMode="auto">
            <a:xfrm>
              <a:off x="1307" y="2031"/>
              <a:ext cx="5457" cy="357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31849B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cxnSp>
          <p:nvCxnSpPr>
            <p:cNvPr id="25615" name="AutoShape 15"/>
            <p:cNvCxnSpPr>
              <a:cxnSpLocks noChangeShapeType="1"/>
            </p:cNvCxnSpPr>
            <p:nvPr/>
          </p:nvCxnSpPr>
          <p:spPr bwMode="auto">
            <a:xfrm>
              <a:off x="1949" y="4070"/>
              <a:ext cx="4650" cy="2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5616" name="AutoShape 16"/>
            <p:cNvCxnSpPr>
              <a:cxnSpLocks noChangeShapeType="1"/>
            </p:cNvCxnSpPr>
            <p:nvPr/>
          </p:nvCxnSpPr>
          <p:spPr bwMode="auto">
            <a:xfrm>
              <a:off x="1307" y="5360"/>
              <a:ext cx="4650" cy="2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25617" name="Group 17"/>
            <p:cNvGrpSpPr>
              <a:grpSpLocks/>
            </p:cNvGrpSpPr>
            <p:nvPr/>
          </p:nvGrpSpPr>
          <p:grpSpPr bwMode="auto">
            <a:xfrm rot="6817763">
              <a:off x="5610" y="4659"/>
              <a:ext cx="1408" cy="213"/>
              <a:chOff x="1440" y="12779"/>
              <a:chExt cx="5400" cy="540"/>
            </a:xfrm>
          </p:grpSpPr>
          <p:sp>
            <p:nvSpPr>
              <p:cNvPr id="25618" name="Freeform 18"/>
              <p:cNvSpPr>
                <a:spLocks/>
              </p:cNvSpPr>
              <p:nvPr/>
            </p:nvSpPr>
            <p:spPr bwMode="auto">
              <a:xfrm>
                <a:off x="1977" y="12779"/>
                <a:ext cx="4140" cy="540"/>
              </a:xfrm>
              <a:custGeom>
                <a:avLst/>
                <a:gdLst/>
                <a:ahLst/>
                <a:cxnLst>
                  <a:cxn ang="0">
                    <a:pos x="0" y="360"/>
                  </a:cxn>
                  <a:cxn ang="0">
                    <a:pos x="720" y="0"/>
                  </a:cxn>
                  <a:cxn ang="0">
                    <a:pos x="1080" y="540"/>
                  </a:cxn>
                  <a:cxn ang="0">
                    <a:pos x="1800" y="0"/>
                  </a:cxn>
                  <a:cxn ang="0">
                    <a:pos x="2160" y="540"/>
                  </a:cxn>
                  <a:cxn ang="0">
                    <a:pos x="2880" y="0"/>
                  </a:cxn>
                  <a:cxn ang="0">
                    <a:pos x="3240" y="540"/>
                  </a:cxn>
                  <a:cxn ang="0">
                    <a:pos x="3780" y="0"/>
                  </a:cxn>
                  <a:cxn ang="0">
                    <a:pos x="4140" y="540"/>
                  </a:cxn>
                </a:cxnLst>
                <a:rect l="0" t="0" r="r" b="b"/>
                <a:pathLst>
                  <a:path w="4140" h="540">
                    <a:moveTo>
                      <a:pt x="0" y="360"/>
                    </a:moveTo>
                    <a:lnTo>
                      <a:pt x="720" y="0"/>
                    </a:lnTo>
                    <a:lnTo>
                      <a:pt x="1080" y="540"/>
                    </a:lnTo>
                    <a:lnTo>
                      <a:pt x="1800" y="0"/>
                    </a:lnTo>
                    <a:lnTo>
                      <a:pt x="2160" y="540"/>
                    </a:lnTo>
                    <a:lnTo>
                      <a:pt x="2880" y="0"/>
                    </a:lnTo>
                    <a:lnTo>
                      <a:pt x="3240" y="540"/>
                    </a:lnTo>
                    <a:lnTo>
                      <a:pt x="3780" y="0"/>
                    </a:lnTo>
                    <a:lnTo>
                      <a:pt x="4140" y="540"/>
                    </a:lnTo>
                  </a:path>
                </a:pathLst>
              </a:cu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619" name="Line 19"/>
              <p:cNvSpPr>
                <a:spLocks noChangeShapeType="1"/>
              </p:cNvSpPr>
              <p:nvPr/>
            </p:nvSpPr>
            <p:spPr bwMode="auto">
              <a:xfrm>
                <a:off x="6120" y="13319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620" name="Line 20"/>
              <p:cNvSpPr>
                <a:spLocks noChangeShapeType="1"/>
              </p:cNvSpPr>
              <p:nvPr/>
            </p:nvSpPr>
            <p:spPr bwMode="auto">
              <a:xfrm flipH="1">
                <a:off x="1440" y="13139"/>
                <a:ext cx="54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</p:grpSp>
      </p:grpSp>
      <p:cxnSp>
        <p:nvCxnSpPr>
          <p:cNvPr id="25621" name="AutoShape 21"/>
          <p:cNvCxnSpPr>
            <a:cxnSpLocks noChangeShapeType="1"/>
          </p:cNvCxnSpPr>
          <p:nvPr/>
        </p:nvCxnSpPr>
        <p:spPr bwMode="auto">
          <a:xfrm rot="16200000" flipV="1">
            <a:off x="3010515" y="1440716"/>
            <a:ext cx="838111" cy="9766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5622" name="AutoShape 22"/>
          <p:cNvCxnSpPr>
            <a:cxnSpLocks noChangeShapeType="1"/>
          </p:cNvCxnSpPr>
          <p:nvPr/>
        </p:nvCxnSpPr>
        <p:spPr bwMode="auto">
          <a:xfrm rot="5400000">
            <a:off x="2185737" y="2335561"/>
            <a:ext cx="943455" cy="533782"/>
          </a:xfrm>
          <a:prstGeom prst="straightConnector1">
            <a:avLst/>
          </a:prstGeom>
          <a:noFill/>
          <a:ln w="50800">
            <a:solidFill>
              <a:srgbClr val="7F7F7F"/>
            </a:solidFill>
            <a:round/>
            <a:headEnd/>
            <a:tailEnd/>
          </a:ln>
        </p:spPr>
      </p:cxnSp>
      <p:graphicFrame>
        <p:nvGraphicFramePr>
          <p:cNvPr id="25623" name="Object 23"/>
          <p:cNvGraphicFramePr>
            <a:graphicFrameLocks noChangeAspect="1"/>
          </p:cNvGraphicFramePr>
          <p:nvPr/>
        </p:nvGraphicFramePr>
        <p:xfrm>
          <a:off x="2842404" y="1052422"/>
          <a:ext cx="487392" cy="685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4" name="Εξίσωση" r:id="rId3" imgW="152280" imgH="215640" progId="Equation.3">
                  <p:embed/>
                </p:oleObj>
              </mc:Choice>
              <mc:Fallback>
                <p:oleObj name="Εξίσωση" r:id="rId3" imgW="152280" imgH="21564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2404" y="1052422"/>
                        <a:ext cx="487392" cy="6859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27 - TextBox"/>
          <p:cNvSpPr txBox="1"/>
          <p:nvPr/>
        </p:nvSpPr>
        <p:spPr>
          <a:xfrm>
            <a:off x="5460520" y="422695"/>
            <a:ext cx="35627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Ο γκρίζος αγωγός είναι κάθετος στους μαύρους και ολισθαίνει σ’ αυτούς χωρίς τριβές.</a:t>
            </a:r>
          </a:p>
          <a:p>
            <a:r>
              <a:rPr lang="el-GR" dirty="0"/>
              <a:t>Έχει συνδεθεί με δαχτυλίδια με αυτούς και δεν μπορεί να τους εγκαταλείψει.</a:t>
            </a:r>
          </a:p>
          <a:p>
            <a:r>
              <a:rPr lang="el-GR" dirty="0"/>
              <a:t>Οι αγωγοί ανήκουν σε οριζόντιο επίπεδο.</a:t>
            </a:r>
          </a:p>
          <a:p>
            <a:endParaRPr lang="el-GR" dirty="0"/>
          </a:p>
        </p:txBody>
      </p:sp>
      <p:sp>
        <p:nvSpPr>
          <p:cNvPr id="29" name="28 - TextBox"/>
          <p:cNvSpPr txBox="1"/>
          <p:nvPr/>
        </p:nvSpPr>
        <p:spPr>
          <a:xfrm>
            <a:off x="1075426" y="3318295"/>
            <a:ext cx="4635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Τι θα συμβεί αν αυξηθεί το μαγνητικό πεδίο;</a:t>
            </a:r>
          </a:p>
          <a:p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256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256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 noChangeAspect="1"/>
          </p:cNvGrpSpPr>
          <p:nvPr/>
        </p:nvGrpSpPr>
        <p:grpSpPr bwMode="auto">
          <a:xfrm>
            <a:off x="1163248" y="581385"/>
            <a:ext cx="4069657" cy="2662148"/>
            <a:chOff x="1307" y="2031"/>
            <a:chExt cx="5457" cy="3570"/>
          </a:xfrm>
        </p:grpSpPr>
        <p:sp>
          <p:nvSpPr>
            <p:cNvPr id="25614" name="AutoShape 14"/>
            <p:cNvSpPr>
              <a:spLocks noChangeAspect="1" noChangeArrowheads="1"/>
            </p:cNvSpPr>
            <p:nvPr/>
          </p:nvSpPr>
          <p:spPr bwMode="auto">
            <a:xfrm>
              <a:off x="1307" y="2031"/>
              <a:ext cx="5457" cy="357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31849B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cxnSp>
          <p:nvCxnSpPr>
            <p:cNvPr id="25615" name="AutoShape 15"/>
            <p:cNvCxnSpPr>
              <a:cxnSpLocks noChangeShapeType="1"/>
            </p:cNvCxnSpPr>
            <p:nvPr/>
          </p:nvCxnSpPr>
          <p:spPr bwMode="auto">
            <a:xfrm>
              <a:off x="1949" y="4070"/>
              <a:ext cx="4650" cy="2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5616" name="AutoShape 16"/>
            <p:cNvCxnSpPr>
              <a:cxnSpLocks noChangeShapeType="1"/>
            </p:cNvCxnSpPr>
            <p:nvPr/>
          </p:nvCxnSpPr>
          <p:spPr bwMode="auto">
            <a:xfrm>
              <a:off x="1307" y="5360"/>
              <a:ext cx="4650" cy="2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3" name="Group 17"/>
            <p:cNvGrpSpPr>
              <a:grpSpLocks/>
            </p:cNvGrpSpPr>
            <p:nvPr/>
          </p:nvGrpSpPr>
          <p:grpSpPr bwMode="auto">
            <a:xfrm rot="6817763">
              <a:off x="5610" y="4659"/>
              <a:ext cx="1408" cy="213"/>
              <a:chOff x="1440" y="12779"/>
              <a:chExt cx="5400" cy="540"/>
            </a:xfrm>
          </p:grpSpPr>
          <p:sp>
            <p:nvSpPr>
              <p:cNvPr id="25618" name="Freeform 18"/>
              <p:cNvSpPr>
                <a:spLocks/>
              </p:cNvSpPr>
              <p:nvPr/>
            </p:nvSpPr>
            <p:spPr bwMode="auto">
              <a:xfrm>
                <a:off x="1977" y="12779"/>
                <a:ext cx="4140" cy="540"/>
              </a:xfrm>
              <a:custGeom>
                <a:avLst/>
                <a:gdLst/>
                <a:ahLst/>
                <a:cxnLst>
                  <a:cxn ang="0">
                    <a:pos x="0" y="360"/>
                  </a:cxn>
                  <a:cxn ang="0">
                    <a:pos x="720" y="0"/>
                  </a:cxn>
                  <a:cxn ang="0">
                    <a:pos x="1080" y="540"/>
                  </a:cxn>
                  <a:cxn ang="0">
                    <a:pos x="1800" y="0"/>
                  </a:cxn>
                  <a:cxn ang="0">
                    <a:pos x="2160" y="540"/>
                  </a:cxn>
                  <a:cxn ang="0">
                    <a:pos x="2880" y="0"/>
                  </a:cxn>
                  <a:cxn ang="0">
                    <a:pos x="3240" y="540"/>
                  </a:cxn>
                  <a:cxn ang="0">
                    <a:pos x="3780" y="0"/>
                  </a:cxn>
                  <a:cxn ang="0">
                    <a:pos x="4140" y="540"/>
                  </a:cxn>
                </a:cxnLst>
                <a:rect l="0" t="0" r="r" b="b"/>
                <a:pathLst>
                  <a:path w="4140" h="540">
                    <a:moveTo>
                      <a:pt x="0" y="360"/>
                    </a:moveTo>
                    <a:lnTo>
                      <a:pt x="720" y="0"/>
                    </a:lnTo>
                    <a:lnTo>
                      <a:pt x="1080" y="540"/>
                    </a:lnTo>
                    <a:lnTo>
                      <a:pt x="1800" y="0"/>
                    </a:lnTo>
                    <a:lnTo>
                      <a:pt x="2160" y="540"/>
                    </a:lnTo>
                    <a:lnTo>
                      <a:pt x="2880" y="0"/>
                    </a:lnTo>
                    <a:lnTo>
                      <a:pt x="3240" y="540"/>
                    </a:lnTo>
                    <a:lnTo>
                      <a:pt x="3780" y="0"/>
                    </a:lnTo>
                    <a:lnTo>
                      <a:pt x="4140" y="540"/>
                    </a:lnTo>
                  </a:path>
                </a:pathLst>
              </a:cu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619" name="Line 19"/>
              <p:cNvSpPr>
                <a:spLocks noChangeShapeType="1"/>
              </p:cNvSpPr>
              <p:nvPr/>
            </p:nvSpPr>
            <p:spPr bwMode="auto">
              <a:xfrm>
                <a:off x="6120" y="13319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620" name="Line 20"/>
              <p:cNvSpPr>
                <a:spLocks noChangeShapeType="1"/>
              </p:cNvSpPr>
              <p:nvPr/>
            </p:nvSpPr>
            <p:spPr bwMode="auto">
              <a:xfrm flipH="1">
                <a:off x="1440" y="13139"/>
                <a:ext cx="54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</p:grpSp>
      </p:grpSp>
      <p:cxnSp>
        <p:nvCxnSpPr>
          <p:cNvPr id="25621" name="AutoShape 21"/>
          <p:cNvCxnSpPr>
            <a:cxnSpLocks noChangeShapeType="1"/>
          </p:cNvCxnSpPr>
          <p:nvPr/>
        </p:nvCxnSpPr>
        <p:spPr bwMode="auto">
          <a:xfrm rot="16200000" flipV="1">
            <a:off x="3010515" y="1440716"/>
            <a:ext cx="838111" cy="9766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5622" name="AutoShape 22"/>
          <p:cNvCxnSpPr>
            <a:cxnSpLocks noChangeShapeType="1"/>
          </p:cNvCxnSpPr>
          <p:nvPr/>
        </p:nvCxnSpPr>
        <p:spPr bwMode="auto">
          <a:xfrm rot="5400000">
            <a:off x="2185737" y="2318309"/>
            <a:ext cx="943455" cy="533782"/>
          </a:xfrm>
          <a:prstGeom prst="straightConnector1">
            <a:avLst/>
          </a:prstGeom>
          <a:noFill/>
          <a:ln w="50800">
            <a:solidFill>
              <a:srgbClr val="7F7F7F"/>
            </a:solidFill>
            <a:round/>
            <a:headEnd/>
            <a:tailEnd/>
          </a:ln>
        </p:spPr>
      </p:cxnSp>
      <p:graphicFrame>
        <p:nvGraphicFramePr>
          <p:cNvPr id="25623" name="Object 23"/>
          <p:cNvGraphicFramePr>
            <a:graphicFrameLocks noChangeAspect="1"/>
          </p:cNvGraphicFramePr>
          <p:nvPr/>
        </p:nvGraphicFramePr>
        <p:xfrm>
          <a:off x="2842404" y="1052422"/>
          <a:ext cx="487392" cy="685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Εξίσωση" r:id="rId3" imgW="152280" imgH="215640" progId="Equation.3">
                  <p:embed/>
                </p:oleObj>
              </mc:Choice>
              <mc:Fallback>
                <p:oleObj name="Εξίσωση" r:id="rId3" imgW="1522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2404" y="1052422"/>
                        <a:ext cx="487392" cy="6859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- TextBox"/>
          <p:cNvSpPr txBox="1"/>
          <p:nvPr/>
        </p:nvSpPr>
        <p:spPr>
          <a:xfrm>
            <a:off x="5460520" y="422695"/>
            <a:ext cx="3562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Αυξάνεται η μαγνητική ροή που διέρχεται από τον αγώγιμο βρόχο και κυκλοφορεί επαγωγικό ρεύμα.</a:t>
            </a:r>
          </a:p>
          <a:p>
            <a:endParaRPr lang="el-GR" dirty="0"/>
          </a:p>
        </p:txBody>
      </p:sp>
      <p:sp>
        <p:nvSpPr>
          <p:cNvPr id="16" name="15 - TextBox"/>
          <p:cNvSpPr txBox="1"/>
          <p:nvPr/>
        </p:nvSpPr>
        <p:spPr>
          <a:xfrm>
            <a:off x="5474897" y="1489495"/>
            <a:ext cx="3562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φορά του ρεύματος είναι τέτοια ώστε να γεννηθεί αντίθετο μαγνητικό πεδίο.</a:t>
            </a:r>
          </a:p>
          <a:p>
            <a:endParaRPr lang="el-GR" dirty="0"/>
          </a:p>
        </p:txBody>
      </p:sp>
      <p:sp>
        <p:nvSpPr>
          <p:cNvPr id="17" name="16 - Βέλος προς τα κάτω"/>
          <p:cNvSpPr/>
          <p:nvPr/>
        </p:nvSpPr>
        <p:spPr>
          <a:xfrm>
            <a:off x="3838755" y="1293962"/>
            <a:ext cx="129396" cy="5865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4032847" y="1181819"/>
          <a:ext cx="462279" cy="526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Εξίσωση" r:id="rId5" imgW="177480" imgH="215640" progId="Equation.3">
                  <p:embed/>
                </p:oleObj>
              </mc:Choice>
              <mc:Fallback>
                <p:oleObj name="Εξίσωση" r:id="rId5" imgW="1774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847" y="1181819"/>
                        <a:ext cx="462279" cy="5262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19 - TextBox"/>
          <p:cNvSpPr txBox="1"/>
          <p:nvPr/>
        </p:nvSpPr>
        <p:spPr>
          <a:xfrm>
            <a:off x="5428890" y="2418272"/>
            <a:ext cx="3562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επαγωγικό ρεύμα έχει φορά:</a:t>
            </a:r>
          </a:p>
          <a:p>
            <a:endParaRPr lang="el-GR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 flipH="1" flipV="1">
            <a:off x="2208362" y="2493034"/>
            <a:ext cx="414068" cy="224287"/>
          </a:xfrm>
          <a:prstGeom prst="straightConnector1">
            <a:avLst/>
          </a:prstGeom>
          <a:ln w="254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2132313" y="2168975"/>
          <a:ext cx="2857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Εξίσωση" r:id="rId7" imgW="88560" imgH="164880" progId="Equation.3">
                  <p:embed/>
                </p:oleObj>
              </mc:Choice>
              <mc:Fallback>
                <p:oleObj name="Εξίσωση" r:id="rId7" imgW="88560" imgH="1648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2313" y="2168975"/>
                        <a:ext cx="2857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23 - TextBox"/>
          <p:cNvSpPr txBox="1"/>
          <p:nvPr/>
        </p:nvSpPr>
        <p:spPr>
          <a:xfrm>
            <a:off x="1155939" y="3441940"/>
            <a:ext cx="3562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δύναμη </a:t>
            </a:r>
            <a:r>
              <a:rPr lang="en-US" dirty="0"/>
              <a:t>Laplace </a:t>
            </a:r>
            <a:r>
              <a:rPr lang="el-GR" dirty="0"/>
              <a:t>έχει φορά:</a:t>
            </a:r>
          </a:p>
          <a:p>
            <a:endParaRPr lang="el-GR" dirty="0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>
            <a:off x="2691441" y="2570672"/>
            <a:ext cx="1164566" cy="862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2952121" y="2557731"/>
          <a:ext cx="446686" cy="558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Εξίσωση" r:id="rId9" imgW="203040" imgH="253800" progId="Equation.3">
                  <p:embed/>
                </p:oleObj>
              </mc:Choice>
              <mc:Fallback>
                <p:oleObj name="Εξίσωση" r:id="rId9" imgW="203040" imgH="253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121" y="2557731"/>
                        <a:ext cx="446686" cy="5583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600"/>
                            </p:stCondLst>
                            <p:childTnLst>
                              <p:par>
                                <p:cTn id="1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1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40"/>
                            </p:stCondLst>
                            <p:childTnLst>
                              <p:par>
                                <p:cTn id="3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4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-2.96296E-6 L 0.12066 0.00232 " pathEditMode="relative" ptsTypes="AA">
                                      <p:cBhvr>
                                        <p:cTn id="59" dur="2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96296E-6 L 0.11875 -2.96296E-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59259E-6 L 0.10677 0.00023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 animBg="1"/>
      <p:bldP spid="20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2384513" y="2474056"/>
            <a:ext cx="4602883" cy="1143000"/>
          </a:xfrm>
        </p:spPr>
        <p:txBody>
          <a:bodyPr>
            <a:noAutofit/>
          </a:bodyPr>
          <a:lstStyle/>
          <a:p>
            <a:r>
              <a:rPr lang="el-GR" sz="6600" dirty="0"/>
              <a:t>Η τέταρτη: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 noChangeAspect="1"/>
          </p:cNvGrpSpPr>
          <p:nvPr/>
        </p:nvGrpSpPr>
        <p:grpSpPr bwMode="auto">
          <a:xfrm>
            <a:off x="1159145" y="364766"/>
            <a:ext cx="3197195" cy="2866898"/>
            <a:chOff x="950" y="1822"/>
            <a:chExt cx="3702" cy="3320"/>
          </a:xfrm>
        </p:grpSpPr>
        <p:sp>
          <p:nvSpPr>
            <p:cNvPr id="27651" name="AutoShape 3"/>
            <p:cNvSpPr>
              <a:spLocks noChangeAspect="1" noChangeArrowheads="1"/>
            </p:cNvSpPr>
            <p:nvPr/>
          </p:nvSpPr>
          <p:spPr bwMode="auto">
            <a:xfrm>
              <a:off x="950" y="1822"/>
              <a:ext cx="3702" cy="3320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4E6128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cxnSp>
          <p:nvCxnSpPr>
            <p:cNvPr id="27652" name="AutoShape 4"/>
            <p:cNvCxnSpPr>
              <a:cxnSpLocks noChangeShapeType="1"/>
            </p:cNvCxnSpPr>
            <p:nvPr/>
          </p:nvCxnSpPr>
          <p:spPr bwMode="auto">
            <a:xfrm flipV="1">
              <a:off x="1230" y="2295"/>
              <a:ext cx="0" cy="2698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653" name="AutoShape 5"/>
            <p:cNvCxnSpPr>
              <a:cxnSpLocks noChangeShapeType="1"/>
            </p:cNvCxnSpPr>
            <p:nvPr/>
          </p:nvCxnSpPr>
          <p:spPr bwMode="auto">
            <a:xfrm flipV="1">
              <a:off x="2219" y="2326"/>
              <a:ext cx="1" cy="2699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654" name="AutoShape 6"/>
            <p:cNvCxnSpPr>
              <a:cxnSpLocks noChangeShapeType="1"/>
            </p:cNvCxnSpPr>
            <p:nvPr/>
          </p:nvCxnSpPr>
          <p:spPr bwMode="auto">
            <a:xfrm>
              <a:off x="1230" y="2330"/>
              <a:ext cx="990" cy="1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</p:cxnSp>
        <p:cxnSp>
          <p:nvCxnSpPr>
            <p:cNvPr id="27655" name="AutoShape 7"/>
            <p:cNvCxnSpPr>
              <a:cxnSpLocks noChangeShapeType="1"/>
            </p:cNvCxnSpPr>
            <p:nvPr/>
          </p:nvCxnSpPr>
          <p:spPr bwMode="auto">
            <a:xfrm flipV="1">
              <a:off x="2640" y="2265"/>
              <a:ext cx="1" cy="2698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656" name="AutoShape 8"/>
            <p:cNvCxnSpPr>
              <a:cxnSpLocks noChangeShapeType="1"/>
            </p:cNvCxnSpPr>
            <p:nvPr/>
          </p:nvCxnSpPr>
          <p:spPr bwMode="auto">
            <a:xfrm flipV="1">
              <a:off x="4149" y="2296"/>
              <a:ext cx="1" cy="2699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657" name="AutoShape 9"/>
            <p:cNvCxnSpPr>
              <a:cxnSpLocks noChangeShapeType="1"/>
            </p:cNvCxnSpPr>
            <p:nvPr/>
          </p:nvCxnSpPr>
          <p:spPr bwMode="auto">
            <a:xfrm>
              <a:off x="2640" y="2300"/>
              <a:ext cx="1508" cy="1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</p:cxnSp>
        <p:sp>
          <p:nvSpPr>
            <p:cNvPr id="27658" name="AutoShape 10"/>
            <p:cNvSpPr>
              <a:spLocks noChangeArrowheads="1"/>
            </p:cNvSpPr>
            <p:nvPr/>
          </p:nvSpPr>
          <p:spPr bwMode="auto">
            <a:xfrm>
              <a:off x="1490" y="2520"/>
              <a:ext cx="350" cy="330"/>
            </a:xfrm>
            <a:prstGeom prst="flowChartSummingJunction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7659" name="AutoShape 11"/>
            <p:cNvSpPr>
              <a:spLocks noChangeArrowheads="1"/>
            </p:cNvSpPr>
            <p:nvPr/>
          </p:nvSpPr>
          <p:spPr bwMode="auto">
            <a:xfrm>
              <a:off x="2900" y="2540"/>
              <a:ext cx="350" cy="330"/>
            </a:xfrm>
            <a:prstGeom prst="flowChartSummingJunction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aphicFrame>
          <p:nvGraphicFramePr>
            <p:cNvPr id="27660" name="Object 12"/>
            <p:cNvGraphicFramePr>
              <a:graphicFrameLocks noChangeAspect="1"/>
            </p:cNvGraphicFramePr>
            <p:nvPr/>
          </p:nvGraphicFramePr>
          <p:xfrm>
            <a:off x="1470" y="2842"/>
            <a:ext cx="410" cy="5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7" name="Εξίσωση" r:id="rId3" imgW="152280" imgH="215640" progId="Equation.3">
                    <p:embed/>
                  </p:oleObj>
                </mc:Choice>
                <mc:Fallback>
                  <p:oleObj name="Εξίσωση" r:id="rId3" imgW="152280" imgH="21564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0" y="2842"/>
                          <a:ext cx="410" cy="5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61" name="Object 13"/>
            <p:cNvGraphicFramePr>
              <a:graphicFrameLocks noChangeAspect="1"/>
            </p:cNvGraphicFramePr>
            <p:nvPr/>
          </p:nvGraphicFramePr>
          <p:xfrm>
            <a:off x="2890" y="2882"/>
            <a:ext cx="410" cy="5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8" name="Εξίσωση" r:id="rId5" imgW="152280" imgH="215640" progId="Equation.3">
                    <p:embed/>
                  </p:oleObj>
                </mc:Choice>
                <mc:Fallback>
                  <p:oleObj name="Εξίσωση" r:id="rId5" imgW="152280" imgH="21564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0" y="2882"/>
                          <a:ext cx="410" cy="5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62" name="Rectangle 14"/>
            <p:cNvSpPr>
              <a:spLocks noChangeArrowheads="1"/>
            </p:cNvSpPr>
            <p:nvPr/>
          </p:nvSpPr>
          <p:spPr bwMode="auto">
            <a:xfrm>
              <a:off x="950" y="4952"/>
              <a:ext cx="3702" cy="190"/>
            </a:xfrm>
            <a:prstGeom prst="rect">
              <a:avLst/>
            </a:prstGeom>
            <a:solidFill>
              <a:srgbClr val="66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1395323" y="1864114"/>
            <a:ext cx="856172" cy="59577"/>
          </a:xfrm>
          <a:prstGeom prst="rect">
            <a:avLst/>
          </a:prstGeom>
          <a:solidFill>
            <a:srgbClr val="BFBFB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2633664" y="1864115"/>
            <a:ext cx="1274103" cy="68202"/>
          </a:xfrm>
          <a:prstGeom prst="rect">
            <a:avLst/>
          </a:prstGeom>
          <a:solidFill>
            <a:srgbClr val="BFBFB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8" name="17 - Δεξιό άγκιστρο"/>
          <p:cNvSpPr/>
          <p:nvPr/>
        </p:nvSpPr>
        <p:spPr>
          <a:xfrm rot="5400000">
            <a:off x="1664898" y="1923691"/>
            <a:ext cx="301924" cy="845388"/>
          </a:xfrm>
          <a:prstGeom prst="rightBrace">
            <a:avLst>
              <a:gd name="adj1" fmla="val 19761"/>
              <a:gd name="adj2" fmla="val 50000"/>
            </a:avLst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Δεξιό άγκιστρο"/>
          <p:cNvSpPr/>
          <p:nvPr/>
        </p:nvSpPr>
        <p:spPr>
          <a:xfrm rot="5400000">
            <a:off x="3119168" y="1774888"/>
            <a:ext cx="301924" cy="1275271"/>
          </a:xfrm>
          <a:prstGeom prst="rightBrace">
            <a:avLst>
              <a:gd name="adj1" fmla="val 19761"/>
              <a:gd name="adj2" fmla="val 50000"/>
            </a:avLst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7665" name="Object 17"/>
          <p:cNvGraphicFramePr>
            <a:graphicFrameLocks noChangeAspect="1"/>
          </p:cNvGraphicFramePr>
          <p:nvPr/>
        </p:nvGraphicFramePr>
        <p:xfrm>
          <a:off x="1686824" y="2462302"/>
          <a:ext cx="326866" cy="462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9" name="Εξίσωση" r:id="rId7" imgW="164880" imgH="215640" progId="Equation.3">
                  <p:embed/>
                </p:oleObj>
              </mc:Choice>
              <mc:Fallback>
                <p:oleObj name="Εξίσωση" r:id="rId7" imgW="164880" imgH="2156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6824" y="2462302"/>
                        <a:ext cx="326866" cy="4620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6" name="Object 18"/>
          <p:cNvGraphicFramePr>
            <a:graphicFrameLocks noChangeAspect="1"/>
          </p:cNvGraphicFramePr>
          <p:nvPr/>
        </p:nvGraphicFramePr>
        <p:xfrm>
          <a:off x="3091671" y="2510047"/>
          <a:ext cx="436533" cy="53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0" name="Εξίσωση" r:id="rId9" imgW="177480" imgH="215640" progId="Equation.3">
                  <p:embed/>
                </p:oleObj>
              </mc:Choice>
              <mc:Fallback>
                <p:oleObj name="Εξίσωση" r:id="rId9" imgW="177480" imgH="21564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1671" y="2510047"/>
                        <a:ext cx="436533" cy="53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25 - TextBox"/>
          <p:cNvSpPr txBox="1"/>
          <p:nvPr/>
        </p:nvSpPr>
        <p:spPr>
          <a:xfrm>
            <a:off x="4442603" y="370936"/>
            <a:ext cx="4494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Από την ίδια θέση, μέσα στο ίδιο οριζόντιο μαγνητικό πεδίο, αφήνονται να πέσουν δύο ράβδοι από αλουμίνιο.</a:t>
            </a:r>
          </a:p>
          <a:p>
            <a:endParaRPr lang="el-GR" dirty="0"/>
          </a:p>
        </p:txBody>
      </p:sp>
      <p:sp>
        <p:nvSpPr>
          <p:cNvPr id="27" name="26 - TextBox"/>
          <p:cNvSpPr txBox="1"/>
          <p:nvPr/>
        </p:nvSpPr>
        <p:spPr>
          <a:xfrm>
            <a:off x="4465608" y="1360100"/>
            <a:ext cx="2409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Έχουν ίδιες διατομές.</a:t>
            </a:r>
          </a:p>
          <a:p>
            <a:endParaRPr lang="el-GR" dirty="0"/>
          </a:p>
        </p:txBody>
      </p:sp>
      <p:sp>
        <p:nvSpPr>
          <p:cNvPr id="28" name="27 - TextBox"/>
          <p:cNvSpPr txBox="1"/>
          <p:nvPr/>
        </p:nvSpPr>
        <p:spPr>
          <a:xfrm>
            <a:off x="4514490" y="1969700"/>
            <a:ext cx="3723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Να συγκριθούν οι χρόνοι πτώσης.</a:t>
            </a:r>
          </a:p>
          <a:p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3" grpId="0" animBg="1"/>
      <p:bldP spid="27664" grpId="0" animBg="1"/>
      <p:bldP spid="18" grpId="0" animBg="1"/>
      <p:bldP spid="19" grpId="0" animBg="1"/>
      <p:bldP spid="26" grpId="0"/>
      <p:bldP spid="27" grpId="0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 noChangeAspect="1"/>
          </p:cNvGrpSpPr>
          <p:nvPr/>
        </p:nvGrpSpPr>
        <p:grpSpPr bwMode="auto">
          <a:xfrm>
            <a:off x="1035589" y="252621"/>
            <a:ext cx="2630637" cy="3458897"/>
            <a:chOff x="2128" y="1822"/>
            <a:chExt cx="2524" cy="3320"/>
          </a:xfrm>
        </p:grpSpPr>
        <p:sp>
          <p:nvSpPr>
            <p:cNvPr id="28675" name="AutoShape 3"/>
            <p:cNvSpPr>
              <a:spLocks noChangeAspect="1" noChangeArrowheads="1"/>
            </p:cNvSpPr>
            <p:nvPr/>
          </p:nvSpPr>
          <p:spPr bwMode="auto">
            <a:xfrm>
              <a:off x="2128" y="1822"/>
              <a:ext cx="2524" cy="3320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4E6128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cxnSp>
          <p:nvCxnSpPr>
            <p:cNvPr id="28676" name="AutoShape 4"/>
            <p:cNvCxnSpPr>
              <a:cxnSpLocks noChangeShapeType="1"/>
            </p:cNvCxnSpPr>
            <p:nvPr/>
          </p:nvCxnSpPr>
          <p:spPr bwMode="auto">
            <a:xfrm flipV="1">
              <a:off x="2640" y="2265"/>
              <a:ext cx="1" cy="2698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677" name="AutoShape 5"/>
            <p:cNvCxnSpPr>
              <a:cxnSpLocks noChangeShapeType="1"/>
            </p:cNvCxnSpPr>
            <p:nvPr/>
          </p:nvCxnSpPr>
          <p:spPr bwMode="auto">
            <a:xfrm flipV="1">
              <a:off x="4149" y="2296"/>
              <a:ext cx="1" cy="2699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678" name="AutoShape 6"/>
            <p:cNvCxnSpPr>
              <a:cxnSpLocks noChangeShapeType="1"/>
            </p:cNvCxnSpPr>
            <p:nvPr/>
          </p:nvCxnSpPr>
          <p:spPr bwMode="auto">
            <a:xfrm>
              <a:off x="2640" y="2300"/>
              <a:ext cx="1508" cy="1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 type="oval" w="sm" len="sm"/>
              <a:tailEnd type="oval" w="sm" len="sm"/>
            </a:ln>
          </p:spPr>
        </p:cxnSp>
        <p:sp>
          <p:nvSpPr>
            <p:cNvPr id="28679" name="AutoShape 7"/>
            <p:cNvSpPr>
              <a:spLocks noChangeArrowheads="1"/>
            </p:cNvSpPr>
            <p:nvPr/>
          </p:nvSpPr>
          <p:spPr bwMode="auto">
            <a:xfrm>
              <a:off x="2900" y="2540"/>
              <a:ext cx="350" cy="330"/>
            </a:xfrm>
            <a:prstGeom prst="flowChartSummingJunction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aphicFrame>
          <p:nvGraphicFramePr>
            <p:cNvPr id="28680" name="Object 8"/>
            <p:cNvGraphicFramePr>
              <a:graphicFrameLocks noChangeAspect="1"/>
            </p:cNvGraphicFramePr>
            <p:nvPr/>
          </p:nvGraphicFramePr>
          <p:xfrm>
            <a:off x="2642" y="2700"/>
            <a:ext cx="410" cy="5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03" name="Εξίσωση" r:id="rId3" imgW="152280" imgH="215640" progId="Equation.3">
                    <p:embed/>
                  </p:oleObj>
                </mc:Choice>
                <mc:Fallback>
                  <p:oleObj name="Εξίσωση" r:id="rId3" imgW="152280" imgH="215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2" y="2700"/>
                          <a:ext cx="410" cy="5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681" name="Rectangle 9"/>
            <p:cNvSpPr>
              <a:spLocks noChangeArrowheads="1"/>
            </p:cNvSpPr>
            <p:nvPr/>
          </p:nvSpPr>
          <p:spPr bwMode="auto">
            <a:xfrm>
              <a:off x="2128" y="4952"/>
              <a:ext cx="2524" cy="190"/>
            </a:xfrm>
            <a:prstGeom prst="rect">
              <a:avLst/>
            </a:prstGeom>
            <a:solidFill>
              <a:srgbClr val="66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581240" y="2226425"/>
            <a:ext cx="1550149" cy="59575"/>
          </a:xfrm>
          <a:prstGeom prst="rect">
            <a:avLst/>
          </a:prstGeom>
          <a:solidFill>
            <a:srgbClr val="BFBFB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1" name="10 - TextBox"/>
          <p:cNvSpPr txBox="1"/>
          <p:nvPr/>
        </p:nvSpPr>
        <p:spPr>
          <a:xfrm>
            <a:off x="3933645" y="457200"/>
            <a:ext cx="3700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Ας δούμε μία από αυτές.</a:t>
            </a:r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2605178" y="2441275"/>
            <a:ext cx="491705" cy="1588"/>
          </a:xfrm>
          <a:prstGeom prst="straightConnector1">
            <a:avLst/>
          </a:prstGeom>
          <a:ln w="254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683" name="Object 11"/>
          <p:cNvGraphicFramePr>
            <a:graphicFrameLocks noChangeAspect="1"/>
          </p:cNvGraphicFramePr>
          <p:nvPr/>
        </p:nvGraphicFramePr>
        <p:xfrm>
          <a:off x="2744489" y="2522208"/>
          <a:ext cx="2857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4" name="Εξίσωση" r:id="rId5" imgW="88560" imgH="164880" progId="Equation.3">
                  <p:embed/>
                </p:oleObj>
              </mc:Choice>
              <mc:Fallback>
                <p:oleObj name="Εξίσωση" r:id="rId5" imgW="88560" imgH="1648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489" y="2522208"/>
                        <a:ext cx="2857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4" name="Object 12"/>
          <p:cNvGraphicFramePr>
            <a:graphicFrameLocks noChangeAspect="1"/>
          </p:cNvGraphicFramePr>
          <p:nvPr/>
        </p:nvGraphicFramePr>
        <p:xfrm>
          <a:off x="2678501" y="1161451"/>
          <a:ext cx="401129" cy="456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5" name="Εξίσωση" r:id="rId7" imgW="177480" imgH="215640" progId="Equation.3">
                  <p:embed/>
                </p:oleObj>
              </mc:Choice>
              <mc:Fallback>
                <p:oleObj name="Εξίσωση" r:id="rId7" imgW="177480" imgH="215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501" y="1161451"/>
                        <a:ext cx="401129" cy="4566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15 - Ομάδα"/>
          <p:cNvGrpSpPr/>
          <p:nvPr/>
        </p:nvGrpSpPr>
        <p:grpSpPr>
          <a:xfrm>
            <a:off x="2441275" y="1164565"/>
            <a:ext cx="301925" cy="336431"/>
            <a:chOff x="6297283" y="1958196"/>
            <a:chExt cx="603849" cy="595223"/>
          </a:xfrm>
        </p:grpSpPr>
        <p:sp>
          <p:nvSpPr>
            <p:cNvPr id="17" name="16 - Έλλειψη"/>
            <p:cNvSpPr/>
            <p:nvPr/>
          </p:nvSpPr>
          <p:spPr>
            <a:xfrm>
              <a:off x="6297283" y="1958196"/>
              <a:ext cx="603849" cy="59522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8" name="17 - Έλλειψη"/>
            <p:cNvSpPr/>
            <p:nvPr/>
          </p:nvSpPr>
          <p:spPr>
            <a:xfrm>
              <a:off x="6538822" y="2214402"/>
              <a:ext cx="103517" cy="1061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cxnSp>
        <p:nvCxnSpPr>
          <p:cNvPr id="19" name="18 - Ευθύγραμμο βέλος σύνδεσης"/>
          <p:cNvCxnSpPr/>
          <p:nvPr/>
        </p:nvCxnSpPr>
        <p:spPr>
          <a:xfrm rot="16200000" flipV="1">
            <a:off x="1997018" y="1910751"/>
            <a:ext cx="681482" cy="1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685" name="Object 13"/>
          <p:cNvGraphicFramePr>
            <a:graphicFrameLocks noChangeAspect="1"/>
          </p:cNvGraphicFramePr>
          <p:nvPr/>
        </p:nvGraphicFramePr>
        <p:xfrm>
          <a:off x="2452418" y="1565425"/>
          <a:ext cx="44608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6" name="Εξίσωση" r:id="rId9" imgW="203040" imgH="253800" progId="Equation.3">
                  <p:embed/>
                </p:oleObj>
              </mc:Choice>
              <mc:Fallback>
                <p:oleObj name="Εξίσωση" r:id="rId9" imgW="203040" imgH="2538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418" y="1565425"/>
                        <a:ext cx="446088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8686" name="Object 14"/>
          <p:cNvGraphicFramePr>
            <a:graphicFrameLocks noChangeAspect="1"/>
          </p:cNvGraphicFramePr>
          <p:nvPr/>
        </p:nvGraphicFramePr>
        <p:xfrm>
          <a:off x="3860260" y="1284018"/>
          <a:ext cx="1524140" cy="441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7" name="Εξίσωση" r:id="rId11" imgW="749160" imgH="215640" progId="Equation.3">
                  <p:embed/>
                </p:oleObj>
              </mc:Choice>
              <mc:Fallback>
                <p:oleObj name="Εξίσωση" r:id="rId11" imgW="749160" imgH="2156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0260" y="1284018"/>
                        <a:ext cx="1524140" cy="4412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8" name="Object 16"/>
          <p:cNvGraphicFramePr>
            <a:graphicFrameLocks noChangeAspect="1"/>
          </p:cNvGraphicFramePr>
          <p:nvPr/>
        </p:nvGraphicFramePr>
        <p:xfrm>
          <a:off x="5420953" y="1136411"/>
          <a:ext cx="1286675" cy="701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8" name="Εξίσωση" r:id="rId13" imgW="723600" imgH="393480" progId="Equation.3">
                  <p:embed/>
                </p:oleObj>
              </mc:Choice>
              <mc:Fallback>
                <p:oleObj name="Εξίσωση" r:id="rId13" imgW="723600" imgH="393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0953" y="1136411"/>
                        <a:ext cx="1286675" cy="7010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9" name="Object 17"/>
          <p:cNvGraphicFramePr>
            <a:graphicFrameLocks noChangeAspect="1"/>
          </p:cNvGraphicFramePr>
          <p:nvPr/>
        </p:nvGraphicFramePr>
        <p:xfrm>
          <a:off x="6716356" y="766792"/>
          <a:ext cx="1366595" cy="107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9" name="Εξίσωση" r:id="rId15" imgW="774360" imgH="609480" progId="Equation.3">
                  <p:embed/>
                </p:oleObj>
              </mc:Choice>
              <mc:Fallback>
                <p:oleObj name="Εξίσωση" r:id="rId15" imgW="774360" imgH="609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6356" y="766792"/>
                        <a:ext cx="1366595" cy="1076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0" name="Object 18"/>
          <p:cNvGraphicFramePr>
            <a:graphicFrameLocks noChangeAspect="1"/>
          </p:cNvGraphicFramePr>
          <p:nvPr/>
        </p:nvGraphicFramePr>
        <p:xfrm>
          <a:off x="3874458" y="2018078"/>
          <a:ext cx="1384280" cy="992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0" name="Εξίσωση" r:id="rId17" imgW="850680" imgH="609480" progId="Equation.3">
                  <p:embed/>
                </p:oleObj>
              </mc:Choice>
              <mc:Fallback>
                <p:oleObj name="Εξίσωση" r:id="rId17" imgW="850680" imgH="6094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4458" y="2018078"/>
                        <a:ext cx="1384280" cy="9925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1" name="Object 19"/>
          <p:cNvGraphicFramePr>
            <a:graphicFrameLocks noChangeAspect="1"/>
          </p:cNvGraphicFramePr>
          <p:nvPr/>
        </p:nvGraphicFramePr>
        <p:xfrm>
          <a:off x="5334630" y="2216269"/>
          <a:ext cx="1460542" cy="846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1" name="Εξίσωση" r:id="rId19" imgW="723600" imgH="419040" progId="Equation.3">
                  <p:embed/>
                </p:oleObj>
              </mc:Choice>
              <mc:Fallback>
                <p:oleObj name="Εξίσωση" r:id="rId19" imgW="723600" imgH="41904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630" y="2216269"/>
                        <a:ext cx="1460542" cy="8461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28 - TextBox"/>
          <p:cNvSpPr txBox="1"/>
          <p:nvPr/>
        </p:nvSpPr>
        <p:spPr>
          <a:xfrm>
            <a:off x="1015041" y="3922143"/>
            <a:ext cx="2685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επιτάχυνση είναι:</a:t>
            </a:r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rot="16200000" flipH="1">
            <a:off x="1916503" y="2692878"/>
            <a:ext cx="839637" cy="287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692" name="Object 20"/>
          <p:cNvGraphicFramePr>
            <a:graphicFrameLocks noChangeAspect="1"/>
          </p:cNvGraphicFramePr>
          <p:nvPr/>
        </p:nvGraphicFramePr>
        <p:xfrm>
          <a:off x="1556557" y="2932988"/>
          <a:ext cx="760990" cy="552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2" name="Εξίσωση" r:id="rId21" imgW="330120" imgH="253800" progId="Equation.3">
                  <p:embed/>
                </p:oleObj>
              </mc:Choice>
              <mc:Fallback>
                <p:oleObj name="Εξίσωση" r:id="rId21" imgW="330120" imgH="2538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6557" y="2932988"/>
                        <a:ext cx="760990" cy="5520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8693" name="Object 21"/>
          <p:cNvGraphicFramePr>
            <a:graphicFrameLocks noChangeAspect="1"/>
          </p:cNvGraphicFramePr>
          <p:nvPr/>
        </p:nvGraphicFramePr>
        <p:xfrm>
          <a:off x="3176528" y="3758392"/>
          <a:ext cx="1527346" cy="692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3" name="Εξίσωση" r:id="rId23" imgW="876240" imgH="393480" progId="Equation.3">
                  <p:embed/>
                </p:oleObj>
              </mc:Choice>
              <mc:Fallback>
                <p:oleObj name="Εξίσωση" r:id="rId23" imgW="876240" imgH="39348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6528" y="3758392"/>
                        <a:ext cx="1527346" cy="6928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8698" name="Object 26"/>
          <p:cNvGraphicFramePr>
            <a:graphicFrameLocks noChangeAspect="1"/>
          </p:cNvGraphicFramePr>
          <p:nvPr/>
        </p:nvGraphicFramePr>
        <p:xfrm>
          <a:off x="4675517" y="3795624"/>
          <a:ext cx="1016866" cy="6834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4" name="Εξίσωση" r:id="rId25" imgW="583947" imgH="393529" progId="Equation.3">
                  <p:embed/>
                </p:oleObj>
              </mc:Choice>
              <mc:Fallback>
                <p:oleObj name="Εξίσωση" r:id="rId25" imgW="583947" imgH="393529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517" y="3795624"/>
                        <a:ext cx="1016866" cy="6834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8702" name="Object 30"/>
          <p:cNvGraphicFramePr>
            <a:graphicFrameLocks noChangeAspect="1"/>
          </p:cNvGraphicFramePr>
          <p:nvPr/>
        </p:nvGraphicFramePr>
        <p:xfrm>
          <a:off x="5702059" y="3821502"/>
          <a:ext cx="1423032" cy="626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5" name="Εξίσωση" r:id="rId27" imgW="952087" imgH="418918" progId="Equation.3">
                  <p:embed/>
                </p:oleObj>
              </mc:Choice>
              <mc:Fallback>
                <p:oleObj name="Εξίσωση" r:id="rId27" imgW="952087" imgH="418918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2059" y="3821502"/>
                        <a:ext cx="1423032" cy="6261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5" name="44 - TextBox"/>
          <p:cNvSpPr txBox="1"/>
          <p:nvPr/>
        </p:nvSpPr>
        <p:spPr>
          <a:xfrm>
            <a:off x="1055297" y="4514490"/>
            <a:ext cx="5733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Και η μάζα και η αντίσταση είναι ανάλογες του μήκους.</a:t>
            </a:r>
          </a:p>
        </p:txBody>
      </p:sp>
      <p:sp>
        <p:nvSpPr>
          <p:cNvPr id="46" name="45 - TextBox"/>
          <p:cNvSpPr txBox="1"/>
          <p:nvPr/>
        </p:nvSpPr>
        <p:spPr>
          <a:xfrm>
            <a:off x="1078301" y="4968814"/>
            <a:ext cx="5733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επιτάχυνση είναι η ίδια. Φτάνουν ταυτόχρονα.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29" grpId="0" autoUpdateAnimBg="0"/>
      <p:bldP spid="45" grpId="0" autoUpdateAnimBg="0"/>
      <p:bldP spid="4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2384513" y="2474056"/>
            <a:ext cx="4602883" cy="1143000"/>
          </a:xfrm>
        </p:spPr>
        <p:txBody>
          <a:bodyPr>
            <a:noAutofit/>
          </a:bodyPr>
          <a:lstStyle/>
          <a:p>
            <a:r>
              <a:rPr lang="el-GR" sz="6600" dirty="0"/>
              <a:t>Η πέμπτη: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2384513" y="2474056"/>
            <a:ext cx="5163600" cy="1143000"/>
          </a:xfrm>
        </p:spPr>
        <p:txBody>
          <a:bodyPr>
            <a:noAutofit/>
          </a:bodyPr>
          <a:lstStyle/>
          <a:p>
            <a:r>
              <a:rPr lang="el-GR" sz="6600" dirty="0"/>
              <a:t>Η πρώτη: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Παραλληλόγραμμο"/>
          <p:cNvSpPr/>
          <p:nvPr/>
        </p:nvSpPr>
        <p:spPr>
          <a:xfrm>
            <a:off x="1069678" y="534837"/>
            <a:ext cx="3968150" cy="2173857"/>
          </a:xfrm>
          <a:prstGeom prst="parallelogram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2 - Τόξο"/>
          <p:cNvSpPr/>
          <p:nvPr/>
        </p:nvSpPr>
        <p:spPr>
          <a:xfrm rot="269620">
            <a:off x="1138709" y="1104185"/>
            <a:ext cx="1475116" cy="1457864"/>
          </a:xfrm>
          <a:prstGeom prst="arc">
            <a:avLst>
              <a:gd name="adj1" fmla="val 15861432"/>
              <a:gd name="adj2" fmla="val 15231060"/>
            </a:avLst>
          </a:prstGeom>
          <a:ln w="254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Έλλειψη"/>
          <p:cNvSpPr/>
          <p:nvPr/>
        </p:nvSpPr>
        <p:spPr>
          <a:xfrm>
            <a:off x="2870739" y="1127166"/>
            <a:ext cx="1459742" cy="1402769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0" name="9 - Ομάδα"/>
          <p:cNvGrpSpPr/>
          <p:nvPr/>
        </p:nvGrpSpPr>
        <p:grpSpPr>
          <a:xfrm>
            <a:off x="1702867" y="667584"/>
            <a:ext cx="169088" cy="972896"/>
            <a:chOff x="3692105" y="3355677"/>
            <a:chExt cx="86266" cy="569343"/>
          </a:xfrm>
        </p:grpSpPr>
        <p:cxnSp>
          <p:nvCxnSpPr>
            <p:cNvPr id="7" name="6 - Ευθεία γραμμή σύνδεσης"/>
            <p:cNvCxnSpPr/>
            <p:nvPr/>
          </p:nvCxnSpPr>
          <p:spPr>
            <a:xfrm rot="5400000" flipH="1" flipV="1">
              <a:off x="3411747" y="3636035"/>
              <a:ext cx="569343" cy="862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- Ευθεία γραμμή σύνδεσης"/>
            <p:cNvCxnSpPr/>
            <p:nvPr/>
          </p:nvCxnSpPr>
          <p:spPr>
            <a:xfrm rot="16200000" flipV="1">
              <a:off x="3641787" y="3667665"/>
              <a:ext cx="270293" cy="2875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10 - Τόξο"/>
          <p:cNvSpPr/>
          <p:nvPr/>
        </p:nvSpPr>
        <p:spPr>
          <a:xfrm rot="16946720" flipH="1">
            <a:off x="1293985" y="1561382"/>
            <a:ext cx="741872" cy="828136"/>
          </a:xfrm>
          <a:prstGeom prst="arc">
            <a:avLst/>
          </a:prstGeom>
          <a:ln w="254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5126967" y="468701"/>
            <a:ext cx="36719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Δύο αγώγιμα κυκλικά δαχτυλίδια βρίσκονται στο ίδιο επίπεδο.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372910" y="1719951"/>
          <a:ext cx="2857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3" name="Εξίσωση" r:id="rId3" imgW="88560" imgH="164880" progId="Equation.3">
                  <p:embed/>
                </p:oleObj>
              </mc:Choice>
              <mc:Fallback>
                <p:oleObj name="Εξίσωση" r:id="rId3" imgW="8856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2910" y="1719951"/>
                        <a:ext cx="2857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13 - TextBox"/>
          <p:cNvSpPr txBox="1"/>
          <p:nvPr/>
        </p:nvSpPr>
        <p:spPr>
          <a:xfrm>
            <a:off x="5098212" y="1224950"/>
            <a:ext cx="367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ένα απομακρύνεται.</a:t>
            </a:r>
          </a:p>
        </p:txBody>
      </p:sp>
      <p:sp>
        <p:nvSpPr>
          <p:cNvPr id="15" name="14 - TextBox"/>
          <p:cNvSpPr txBox="1"/>
          <p:nvPr/>
        </p:nvSpPr>
        <p:spPr>
          <a:xfrm>
            <a:off x="5155722" y="1636142"/>
            <a:ext cx="367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Ποια η φορά του ρεύματος; </a:t>
            </a:r>
          </a:p>
        </p:txBody>
      </p:sp>
      <p:sp>
        <p:nvSpPr>
          <p:cNvPr id="16" name="15 - TextBox"/>
          <p:cNvSpPr txBox="1"/>
          <p:nvPr/>
        </p:nvSpPr>
        <p:spPr>
          <a:xfrm>
            <a:off x="5126968" y="2047334"/>
            <a:ext cx="367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Ας το δούμε από άλλη γωνία:</a:t>
            </a:r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5400000" flipH="1" flipV="1">
            <a:off x="806569" y="4507302"/>
            <a:ext cx="1958196" cy="1725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Έλλειψη"/>
          <p:cNvSpPr/>
          <p:nvPr/>
        </p:nvSpPr>
        <p:spPr>
          <a:xfrm>
            <a:off x="1846052" y="3545457"/>
            <a:ext cx="2346385" cy="17425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Έλλειψη"/>
          <p:cNvSpPr/>
          <p:nvPr/>
        </p:nvSpPr>
        <p:spPr>
          <a:xfrm>
            <a:off x="1912192" y="3723735"/>
            <a:ext cx="2047337" cy="13658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Έλλειψη"/>
          <p:cNvSpPr/>
          <p:nvPr/>
        </p:nvSpPr>
        <p:spPr>
          <a:xfrm>
            <a:off x="2055967" y="3893389"/>
            <a:ext cx="1523996" cy="9719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24 - Έλλειψη"/>
          <p:cNvSpPr/>
          <p:nvPr/>
        </p:nvSpPr>
        <p:spPr>
          <a:xfrm>
            <a:off x="2208367" y="4045789"/>
            <a:ext cx="1095550" cy="7073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7" name="26 - Ευθύγραμμο βέλος σύνδεσης"/>
          <p:cNvCxnSpPr/>
          <p:nvPr/>
        </p:nvCxnSpPr>
        <p:spPr>
          <a:xfrm>
            <a:off x="2993350" y="3554084"/>
            <a:ext cx="94890" cy="862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ύγραμμο βέλος σύνδεσης"/>
          <p:cNvCxnSpPr/>
          <p:nvPr/>
        </p:nvCxnSpPr>
        <p:spPr>
          <a:xfrm>
            <a:off x="3093994" y="3740988"/>
            <a:ext cx="94890" cy="862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ύγραμμο βέλος σύνδεσης"/>
          <p:cNvCxnSpPr/>
          <p:nvPr/>
        </p:nvCxnSpPr>
        <p:spPr>
          <a:xfrm>
            <a:off x="3108378" y="3953770"/>
            <a:ext cx="94890" cy="862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ύγραμμο βέλος σύνδεσης"/>
          <p:cNvCxnSpPr/>
          <p:nvPr/>
        </p:nvCxnSpPr>
        <p:spPr>
          <a:xfrm>
            <a:off x="2872580" y="4063041"/>
            <a:ext cx="94890" cy="862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>
            <a:off x="1043796" y="4511615"/>
            <a:ext cx="3933646" cy="10351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Ορθογώνιο"/>
          <p:cNvSpPr/>
          <p:nvPr/>
        </p:nvSpPr>
        <p:spPr>
          <a:xfrm>
            <a:off x="1190445" y="4390844"/>
            <a:ext cx="1345721" cy="103517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Ορθογώνιο"/>
          <p:cNvSpPr/>
          <p:nvPr/>
        </p:nvSpPr>
        <p:spPr>
          <a:xfrm>
            <a:off x="2973237" y="4379342"/>
            <a:ext cx="1345721" cy="103517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32 - TextBox"/>
          <p:cNvSpPr txBox="1"/>
          <p:nvPr/>
        </p:nvSpPr>
        <p:spPr>
          <a:xfrm>
            <a:off x="5080961" y="2915726"/>
            <a:ext cx="367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Μειώνεται η μαγνητική ροή.</a:t>
            </a:r>
          </a:p>
        </p:txBody>
      </p:sp>
      <p:sp>
        <p:nvSpPr>
          <p:cNvPr id="34" name="33 - TextBox"/>
          <p:cNvSpPr txBox="1"/>
          <p:nvPr/>
        </p:nvSpPr>
        <p:spPr>
          <a:xfrm>
            <a:off x="5095340" y="3395930"/>
            <a:ext cx="3030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Πρέπει να γεννηθεί πεδίο:</a:t>
            </a:r>
          </a:p>
        </p:txBody>
      </p:sp>
      <p:sp>
        <p:nvSpPr>
          <p:cNvPr id="35" name="34 - Βέλος προς τα κάτω"/>
          <p:cNvSpPr/>
          <p:nvPr/>
        </p:nvSpPr>
        <p:spPr>
          <a:xfrm>
            <a:off x="4071643" y="4520241"/>
            <a:ext cx="172529" cy="6383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3851306" y="5190586"/>
          <a:ext cx="556792" cy="63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" name="Εξίσωση" r:id="rId5" imgW="177480" imgH="215640" progId="Equation.3">
                  <p:embed/>
                </p:oleObj>
              </mc:Choice>
              <mc:Fallback>
                <p:oleObj name="Εξίσωση" r:id="rId5" imgW="1774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306" y="5190586"/>
                        <a:ext cx="556792" cy="63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36 - TextBox"/>
          <p:cNvSpPr txBox="1"/>
          <p:nvPr/>
        </p:nvSpPr>
        <p:spPr>
          <a:xfrm>
            <a:off x="5247740" y="3867507"/>
            <a:ext cx="1368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Δηλαδή:</a:t>
            </a:r>
          </a:p>
        </p:txBody>
      </p:sp>
      <p:sp>
        <p:nvSpPr>
          <p:cNvPr id="47" name="AutoShape 7"/>
          <p:cNvSpPr>
            <a:spLocks noChangeArrowheads="1"/>
          </p:cNvSpPr>
          <p:nvPr/>
        </p:nvSpPr>
        <p:spPr bwMode="auto">
          <a:xfrm>
            <a:off x="3703511" y="1371595"/>
            <a:ext cx="364787" cy="343806"/>
          </a:xfrm>
          <a:prstGeom prst="flowChartSummingJunction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graphicFrame>
        <p:nvGraphicFramePr>
          <p:cNvPr id="48" name="Object 8"/>
          <p:cNvGraphicFramePr>
            <a:graphicFrameLocks noChangeAspect="1"/>
          </p:cNvGraphicFramePr>
          <p:nvPr/>
        </p:nvGraphicFramePr>
        <p:xfrm>
          <a:off x="3322467" y="1210483"/>
          <a:ext cx="427322" cy="569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5" name="Εξίσωση" r:id="rId7" imgW="152280" imgH="215640" progId="Equation.3">
                  <p:embed/>
                </p:oleObj>
              </mc:Choice>
              <mc:Fallback>
                <p:oleObj name="Εξίσωση" r:id="rId7" imgW="15228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2467" y="1210483"/>
                        <a:ext cx="427322" cy="5698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48 - Τόξο"/>
          <p:cNvSpPr/>
          <p:nvPr/>
        </p:nvSpPr>
        <p:spPr>
          <a:xfrm rot="16946720" flipH="1">
            <a:off x="3435668" y="1512131"/>
            <a:ext cx="859498" cy="824128"/>
          </a:xfrm>
          <a:prstGeom prst="arc">
            <a:avLst/>
          </a:prstGeom>
          <a:ln w="25400">
            <a:solidFill>
              <a:srgbClr val="0066FF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3657145" y="1865282"/>
          <a:ext cx="397264" cy="554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Εξίσωση" r:id="rId9" imgW="126720" imgH="177480" progId="Equation.3">
                  <p:embed/>
                </p:oleObj>
              </mc:Choice>
              <mc:Fallback>
                <p:oleObj name="Εξίσωση" r:id="rId9" imgW="1267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145" y="1865282"/>
                        <a:ext cx="397264" cy="5542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3.33333E-6 L 0.05642 0.0011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129 0 " pathEditMode="relative" ptsTypes="AA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utoUpdateAnimBg="0"/>
      <p:bldP spid="14" grpId="0" autoUpdateAnimBg="0"/>
      <p:bldP spid="15" grpId="0" autoUpdateAnimBg="0"/>
      <p:bldP spid="16" grpId="0" autoUpdateAnimBg="0"/>
      <p:bldP spid="22" grpId="0" animBg="1"/>
      <p:bldP spid="23" grpId="0" animBg="1"/>
      <p:bldP spid="24" grpId="0" animBg="1"/>
      <p:bldP spid="25" grpId="0" animBg="1"/>
      <p:bldP spid="17" grpId="0" animBg="1"/>
      <p:bldP spid="18" grpId="0" animBg="1"/>
      <p:bldP spid="19" grpId="0" animBg="1"/>
      <p:bldP spid="19" grpId="1" animBg="1"/>
      <p:bldP spid="33" grpId="0" autoUpdateAnimBg="0"/>
      <p:bldP spid="34" grpId="0" autoUpdateAnimBg="0"/>
      <p:bldP spid="35" grpId="0" animBg="1"/>
      <p:bldP spid="37" grpId="0" autoUpdateAnimBg="0"/>
      <p:bldP spid="47" grpId="0" animBg="1"/>
      <p:bldP spid="4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2384513" y="2474056"/>
            <a:ext cx="4602883" cy="1143000"/>
          </a:xfrm>
        </p:spPr>
        <p:txBody>
          <a:bodyPr>
            <a:noAutofit/>
          </a:bodyPr>
          <a:lstStyle/>
          <a:p>
            <a:r>
              <a:rPr lang="el-GR" sz="6600" dirty="0"/>
              <a:t>Η έκτη: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- Ευθεία γραμμή σύνδεσης"/>
          <p:cNvCxnSpPr/>
          <p:nvPr/>
        </p:nvCxnSpPr>
        <p:spPr>
          <a:xfrm rot="5400000">
            <a:off x="-500333" y="2372265"/>
            <a:ext cx="3786996" cy="43132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εία γραμμή σύνδεσης"/>
          <p:cNvCxnSpPr/>
          <p:nvPr/>
        </p:nvCxnSpPr>
        <p:spPr>
          <a:xfrm rot="5400000">
            <a:off x="1109932" y="2421146"/>
            <a:ext cx="3786996" cy="43132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Αριστερό άγκιστρο"/>
          <p:cNvSpPr/>
          <p:nvPr/>
        </p:nvSpPr>
        <p:spPr>
          <a:xfrm rot="5400000">
            <a:off x="2074657" y="-99201"/>
            <a:ext cx="310547" cy="1613142"/>
          </a:xfrm>
          <a:prstGeom prst="leftBrace">
            <a:avLst>
              <a:gd name="adj1" fmla="val 40248"/>
              <a:gd name="adj2" fmla="val 4839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2066956" y="138533"/>
          <a:ext cx="357067" cy="453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Εξίσωση" r:id="rId3" imgW="139680" imgH="177480" progId="Equation.3">
                  <p:embed/>
                </p:oleObj>
              </mc:Choice>
              <mc:Fallback>
                <p:oleObj name="Εξίσωση" r:id="rId3" imgW="13968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56" y="138533"/>
                        <a:ext cx="357067" cy="4533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- TextBox"/>
          <p:cNvSpPr txBox="1"/>
          <p:nvPr/>
        </p:nvSpPr>
        <p:spPr>
          <a:xfrm>
            <a:off x="3519577" y="468701"/>
            <a:ext cx="5279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Δύο ομ0επίπεδοι αγωγοί μεγάλου μήκους διαρρέονται από ρεύματα:</a:t>
            </a:r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 flipH="1" flipV="1">
            <a:off x="1311216" y="1500997"/>
            <a:ext cx="483079" cy="1588"/>
          </a:xfrm>
          <a:prstGeom prst="straightConnector1">
            <a:avLst/>
          </a:prstGeom>
          <a:ln w="254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1683440" y="1297258"/>
          <a:ext cx="2857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0" name="Εξίσωση" r:id="rId5" imgW="88560" imgH="164880" progId="Equation.3">
                  <p:embed/>
                </p:oleObj>
              </mc:Choice>
              <mc:Fallback>
                <p:oleObj name="Εξίσωση" r:id="rId5" imgW="8856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3440" y="1297258"/>
                        <a:ext cx="2857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12 - Ευθύγραμμο βέλος σύνδεσης"/>
          <p:cNvCxnSpPr/>
          <p:nvPr/>
        </p:nvCxnSpPr>
        <p:spPr>
          <a:xfrm rot="5400000">
            <a:off x="2579301" y="1567927"/>
            <a:ext cx="515504" cy="19335"/>
          </a:xfrm>
          <a:prstGeom prst="straightConnector1">
            <a:avLst/>
          </a:prstGeom>
          <a:ln w="254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1"/>
          <p:cNvGraphicFramePr>
            <a:graphicFrameLocks noChangeAspect="1"/>
          </p:cNvGraphicFramePr>
          <p:nvPr/>
        </p:nvGraphicFramePr>
        <p:xfrm>
          <a:off x="2413810" y="1139106"/>
          <a:ext cx="2857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1" name="Εξίσωση" r:id="rId7" imgW="88560" imgH="164880" progId="Equation.3">
                  <p:embed/>
                </p:oleObj>
              </mc:Choice>
              <mc:Fallback>
                <p:oleObj name="Εξίσωση" r:id="rId7" imgW="8856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810" y="1139106"/>
                        <a:ext cx="2857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15 - TextBox"/>
          <p:cNvSpPr txBox="1"/>
          <p:nvPr/>
        </p:nvSpPr>
        <p:spPr>
          <a:xfrm>
            <a:off x="3464944" y="1224950"/>
            <a:ext cx="5279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Βρείτε σημεία ανάμεσά τους στα οποία το συνολικό μαγνητικό πεδίο είναι ελάχιστο.</a:t>
            </a:r>
          </a:p>
        </p:txBody>
      </p:sp>
      <p:sp>
        <p:nvSpPr>
          <p:cNvPr id="17" name="16 - Έλλειψη"/>
          <p:cNvSpPr/>
          <p:nvPr/>
        </p:nvSpPr>
        <p:spPr>
          <a:xfrm>
            <a:off x="1941004" y="3105509"/>
            <a:ext cx="112144" cy="103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8" name="Object 11"/>
          <p:cNvGraphicFramePr>
            <a:graphicFrameLocks noChangeAspect="1"/>
          </p:cNvGraphicFramePr>
          <p:nvPr/>
        </p:nvGraphicFramePr>
        <p:xfrm>
          <a:off x="2083371" y="2877872"/>
          <a:ext cx="3619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2" name="Εξίσωση" r:id="rId8" imgW="152280" imgH="177480" progId="Equation.3">
                  <p:embed/>
                </p:oleObj>
              </mc:Choice>
              <mc:Fallback>
                <p:oleObj name="Εξίσωση" r:id="rId8" imgW="15228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3371" y="2877872"/>
                        <a:ext cx="36195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18 - Αριστερό άγκιστρο"/>
          <p:cNvSpPr/>
          <p:nvPr/>
        </p:nvSpPr>
        <p:spPr>
          <a:xfrm rot="5400000">
            <a:off x="1559947" y="2626753"/>
            <a:ext cx="310547" cy="641227"/>
          </a:xfrm>
          <a:prstGeom prst="leftBrace">
            <a:avLst>
              <a:gd name="adj1" fmla="val 40248"/>
              <a:gd name="adj2" fmla="val 4839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1579203" y="2469611"/>
          <a:ext cx="3238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3" name="Εξίσωση" r:id="rId10" imgW="126720" imgH="139680" progId="Equation.3">
                  <p:embed/>
                </p:oleObj>
              </mc:Choice>
              <mc:Fallback>
                <p:oleObj name="Εξίσωση" r:id="rId10" imgW="126720" imgH="1396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203" y="2469611"/>
                        <a:ext cx="32385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20 - Αριστερό άγκιστρο"/>
          <p:cNvSpPr/>
          <p:nvPr/>
        </p:nvSpPr>
        <p:spPr>
          <a:xfrm rot="5400000">
            <a:off x="2360764" y="2467165"/>
            <a:ext cx="310547" cy="920148"/>
          </a:xfrm>
          <a:prstGeom prst="leftBrace">
            <a:avLst>
              <a:gd name="adj1" fmla="val 40248"/>
              <a:gd name="adj2" fmla="val 4839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2140760" y="2397125"/>
          <a:ext cx="909637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4" name="Εξίσωση" r:id="rId12" imgW="355320" imgH="177480" progId="Equation.3">
                  <p:embed/>
                </p:oleObj>
              </mc:Choice>
              <mc:Fallback>
                <p:oleObj name="Εξίσωση" r:id="rId12" imgW="35532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0760" y="2397125"/>
                        <a:ext cx="909637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22 - Διάγραμμα ροής: Λογικό &quot;ΚΑΙ&quot;"/>
          <p:cNvSpPr/>
          <p:nvPr/>
        </p:nvSpPr>
        <p:spPr>
          <a:xfrm>
            <a:off x="1604514" y="3278038"/>
            <a:ext cx="379562" cy="345056"/>
          </a:xfrm>
          <a:prstGeom prst="flowChartSummingJunc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4" name="Object 12"/>
          <p:cNvGraphicFramePr>
            <a:graphicFrameLocks noChangeAspect="1"/>
          </p:cNvGraphicFramePr>
          <p:nvPr/>
        </p:nvGraphicFramePr>
        <p:xfrm>
          <a:off x="2048773" y="3671737"/>
          <a:ext cx="401129" cy="456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5" name="Εξίσωση" r:id="rId14" imgW="177480" imgH="215640" progId="Equation.3">
                  <p:embed/>
                </p:oleObj>
              </mc:Choice>
              <mc:Fallback>
                <p:oleObj name="Εξίσωση" r:id="rId14" imgW="1774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8773" y="3671737"/>
                        <a:ext cx="401129" cy="4566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1" name="Object 9"/>
          <p:cNvGraphicFramePr>
            <a:graphicFrameLocks noChangeAspect="1"/>
          </p:cNvGraphicFramePr>
          <p:nvPr/>
        </p:nvGraphicFramePr>
        <p:xfrm>
          <a:off x="1576956" y="3662842"/>
          <a:ext cx="3444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6" name="Εξίσωση" r:id="rId16" imgW="152280" imgH="215640" progId="Equation.3">
                  <p:embed/>
                </p:oleObj>
              </mc:Choice>
              <mc:Fallback>
                <p:oleObj name="Εξίσωση" r:id="rId16" imgW="15228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956" y="3662842"/>
                        <a:ext cx="34448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28 - Διάγραμμα ροής: Λογικό &quot;ΚΑΙ&quot;"/>
          <p:cNvSpPr/>
          <p:nvPr/>
        </p:nvSpPr>
        <p:spPr>
          <a:xfrm>
            <a:off x="2050211" y="3309669"/>
            <a:ext cx="379562" cy="345056"/>
          </a:xfrm>
          <a:prstGeom prst="flowChartSummingJunc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3802" name="Object 10"/>
          <p:cNvGraphicFramePr>
            <a:graphicFrameLocks noChangeAspect="1"/>
          </p:cNvGraphicFramePr>
          <p:nvPr/>
        </p:nvGraphicFramePr>
        <p:xfrm>
          <a:off x="4648499" y="1958436"/>
          <a:ext cx="2094918" cy="676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7" name="Εξίσωση" r:id="rId18" imgW="1231560" imgH="393480" progId="Equation.3">
                  <p:embed/>
                </p:oleObj>
              </mc:Choice>
              <mc:Fallback>
                <p:oleObj name="Εξίσωση" r:id="rId18" imgW="123156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499" y="1958436"/>
                        <a:ext cx="2094918" cy="6764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3" name="Object 11"/>
          <p:cNvGraphicFramePr>
            <a:graphicFrameLocks noChangeAspect="1"/>
          </p:cNvGraphicFramePr>
          <p:nvPr/>
        </p:nvGraphicFramePr>
        <p:xfrm>
          <a:off x="3327400" y="2159689"/>
          <a:ext cx="135255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8" name="Εξίσωση" r:id="rId20" imgW="787320" imgH="228600" progId="Equation.3">
                  <p:embed/>
                </p:oleObj>
              </mc:Choice>
              <mc:Fallback>
                <p:oleObj name="Εξίσωση" r:id="rId20" imgW="78732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400" y="2159689"/>
                        <a:ext cx="135255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5" name="Object 13"/>
          <p:cNvGraphicFramePr>
            <a:graphicFrameLocks noChangeAspect="1"/>
          </p:cNvGraphicFramePr>
          <p:nvPr/>
        </p:nvGraphicFramePr>
        <p:xfrm>
          <a:off x="3299903" y="2693208"/>
          <a:ext cx="2272074" cy="757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9" name="Εξίσωση" r:id="rId22" imgW="1295280" imgH="431640" progId="Equation.3">
                  <p:embed/>
                </p:oleObj>
              </mc:Choice>
              <mc:Fallback>
                <p:oleObj name="Εξίσωση" r:id="rId22" imgW="1295280" imgH="431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9903" y="2693208"/>
                        <a:ext cx="2272074" cy="7573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6" name="Object 14"/>
          <p:cNvGraphicFramePr>
            <a:graphicFrameLocks noChangeAspect="1"/>
          </p:cNvGraphicFramePr>
          <p:nvPr/>
        </p:nvGraphicFramePr>
        <p:xfrm>
          <a:off x="5560202" y="2694466"/>
          <a:ext cx="2027047" cy="735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0" name="Εξίσωση" r:id="rId24" imgW="1155600" imgH="419040" progId="Equation.3">
                  <p:embed/>
                </p:oleObj>
              </mc:Choice>
              <mc:Fallback>
                <p:oleObj name="Εξίσωση" r:id="rId24" imgW="1155600" imgH="419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0202" y="2694466"/>
                        <a:ext cx="2027047" cy="7350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34 - TextBox"/>
          <p:cNvSpPr txBox="1"/>
          <p:nvPr/>
        </p:nvSpPr>
        <p:spPr>
          <a:xfrm>
            <a:off x="3142891" y="3525327"/>
            <a:ext cx="5725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Ελαχιστοποιείται όταν μεγιστοποιηθεί ο παρονομαστής.</a:t>
            </a:r>
          </a:p>
        </p:txBody>
      </p:sp>
      <p:sp>
        <p:nvSpPr>
          <p:cNvPr id="36" name="35 - TextBox"/>
          <p:cNvSpPr txBox="1"/>
          <p:nvPr/>
        </p:nvSpPr>
        <p:spPr>
          <a:xfrm>
            <a:off x="3114136" y="3988278"/>
            <a:ext cx="5725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Οι όροι </a:t>
            </a:r>
            <a:r>
              <a:rPr lang="en-US" dirty="0"/>
              <a:t>x </a:t>
            </a:r>
            <a:r>
              <a:rPr lang="el-GR" dirty="0"/>
              <a:t>και </a:t>
            </a:r>
            <a:r>
              <a:rPr lang="en-US" dirty="0"/>
              <a:t>d-x </a:t>
            </a:r>
            <a:r>
              <a:rPr lang="el-GR" dirty="0"/>
              <a:t>έχουν σταθερό άθροισμα.</a:t>
            </a:r>
          </a:p>
        </p:txBody>
      </p:sp>
      <p:sp>
        <p:nvSpPr>
          <p:cNvPr id="37" name="36 - TextBox"/>
          <p:cNvSpPr txBox="1"/>
          <p:nvPr/>
        </p:nvSpPr>
        <p:spPr>
          <a:xfrm>
            <a:off x="1316965" y="4563372"/>
            <a:ext cx="5725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γινόμενό τους μεγιστοποιείται όταν εξισώνονται:</a:t>
            </a:r>
          </a:p>
        </p:txBody>
      </p:sp>
      <p:graphicFrame>
        <p:nvGraphicFramePr>
          <p:cNvPr id="33807" name="Object 15"/>
          <p:cNvGraphicFramePr>
            <a:graphicFrameLocks noChangeAspect="1"/>
          </p:cNvGraphicFramePr>
          <p:nvPr/>
        </p:nvGraphicFramePr>
        <p:xfrm>
          <a:off x="1180501" y="5267025"/>
          <a:ext cx="1145962" cy="348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1" name="Εξίσωση" r:id="rId26" imgW="583920" imgH="177480" progId="Equation.3">
                  <p:embed/>
                </p:oleObj>
              </mc:Choice>
              <mc:Fallback>
                <p:oleObj name="Εξίσωση" r:id="rId26" imgW="583920" imgH="1774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0501" y="5267025"/>
                        <a:ext cx="1145962" cy="3487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8" name="Object 16"/>
          <p:cNvGraphicFramePr>
            <a:graphicFrameLocks noChangeAspect="1"/>
          </p:cNvGraphicFramePr>
          <p:nvPr/>
        </p:nvGraphicFramePr>
        <p:xfrm>
          <a:off x="2304989" y="5099408"/>
          <a:ext cx="2341749" cy="772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2" name="Εξίσωση" r:id="rId28" imgW="1193760" imgH="393480" progId="Equation.3">
                  <p:embed/>
                </p:oleObj>
              </mc:Choice>
              <mc:Fallback>
                <p:oleObj name="Εξίσωση" r:id="rId28" imgW="1193760" imgH="393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4989" y="5099408"/>
                        <a:ext cx="2341749" cy="7722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40"/>
                            </p:stCondLst>
                            <p:childTnLst>
                              <p:par>
                                <p:cTn id="22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4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240"/>
                            </p:stCondLst>
                            <p:childTnLst>
                              <p:par>
                                <p:cTn id="3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740"/>
                            </p:stCondLst>
                            <p:childTnLst>
                              <p:par>
                                <p:cTn id="3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0"/>
                            </p:stCondLst>
                            <p:childTnLst>
                              <p:par>
                                <p:cTn id="7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5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0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8" grpId="0" autoUpdateAnimBg="0"/>
      <p:bldP spid="16" grpId="0" autoUpdateAnimBg="0"/>
      <p:bldP spid="17" grpId="0" animBg="1"/>
      <p:bldP spid="19" grpId="0" animBg="1"/>
      <p:bldP spid="21" grpId="0" animBg="1"/>
      <p:bldP spid="23" grpId="0" animBg="1"/>
      <p:bldP spid="29" grpId="0" animBg="1"/>
      <p:bldP spid="35" grpId="0" autoUpdateAnimBg="0"/>
      <p:bldP spid="36" grpId="0" autoUpdateAnimBg="0"/>
      <p:bldP spid="3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32 - Ευθεία γραμμή σύνδεσης"/>
          <p:cNvCxnSpPr/>
          <p:nvPr/>
        </p:nvCxnSpPr>
        <p:spPr>
          <a:xfrm rot="5400000">
            <a:off x="342147" y="2507413"/>
            <a:ext cx="3786996" cy="43132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3 - Ευθεία γραμμή σύνδεσης"/>
          <p:cNvCxnSpPr/>
          <p:nvPr/>
        </p:nvCxnSpPr>
        <p:spPr>
          <a:xfrm rot="5400000">
            <a:off x="-500333" y="2372265"/>
            <a:ext cx="3786996" cy="43132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εία γραμμή σύνδεσης"/>
          <p:cNvCxnSpPr/>
          <p:nvPr/>
        </p:nvCxnSpPr>
        <p:spPr>
          <a:xfrm rot="5400000">
            <a:off x="1109932" y="2421146"/>
            <a:ext cx="3786996" cy="43132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Αριστερό άγκιστρο"/>
          <p:cNvSpPr/>
          <p:nvPr/>
        </p:nvSpPr>
        <p:spPr>
          <a:xfrm rot="5400000">
            <a:off x="2074657" y="-99201"/>
            <a:ext cx="310547" cy="1613142"/>
          </a:xfrm>
          <a:prstGeom prst="leftBrace">
            <a:avLst>
              <a:gd name="adj1" fmla="val 40248"/>
              <a:gd name="adj2" fmla="val 4839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2066956" y="138533"/>
          <a:ext cx="357067" cy="453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4" name="Εξίσωση" r:id="rId3" imgW="139680" imgH="177480" progId="Equation.3">
                  <p:embed/>
                </p:oleObj>
              </mc:Choice>
              <mc:Fallback>
                <p:oleObj name="Εξίσωση" r:id="rId3" imgW="13968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56" y="138533"/>
                        <a:ext cx="357067" cy="4533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- TextBox"/>
          <p:cNvSpPr txBox="1"/>
          <p:nvPr/>
        </p:nvSpPr>
        <p:spPr>
          <a:xfrm>
            <a:off x="3519577" y="468701"/>
            <a:ext cx="5279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Δύο ομ0επίπεδοι αγωγοί μεγάλου μήκους διαρρέονται από ρεύματα:</a:t>
            </a:r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 flipH="1" flipV="1">
            <a:off x="1311216" y="1500997"/>
            <a:ext cx="483079" cy="1588"/>
          </a:xfrm>
          <a:prstGeom prst="straightConnector1">
            <a:avLst/>
          </a:prstGeom>
          <a:ln w="254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1683440" y="1297258"/>
          <a:ext cx="2857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5" name="Εξίσωση" r:id="rId5" imgW="88560" imgH="164880" progId="Equation.3">
                  <p:embed/>
                </p:oleObj>
              </mc:Choice>
              <mc:Fallback>
                <p:oleObj name="Εξίσωση" r:id="rId5" imgW="8856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3440" y="1297258"/>
                        <a:ext cx="2857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12 - Ευθύγραμμο βέλος σύνδεσης"/>
          <p:cNvCxnSpPr/>
          <p:nvPr/>
        </p:nvCxnSpPr>
        <p:spPr>
          <a:xfrm rot="5400000">
            <a:off x="2579301" y="1567927"/>
            <a:ext cx="515504" cy="19335"/>
          </a:xfrm>
          <a:prstGeom prst="straightConnector1">
            <a:avLst/>
          </a:prstGeom>
          <a:ln w="254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1"/>
          <p:cNvGraphicFramePr>
            <a:graphicFrameLocks noChangeAspect="1"/>
          </p:cNvGraphicFramePr>
          <p:nvPr/>
        </p:nvGraphicFramePr>
        <p:xfrm>
          <a:off x="2413810" y="1139106"/>
          <a:ext cx="2857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6" name="Εξίσωση" r:id="rId7" imgW="88560" imgH="164880" progId="Equation.3">
                  <p:embed/>
                </p:oleObj>
              </mc:Choice>
              <mc:Fallback>
                <p:oleObj name="Εξίσωση" r:id="rId7" imgW="8856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810" y="1139106"/>
                        <a:ext cx="2857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15 - TextBox"/>
          <p:cNvSpPr txBox="1"/>
          <p:nvPr/>
        </p:nvSpPr>
        <p:spPr>
          <a:xfrm>
            <a:off x="3464944" y="1224950"/>
            <a:ext cx="5279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Βρείτε σημεία ανάμεσά τους στα οποία το συνολικό μαγνητικό πεδίο είναι ελάχιστο.</a:t>
            </a:r>
          </a:p>
        </p:txBody>
      </p:sp>
      <p:sp>
        <p:nvSpPr>
          <p:cNvPr id="17" name="16 - Έλλειψη"/>
          <p:cNvSpPr/>
          <p:nvPr/>
        </p:nvSpPr>
        <p:spPr>
          <a:xfrm>
            <a:off x="2173906" y="3105509"/>
            <a:ext cx="112144" cy="103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8" name="Object 11"/>
          <p:cNvGraphicFramePr>
            <a:graphicFrameLocks noChangeAspect="1"/>
          </p:cNvGraphicFramePr>
          <p:nvPr/>
        </p:nvGraphicFramePr>
        <p:xfrm>
          <a:off x="2316285" y="2972763"/>
          <a:ext cx="3619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7" name="Εξίσωση" r:id="rId8" imgW="152280" imgH="177480" progId="Equation.3">
                  <p:embed/>
                </p:oleObj>
              </mc:Choice>
              <mc:Fallback>
                <p:oleObj name="Εξίσωση" r:id="rId8" imgW="15228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6285" y="2972763"/>
                        <a:ext cx="36195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18 - Αριστερό άγκιστρο"/>
          <p:cNvSpPr/>
          <p:nvPr/>
        </p:nvSpPr>
        <p:spPr>
          <a:xfrm rot="5400000">
            <a:off x="1637583" y="2549116"/>
            <a:ext cx="310547" cy="796502"/>
          </a:xfrm>
          <a:prstGeom prst="leftBrace">
            <a:avLst>
              <a:gd name="adj1" fmla="val 40248"/>
              <a:gd name="adj2" fmla="val 4839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Αριστερό άγκιστρο"/>
          <p:cNvSpPr/>
          <p:nvPr/>
        </p:nvSpPr>
        <p:spPr>
          <a:xfrm rot="5400000">
            <a:off x="2462842" y="2569244"/>
            <a:ext cx="310547" cy="715991"/>
          </a:xfrm>
          <a:prstGeom prst="leftBrace">
            <a:avLst>
              <a:gd name="adj1" fmla="val 40248"/>
              <a:gd name="adj2" fmla="val 4839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Διάγραμμα ροής: Λογικό &quot;ΚΑΙ&quot;"/>
          <p:cNvSpPr/>
          <p:nvPr/>
        </p:nvSpPr>
        <p:spPr>
          <a:xfrm>
            <a:off x="1604514" y="3278038"/>
            <a:ext cx="379562" cy="345056"/>
          </a:xfrm>
          <a:prstGeom prst="flowChartSummingJunc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4" name="Object 12"/>
          <p:cNvGraphicFramePr>
            <a:graphicFrameLocks noChangeAspect="1"/>
          </p:cNvGraphicFramePr>
          <p:nvPr/>
        </p:nvGraphicFramePr>
        <p:xfrm>
          <a:off x="2048773" y="3671737"/>
          <a:ext cx="401129" cy="456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8" name="Εξίσωση" r:id="rId10" imgW="177480" imgH="215640" progId="Equation.3">
                  <p:embed/>
                </p:oleObj>
              </mc:Choice>
              <mc:Fallback>
                <p:oleObj name="Εξίσωση" r:id="rId10" imgW="1774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8773" y="3671737"/>
                        <a:ext cx="401129" cy="4566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1" name="Object 9"/>
          <p:cNvGraphicFramePr>
            <a:graphicFrameLocks noChangeAspect="1"/>
          </p:cNvGraphicFramePr>
          <p:nvPr/>
        </p:nvGraphicFramePr>
        <p:xfrm>
          <a:off x="1576956" y="3662842"/>
          <a:ext cx="3444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9" name="Εξίσωση" r:id="rId12" imgW="152280" imgH="215640" progId="Equation.3">
                  <p:embed/>
                </p:oleObj>
              </mc:Choice>
              <mc:Fallback>
                <p:oleObj name="Εξίσωση" r:id="rId12" imgW="15228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956" y="3662842"/>
                        <a:ext cx="34448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28 - Διάγραμμα ροής: Λογικό &quot;ΚΑΙ&quot;"/>
          <p:cNvSpPr/>
          <p:nvPr/>
        </p:nvSpPr>
        <p:spPr>
          <a:xfrm>
            <a:off x="2050211" y="3309669"/>
            <a:ext cx="379562" cy="345056"/>
          </a:xfrm>
          <a:prstGeom prst="flowChartSummingJunc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3802" name="Object 10"/>
          <p:cNvGraphicFramePr>
            <a:graphicFrameLocks noChangeAspect="1"/>
          </p:cNvGraphicFramePr>
          <p:nvPr/>
        </p:nvGraphicFramePr>
        <p:xfrm>
          <a:off x="4648499" y="1958436"/>
          <a:ext cx="2094918" cy="676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0" name="Εξίσωση" r:id="rId14" imgW="1231560" imgH="393480" progId="Equation.3">
                  <p:embed/>
                </p:oleObj>
              </mc:Choice>
              <mc:Fallback>
                <p:oleObj name="Εξίσωση" r:id="rId14" imgW="123156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499" y="1958436"/>
                        <a:ext cx="2094918" cy="6764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3" name="Object 11"/>
          <p:cNvGraphicFramePr>
            <a:graphicFrameLocks noChangeAspect="1"/>
          </p:cNvGraphicFramePr>
          <p:nvPr/>
        </p:nvGraphicFramePr>
        <p:xfrm>
          <a:off x="3327219" y="2151002"/>
          <a:ext cx="1352967" cy="392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1" name="Εξίσωση" r:id="rId16" imgW="787320" imgH="228600" progId="Equation.3">
                  <p:embed/>
                </p:oleObj>
              </mc:Choice>
              <mc:Fallback>
                <p:oleObj name="Εξίσωση" r:id="rId16" imgW="78732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219" y="2151002"/>
                        <a:ext cx="1352967" cy="3927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5" name="Object 13"/>
          <p:cNvGraphicFramePr>
            <a:graphicFrameLocks noChangeAspect="1"/>
          </p:cNvGraphicFramePr>
          <p:nvPr/>
        </p:nvGraphicFramePr>
        <p:xfrm>
          <a:off x="3299903" y="2693208"/>
          <a:ext cx="2272074" cy="757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2" name="Εξίσωση" r:id="rId18" imgW="1295280" imgH="431640" progId="Equation.3">
                  <p:embed/>
                </p:oleObj>
              </mc:Choice>
              <mc:Fallback>
                <p:oleObj name="Εξίσωση" r:id="rId18" imgW="1295280" imgH="431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9903" y="2693208"/>
                        <a:ext cx="2272074" cy="7573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6" name="Object 14"/>
          <p:cNvGraphicFramePr>
            <a:graphicFrameLocks noChangeAspect="1"/>
          </p:cNvGraphicFramePr>
          <p:nvPr/>
        </p:nvGraphicFramePr>
        <p:xfrm>
          <a:off x="5560202" y="2694466"/>
          <a:ext cx="2027047" cy="735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3" name="Εξίσωση" r:id="rId20" imgW="1155600" imgH="419040" progId="Equation.3">
                  <p:embed/>
                </p:oleObj>
              </mc:Choice>
              <mc:Fallback>
                <p:oleObj name="Εξίσωση" r:id="rId20" imgW="1155600" imgH="4190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0202" y="2694466"/>
                        <a:ext cx="2027047" cy="7350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34 - TextBox"/>
          <p:cNvSpPr txBox="1"/>
          <p:nvPr/>
        </p:nvSpPr>
        <p:spPr>
          <a:xfrm>
            <a:off x="3142891" y="3525327"/>
            <a:ext cx="5725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Ελαχιστοποιείται όταν μεγιστοποιηθεί ο παρονομαστής.</a:t>
            </a:r>
          </a:p>
        </p:txBody>
      </p:sp>
      <p:sp>
        <p:nvSpPr>
          <p:cNvPr id="36" name="35 - TextBox"/>
          <p:cNvSpPr txBox="1"/>
          <p:nvPr/>
        </p:nvSpPr>
        <p:spPr>
          <a:xfrm>
            <a:off x="3114136" y="3988278"/>
            <a:ext cx="5725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Οι όροι </a:t>
            </a:r>
            <a:r>
              <a:rPr lang="en-US" dirty="0"/>
              <a:t>x </a:t>
            </a:r>
            <a:r>
              <a:rPr lang="el-GR" dirty="0"/>
              <a:t>και </a:t>
            </a:r>
            <a:r>
              <a:rPr lang="en-US" dirty="0"/>
              <a:t>d-x </a:t>
            </a:r>
            <a:r>
              <a:rPr lang="el-GR" dirty="0"/>
              <a:t>έχουν σταθερό άθροισμα.</a:t>
            </a:r>
          </a:p>
        </p:txBody>
      </p:sp>
      <p:sp>
        <p:nvSpPr>
          <p:cNvPr id="37" name="36 - TextBox"/>
          <p:cNvSpPr txBox="1"/>
          <p:nvPr/>
        </p:nvSpPr>
        <p:spPr>
          <a:xfrm>
            <a:off x="1316965" y="4563372"/>
            <a:ext cx="5725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γινόμενό τους μεγιστοποιείται όταν εξισώνονται:</a:t>
            </a:r>
          </a:p>
        </p:txBody>
      </p:sp>
      <p:graphicFrame>
        <p:nvGraphicFramePr>
          <p:cNvPr id="33807" name="Object 15"/>
          <p:cNvGraphicFramePr>
            <a:graphicFrameLocks noChangeAspect="1"/>
          </p:cNvGraphicFramePr>
          <p:nvPr/>
        </p:nvGraphicFramePr>
        <p:xfrm>
          <a:off x="1180501" y="5267025"/>
          <a:ext cx="1145962" cy="348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4" name="Εξίσωση" r:id="rId22" imgW="583920" imgH="177480" progId="Equation.3">
                  <p:embed/>
                </p:oleObj>
              </mc:Choice>
              <mc:Fallback>
                <p:oleObj name="Εξίσωση" r:id="rId22" imgW="583920" imgH="1774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0501" y="5267025"/>
                        <a:ext cx="1145962" cy="3487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8" name="Object 16"/>
          <p:cNvGraphicFramePr>
            <a:graphicFrameLocks noChangeAspect="1"/>
          </p:cNvGraphicFramePr>
          <p:nvPr/>
        </p:nvGraphicFramePr>
        <p:xfrm>
          <a:off x="2304989" y="5099408"/>
          <a:ext cx="2341749" cy="772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5" name="Εξίσωση" r:id="rId24" imgW="1193760" imgH="393480" progId="Equation.3">
                  <p:embed/>
                </p:oleObj>
              </mc:Choice>
              <mc:Fallback>
                <p:oleObj name="Εξίσωση" r:id="rId24" imgW="1193760" imgH="3934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4989" y="5099408"/>
                        <a:ext cx="2341749" cy="7722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2" name="Object 16"/>
          <p:cNvGraphicFramePr>
            <a:graphicFrameLocks noChangeAspect="1"/>
          </p:cNvGraphicFramePr>
          <p:nvPr/>
        </p:nvGraphicFramePr>
        <p:xfrm>
          <a:off x="1597624" y="1890381"/>
          <a:ext cx="395078" cy="942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6" name="Εξίσωση" r:id="rId26" imgW="164880" imgH="393480" progId="Equation.3">
                  <p:embed/>
                </p:oleObj>
              </mc:Choice>
              <mc:Fallback>
                <p:oleObj name="Εξίσωση" r:id="rId26" imgW="164880" imgH="393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624" y="1890381"/>
                        <a:ext cx="395078" cy="9421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3" name="Object 17"/>
          <p:cNvGraphicFramePr>
            <a:graphicFrameLocks noChangeAspect="1"/>
          </p:cNvGraphicFramePr>
          <p:nvPr/>
        </p:nvGraphicFramePr>
        <p:xfrm>
          <a:off x="2459906" y="1925458"/>
          <a:ext cx="395288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7" name="Εξίσωση" r:id="rId28" imgW="164880" imgH="393480" progId="Equation.3">
                  <p:embed/>
                </p:oleObj>
              </mc:Choice>
              <mc:Fallback>
                <p:oleObj name="Εξίσωση" r:id="rId28" imgW="164880" imgH="393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906" y="1925458"/>
                        <a:ext cx="395288" cy="941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33 - TextBox"/>
          <p:cNvSpPr txBox="1"/>
          <p:nvPr/>
        </p:nvSpPr>
        <p:spPr>
          <a:xfrm>
            <a:off x="1141562" y="5906217"/>
            <a:ext cx="5725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Δεν είναι ένα σημείο: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1" grpId="0" animBg="1"/>
      <p:bldP spid="3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2384513" y="2474056"/>
            <a:ext cx="4602883" cy="1143000"/>
          </a:xfrm>
        </p:spPr>
        <p:txBody>
          <a:bodyPr>
            <a:noAutofit/>
          </a:bodyPr>
          <a:lstStyle/>
          <a:p>
            <a:r>
              <a:rPr lang="el-GR" sz="6600" dirty="0"/>
              <a:t>Η έβδομη: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1086928" y="373810"/>
            <a:ext cx="7375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Ένα αγώγιμο δαχτυλίδι, αντίστασης </a:t>
            </a:r>
            <a:r>
              <a:rPr lang="en-US" dirty="0"/>
              <a:t>R</a:t>
            </a:r>
            <a:r>
              <a:rPr lang="el-GR" dirty="0"/>
              <a:t>, βρίσκεται σε χρονικά μεταβαλλόμενο μαγνητικό πεδίο, κάθετο στο επίπεδό του.</a:t>
            </a:r>
          </a:p>
        </p:txBody>
      </p:sp>
      <p:sp>
        <p:nvSpPr>
          <p:cNvPr id="4" name="3 - Παραλληλόγραμμο"/>
          <p:cNvSpPr/>
          <p:nvPr/>
        </p:nvSpPr>
        <p:spPr>
          <a:xfrm>
            <a:off x="7185819" y="129405"/>
            <a:ext cx="1820174" cy="1699404"/>
          </a:xfrm>
          <a:prstGeom prst="parallelogram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Έλλειψη"/>
          <p:cNvSpPr/>
          <p:nvPr/>
        </p:nvSpPr>
        <p:spPr>
          <a:xfrm>
            <a:off x="7382432" y="230012"/>
            <a:ext cx="1459742" cy="1402769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8137567" y="621091"/>
            <a:ext cx="364787" cy="343806"/>
          </a:xfrm>
          <a:prstGeom prst="flowChartSummingJunction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7635753" y="779156"/>
          <a:ext cx="427322" cy="569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6" name="Εξίσωση" r:id="rId3" imgW="152280" imgH="215640" progId="Equation.3">
                  <p:embed/>
                </p:oleObj>
              </mc:Choice>
              <mc:Fallback>
                <p:oleObj name="Εξίσωση" r:id="rId3" imgW="1522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753" y="779156"/>
                        <a:ext cx="427322" cy="5698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- TextBox"/>
          <p:cNvSpPr txBox="1"/>
          <p:nvPr/>
        </p:nvSpPr>
        <p:spPr>
          <a:xfrm>
            <a:off x="5072333" y="1863306"/>
            <a:ext cx="3838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ένταση του ηλεκτρικού ρεύματος που διαρρέει το δαχτυλίδι:</a:t>
            </a:r>
          </a:p>
        </p:txBody>
      </p:sp>
      <p:pic>
        <p:nvPicPr>
          <p:cNvPr id="27" name="26 - Εικόνα" descr="Screenshot_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0202" y="1120445"/>
            <a:ext cx="3097512" cy="2125128"/>
          </a:xfrm>
          <a:prstGeom prst="rect">
            <a:avLst/>
          </a:prstGeom>
        </p:spPr>
      </p:pic>
      <p:grpSp>
        <p:nvGrpSpPr>
          <p:cNvPr id="36894" name="Group 30"/>
          <p:cNvGrpSpPr>
            <a:grpSpLocks noChangeAspect="1"/>
          </p:cNvGrpSpPr>
          <p:nvPr/>
        </p:nvGrpSpPr>
        <p:grpSpPr bwMode="auto">
          <a:xfrm>
            <a:off x="3534164" y="3716137"/>
            <a:ext cx="2211028" cy="2617720"/>
            <a:chOff x="1032" y="2624"/>
            <a:chExt cx="2894" cy="3426"/>
          </a:xfrm>
        </p:grpSpPr>
        <p:sp>
          <p:nvSpPr>
            <p:cNvPr id="36895" name="AutoShape 31"/>
            <p:cNvSpPr>
              <a:spLocks noChangeAspect="1" noChangeArrowheads="1"/>
            </p:cNvSpPr>
            <p:nvPr/>
          </p:nvSpPr>
          <p:spPr bwMode="auto">
            <a:xfrm>
              <a:off x="1032" y="2624"/>
              <a:ext cx="2894" cy="3426"/>
            </a:xfrm>
            <a:prstGeom prst="rect">
              <a:avLst/>
            </a:prstGeom>
            <a:solidFill>
              <a:srgbClr val="FFFFCC"/>
            </a:solidFill>
            <a:ln w="50800">
              <a:solidFill>
                <a:srgbClr val="93895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6896" name="Picture 32" descr="Screenshot_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032" y="2624"/>
              <a:ext cx="2894" cy="3426"/>
            </a:xfrm>
            <a:prstGeom prst="rect">
              <a:avLst/>
            </a:prstGeom>
            <a:noFill/>
          </p:spPr>
        </p:pic>
        <p:sp>
          <p:nvSpPr>
            <p:cNvPr id="36897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2524" y="4949"/>
              <a:ext cx="400" cy="59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l-GR" sz="3600" kern="10" spc="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β</a:t>
              </a:r>
            </a:p>
          </p:txBody>
        </p:sp>
        <p:graphicFrame>
          <p:nvGraphicFramePr>
            <p:cNvPr id="36898" name="Object 34"/>
            <p:cNvGraphicFramePr>
              <a:graphicFrameLocks noChangeAspect="1"/>
            </p:cNvGraphicFramePr>
            <p:nvPr/>
          </p:nvGraphicFramePr>
          <p:xfrm>
            <a:off x="2035" y="5417"/>
            <a:ext cx="370" cy="6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17" name="Εξίσωση" r:id="rId7" imgW="126720" imgH="215640" progId="Equation.3">
                    <p:embed/>
                  </p:oleObj>
                </mc:Choice>
                <mc:Fallback>
                  <p:oleObj name="Εξίσωση" r:id="rId7" imgW="126720" imgH="215640" progId="Equation.3">
                    <p:embed/>
                    <p:pic>
                      <p:nvPicPr>
                        <p:cNvPr id="0" name="Picture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35" y="5417"/>
                          <a:ext cx="370" cy="6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99" name="Object 35"/>
            <p:cNvGraphicFramePr>
              <a:graphicFrameLocks noChangeAspect="1"/>
            </p:cNvGraphicFramePr>
            <p:nvPr/>
          </p:nvGraphicFramePr>
          <p:xfrm>
            <a:off x="3105" y="5417"/>
            <a:ext cx="407" cy="6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18" name="Εξίσωση" r:id="rId9" imgW="139680" imgH="215640" progId="Equation.3">
                    <p:embed/>
                  </p:oleObj>
                </mc:Choice>
                <mc:Fallback>
                  <p:oleObj name="Εξίσωση" r:id="rId9" imgW="139680" imgH="215640" progId="Equation.3">
                    <p:embed/>
                    <p:pic>
                      <p:nvPicPr>
                        <p:cNvPr id="0" name="Picture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5" y="5417"/>
                          <a:ext cx="407" cy="6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00" name="Object 36"/>
            <p:cNvGraphicFramePr>
              <a:graphicFrameLocks noChangeAspect="1"/>
            </p:cNvGraphicFramePr>
            <p:nvPr/>
          </p:nvGraphicFramePr>
          <p:xfrm>
            <a:off x="3599" y="5462"/>
            <a:ext cx="327" cy="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19" name="Εξίσωση" r:id="rId11" imgW="126720" imgH="228600" progId="Equation.3">
                    <p:embed/>
                  </p:oleObj>
                </mc:Choice>
                <mc:Fallback>
                  <p:oleObj name="Εξίσωση" r:id="rId11" imgW="126720" imgH="228600" progId="Equation.3">
                    <p:embed/>
                    <p:pic>
                      <p:nvPicPr>
                        <p:cNvPr id="0" name="Picture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9" y="5462"/>
                          <a:ext cx="327" cy="5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01" name="Object 37"/>
            <p:cNvGraphicFramePr>
              <a:graphicFrameLocks noChangeAspect="1"/>
            </p:cNvGraphicFramePr>
            <p:nvPr/>
          </p:nvGraphicFramePr>
          <p:xfrm>
            <a:off x="2115" y="5447"/>
            <a:ext cx="224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20" name="Εξίσωση" r:id="rId13" imgW="114120" imgH="114120" progId="Equation.3">
                    <p:embed/>
                  </p:oleObj>
                </mc:Choice>
                <mc:Fallback>
                  <p:oleObj name="Εξίσωση" r:id="rId13" imgW="114120" imgH="114120" progId="Equation.3">
                    <p:embed/>
                    <p:pic>
                      <p:nvPicPr>
                        <p:cNvPr id="0" name="Picture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5" y="5447"/>
                          <a:ext cx="224" cy="2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02" name="Object 38"/>
            <p:cNvGraphicFramePr>
              <a:graphicFrameLocks noChangeAspect="1"/>
            </p:cNvGraphicFramePr>
            <p:nvPr/>
          </p:nvGraphicFramePr>
          <p:xfrm>
            <a:off x="3105" y="5447"/>
            <a:ext cx="224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21" name="Εξίσωση" r:id="rId15" imgW="114120" imgH="114120" progId="Equation.3">
                    <p:embed/>
                  </p:oleObj>
                </mc:Choice>
                <mc:Fallback>
                  <p:oleObj name="Εξίσωση" r:id="rId15" imgW="114120" imgH="114120" progId="Equation.3">
                    <p:embed/>
                    <p:pic>
                      <p:nvPicPr>
                        <p:cNvPr id="0" name="Picture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5" y="5447"/>
                          <a:ext cx="224" cy="2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03" name="Object 39"/>
            <p:cNvGraphicFramePr>
              <a:graphicFrameLocks noChangeAspect="1"/>
            </p:cNvGraphicFramePr>
            <p:nvPr/>
          </p:nvGraphicFramePr>
          <p:xfrm>
            <a:off x="3615" y="5457"/>
            <a:ext cx="224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22" name="Εξίσωση" r:id="rId17" imgW="114120" imgH="114120" progId="Equation.3">
                    <p:embed/>
                  </p:oleObj>
                </mc:Choice>
                <mc:Fallback>
                  <p:oleObj name="Εξίσωση" r:id="rId17" imgW="114120" imgH="114120" progId="Equation.3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15" y="5457"/>
                          <a:ext cx="224" cy="2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04" name="Object 40"/>
            <p:cNvGraphicFramePr>
              <a:graphicFrameLocks noChangeAspect="1"/>
            </p:cNvGraphicFramePr>
            <p:nvPr/>
          </p:nvGraphicFramePr>
          <p:xfrm>
            <a:off x="1291" y="2762"/>
            <a:ext cx="501" cy="5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23" name="Εξίσωση" r:id="rId19" imgW="152280" imgH="164880" progId="Equation.3">
                    <p:embed/>
                  </p:oleObj>
                </mc:Choice>
                <mc:Fallback>
                  <p:oleObj name="Εξίσωση" r:id="rId19" imgW="152280" imgH="164880" progId="Equation.3">
                    <p:embed/>
                    <p:pic>
                      <p:nvPicPr>
                        <p:cNvPr id="0" name="Picture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1" y="2762"/>
                          <a:ext cx="501" cy="5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6905" name="Group 41"/>
          <p:cNvGrpSpPr>
            <a:grpSpLocks noChangeAspect="1"/>
          </p:cNvGrpSpPr>
          <p:nvPr/>
        </p:nvGrpSpPr>
        <p:grpSpPr bwMode="auto">
          <a:xfrm>
            <a:off x="6011712" y="3631723"/>
            <a:ext cx="2759063" cy="2710462"/>
            <a:chOff x="1898" y="3694"/>
            <a:chExt cx="3692" cy="3624"/>
          </a:xfrm>
        </p:grpSpPr>
        <p:sp>
          <p:nvSpPr>
            <p:cNvPr id="36906" name="AutoShape 42"/>
            <p:cNvSpPr>
              <a:spLocks noChangeAspect="1" noChangeArrowheads="1"/>
            </p:cNvSpPr>
            <p:nvPr/>
          </p:nvSpPr>
          <p:spPr bwMode="auto">
            <a:xfrm>
              <a:off x="1898" y="3694"/>
              <a:ext cx="3692" cy="3624"/>
            </a:xfrm>
            <a:prstGeom prst="rect">
              <a:avLst/>
            </a:prstGeom>
            <a:solidFill>
              <a:srgbClr val="FFFFCC"/>
            </a:solidFill>
            <a:ln w="50800">
              <a:solidFill>
                <a:srgbClr val="93895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6907" name="Picture 43" descr="Screenshot_2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1898" y="3706"/>
              <a:ext cx="3692" cy="3612"/>
            </a:xfrm>
            <a:prstGeom prst="rect">
              <a:avLst/>
            </a:prstGeom>
            <a:noFill/>
          </p:spPr>
        </p:pic>
        <p:sp>
          <p:nvSpPr>
            <p:cNvPr id="36908" name="WordArt 44"/>
            <p:cNvSpPr>
              <a:spLocks noChangeArrowheads="1" noChangeShapeType="1" noTextEdit="1"/>
            </p:cNvSpPr>
            <p:nvPr/>
          </p:nvSpPr>
          <p:spPr bwMode="auto">
            <a:xfrm>
              <a:off x="3994" y="5892"/>
              <a:ext cx="400" cy="57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l-GR" sz="3600" kern="10" spc="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γ</a:t>
              </a:r>
            </a:p>
          </p:txBody>
        </p:sp>
        <p:graphicFrame>
          <p:nvGraphicFramePr>
            <p:cNvPr id="36909" name="Object 45"/>
            <p:cNvGraphicFramePr>
              <a:graphicFrameLocks noChangeAspect="1"/>
            </p:cNvGraphicFramePr>
            <p:nvPr/>
          </p:nvGraphicFramePr>
          <p:xfrm>
            <a:off x="3285" y="6345"/>
            <a:ext cx="370" cy="6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24" name="Εξίσωση" r:id="rId22" imgW="126720" imgH="215640" progId="Equation.3">
                    <p:embed/>
                  </p:oleObj>
                </mc:Choice>
                <mc:Fallback>
                  <p:oleObj name="Εξίσωση" r:id="rId22" imgW="126720" imgH="215640" progId="Equation.3">
                    <p:embed/>
                    <p:pic>
                      <p:nvPicPr>
                        <p:cNvPr id="0" name="Picture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5" y="6345"/>
                          <a:ext cx="370" cy="6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10" name="Object 46"/>
            <p:cNvGraphicFramePr>
              <a:graphicFrameLocks noChangeAspect="1"/>
            </p:cNvGraphicFramePr>
            <p:nvPr/>
          </p:nvGraphicFramePr>
          <p:xfrm>
            <a:off x="4605" y="6425"/>
            <a:ext cx="407" cy="6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25" name="Εξίσωση" r:id="rId24" imgW="139680" imgH="215640" progId="Equation.3">
                    <p:embed/>
                  </p:oleObj>
                </mc:Choice>
                <mc:Fallback>
                  <p:oleObj name="Εξίσωση" r:id="rId24" imgW="139680" imgH="215640" progId="Equation.3">
                    <p:embed/>
                    <p:pic>
                      <p:nvPicPr>
                        <p:cNvPr id="0" name="Picture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05" y="6425"/>
                          <a:ext cx="407" cy="6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11" name="Object 47"/>
            <p:cNvGraphicFramePr>
              <a:graphicFrameLocks noChangeAspect="1"/>
            </p:cNvGraphicFramePr>
            <p:nvPr/>
          </p:nvGraphicFramePr>
          <p:xfrm>
            <a:off x="5213" y="6376"/>
            <a:ext cx="357" cy="6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26" name="Εξίσωση" r:id="rId26" imgW="126720" imgH="228600" progId="Equation.3">
                    <p:embed/>
                  </p:oleObj>
                </mc:Choice>
                <mc:Fallback>
                  <p:oleObj name="Εξίσωση" r:id="rId26" imgW="126720" imgH="228600" progId="Equation.3">
                    <p:embed/>
                    <p:pic>
                      <p:nvPicPr>
                        <p:cNvPr id="0" name="Picture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3" y="6376"/>
                          <a:ext cx="357" cy="6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12" name="Object 48"/>
            <p:cNvGraphicFramePr>
              <a:graphicFrameLocks noChangeAspect="1"/>
            </p:cNvGraphicFramePr>
            <p:nvPr/>
          </p:nvGraphicFramePr>
          <p:xfrm>
            <a:off x="3372" y="6870"/>
            <a:ext cx="224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27" name="Εξίσωση" r:id="rId28" imgW="114120" imgH="114120" progId="Equation.3">
                    <p:embed/>
                  </p:oleObj>
                </mc:Choice>
                <mc:Fallback>
                  <p:oleObj name="Εξίσωση" r:id="rId28" imgW="114120" imgH="114120" progId="Equation.3">
                    <p:embed/>
                    <p:pic>
                      <p:nvPicPr>
                        <p:cNvPr id="0" name="Picture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2" y="6870"/>
                          <a:ext cx="224" cy="2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13" name="Object 49"/>
            <p:cNvGraphicFramePr>
              <a:graphicFrameLocks noChangeAspect="1"/>
            </p:cNvGraphicFramePr>
            <p:nvPr/>
          </p:nvGraphicFramePr>
          <p:xfrm>
            <a:off x="4652" y="6870"/>
            <a:ext cx="224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28" name="Εξίσωση" r:id="rId30" imgW="114120" imgH="114120" progId="Equation.3">
                    <p:embed/>
                  </p:oleObj>
                </mc:Choice>
                <mc:Fallback>
                  <p:oleObj name="Εξίσωση" r:id="rId30" imgW="114120" imgH="114120" progId="Equation.3">
                    <p:embed/>
                    <p:pic>
                      <p:nvPicPr>
                        <p:cNvPr id="0" name="Picture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2" y="6870"/>
                          <a:ext cx="224" cy="2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14" name="Object 50"/>
            <p:cNvGraphicFramePr>
              <a:graphicFrameLocks noChangeAspect="1"/>
            </p:cNvGraphicFramePr>
            <p:nvPr/>
          </p:nvGraphicFramePr>
          <p:xfrm>
            <a:off x="5366" y="6870"/>
            <a:ext cx="224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29" name="Εξίσωση" r:id="rId32" imgW="114120" imgH="114120" progId="Equation.3">
                    <p:embed/>
                  </p:oleObj>
                </mc:Choice>
                <mc:Fallback>
                  <p:oleObj name="Εξίσωση" r:id="rId32" imgW="114120" imgH="114120" progId="Equation.3">
                    <p:embed/>
                    <p:pic>
                      <p:nvPicPr>
                        <p:cNvPr id="0" name="Picture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66" y="6870"/>
                          <a:ext cx="224" cy="2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15" name="Object 51"/>
            <p:cNvGraphicFramePr>
              <a:graphicFrameLocks noChangeAspect="1"/>
            </p:cNvGraphicFramePr>
            <p:nvPr/>
          </p:nvGraphicFramePr>
          <p:xfrm>
            <a:off x="2181" y="3845"/>
            <a:ext cx="501" cy="5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30" name="Εξίσωση" r:id="rId34" imgW="152280" imgH="164880" progId="Equation.3">
                    <p:embed/>
                  </p:oleObj>
                </mc:Choice>
                <mc:Fallback>
                  <p:oleObj name="Εξίσωση" r:id="rId34" imgW="152280" imgH="164880" progId="Equation.3">
                    <p:embed/>
                    <p:pic>
                      <p:nvPicPr>
                        <p:cNvPr id="0" name="Picture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1" y="3845"/>
                          <a:ext cx="501" cy="5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9" name="58 - Εικόνα" descr="Screenshot_1.jpg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255197" y="4304580"/>
            <a:ext cx="3035715" cy="2044461"/>
          </a:xfrm>
          <a:prstGeom prst="rect">
            <a:avLst/>
          </a:prstGeom>
        </p:spPr>
      </p:pic>
      <p:sp>
        <p:nvSpPr>
          <p:cNvPr id="60" name="59 - TextBox"/>
          <p:cNvSpPr txBox="1"/>
          <p:nvPr/>
        </p:nvSpPr>
        <p:spPr>
          <a:xfrm>
            <a:off x="5078084" y="2567796"/>
            <a:ext cx="3838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Ποιο από τα παρακάτω διαγράμματα παριστάνει την μεταβολή του Β;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96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80"/>
                            </p:stCondLst>
                            <p:childTnLst>
                              <p:par>
                                <p:cTn id="3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200"/>
                            </p:stCondLst>
                            <p:childTnLst>
                              <p:par>
                                <p:cTn id="4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700"/>
                            </p:stCondLst>
                            <p:childTnLst>
                              <p:par>
                                <p:cTn id="48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200"/>
                            </p:stCondLst>
                            <p:childTnLst>
                              <p:par>
                                <p:cTn id="52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4" dur="500"/>
                                        <p:tgtEl>
                                          <p:spTgt spid="36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8" grpId="0"/>
      <p:bldP spid="6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26 - Εικόνα" descr="Screenshot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80" y="111155"/>
            <a:ext cx="3097512" cy="2125128"/>
          </a:xfrm>
          <a:prstGeom prst="rect">
            <a:avLst/>
          </a:prstGeom>
        </p:spPr>
      </p:pic>
      <p:grpSp>
        <p:nvGrpSpPr>
          <p:cNvPr id="2" name="Group 30"/>
          <p:cNvGrpSpPr>
            <a:grpSpLocks noChangeAspect="1"/>
          </p:cNvGrpSpPr>
          <p:nvPr/>
        </p:nvGrpSpPr>
        <p:grpSpPr bwMode="auto">
          <a:xfrm>
            <a:off x="3534164" y="3716137"/>
            <a:ext cx="2211028" cy="2617720"/>
            <a:chOff x="1032" y="2624"/>
            <a:chExt cx="2894" cy="3426"/>
          </a:xfrm>
        </p:grpSpPr>
        <p:sp>
          <p:nvSpPr>
            <p:cNvPr id="36895" name="AutoShape 31"/>
            <p:cNvSpPr>
              <a:spLocks noChangeAspect="1" noChangeArrowheads="1"/>
            </p:cNvSpPr>
            <p:nvPr/>
          </p:nvSpPr>
          <p:spPr bwMode="auto">
            <a:xfrm>
              <a:off x="1032" y="2624"/>
              <a:ext cx="2894" cy="3426"/>
            </a:xfrm>
            <a:prstGeom prst="rect">
              <a:avLst/>
            </a:prstGeom>
            <a:solidFill>
              <a:srgbClr val="FFFFCC"/>
            </a:solidFill>
            <a:ln w="50800">
              <a:solidFill>
                <a:srgbClr val="93895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6896" name="Picture 32" descr="Screenshot_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32" y="2624"/>
              <a:ext cx="2894" cy="3426"/>
            </a:xfrm>
            <a:prstGeom prst="rect">
              <a:avLst/>
            </a:prstGeom>
            <a:noFill/>
          </p:spPr>
        </p:pic>
        <p:sp>
          <p:nvSpPr>
            <p:cNvPr id="36897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2524" y="4949"/>
              <a:ext cx="400" cy="59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l-GR" sz="3600" kern="10" spc="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β</a:t>
              </a:r>
            </a:p>
          </p:txBody>
        </p:sp>
        <p:graphicFrame>
          <p:nvGraphicFramePr>
            <p:cNvPr id="36898" name="Object 34"/>
            <p:cNvGraphicFramePr>
              <a:graphicFrameLocks noChangeAspect="1"/>
            </p:cNvGraphicFramePr>
            <p:nvPr/>
          </p:nvGraphicFramePr>
          <p:xfrm>
            <a:off x="2035" y="5417"/>
            <a:ext cx="370" cy="6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09" name="Εξίσωση" r:id="rId5" imgW="126720" imgH="215640" progId="Equation.3">
                    <p:embed/>
                  </p:oleObj>
                </mc:Choice>
                <mc:Fallback>
                  <p:oleObj name="Εξίσωση" r:id="rId5" imgW="126720" imgH="215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35" y="5417"/>
                          <a:ext cx="370" cy="6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99" name="Object 35"/>
            <p:cNvGraphicFramePr>
              <a:graphicFrameLocks noChangeAspect="1"/>
            </p:cNvGraphicFramePr>
            <p:nvPr/>
          </p:nvGraphicFramePr>
          <p:xfrm>
            <a:off x="3105" y="5417"/>
            <a:ext cx="407" cy="6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10" name="Εξίσωση" r:id="rId7" imgW="139680" imgH="215640" progId="Equation.3">
                    <p:embed/>
                  </p:oleObj>
                </mc:Choice>
                <mc:Fallback>
                  <p:oleObj name="Εξίσωση" r:id="rId7" imgW="13968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5" y="5417"/>
                          <a:ext cx="407" cy="6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00" name="Object 36"/>
            <p:cNvGraphicFramePr>
              <a:graphicFrameLocks noChangeAspect="1"/>
            </p:cNvGraphicFramePr>
            <p:nvPr/>
          </p:nvGraphicFramePr>
          <p:xfrm>
            <a:off x="3599" y="5462"/>
            <a:ext cx="327" cy="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11" name="Εξίσωση" r:id="rId9" imgW="126720" imgH="228600" progId="Equation.3">
                    <p:embed/>
                  </p:oleObj>
                </mc:Choice>
                <mc:Fallback>
                  <p:oleObj name="Εξίσωση" r:id="rId9" imgW="126720" imgH="2286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9" y="5462"/>
                          <a:ext cx="327" cy="5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01" name="Object 37"/>
            <p:cNvGraphicFramePr>
              <a:graphicFrameLocks noChangeAspect="1"/>
            </p:cNvGraphicFramePr>
            <p:nvPr/>
          </p:nvGraphicFramePr>
          <p:xfrm>
            <a:off x="2115" y="5447"/>
            <a:ext cx="224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12" name="Εξίσωση" r:id="rId11" imgW="114120" imgH="114120" progId="Equation.3">
                    <p:embed/>
                  </p:oleObj>
                </mc:Choice>
                <mc:Fallback>
                  <p:oleObj name="Εξίσωση" r:id="rId11" imgW="114120" imgH="11412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5" y="5447"/>
                          <a:ext cx="224" cy="2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02" name="Object 38"/>
            <p:cNvGraphicFramePr>
              <a:graphicFrameLocks noChangeAspect="1"/>
            </p:cNvGraphicFramePr>
            <p:nvPr/>
          </p:nvGraphicFramePr>
          <p:xfrm>
            <a:off x="3105" y="5447"/>
            <a:ext cx="224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13" name="Εξίσωση" r:id="rId13" imgW="114120" imgH="114120" progId="Equation.3">
                    <p:embed/>
                  </p:oleObj>
                </mc:Choice>
                <mc:Fallback>
                  <p:oleObj name="Εξίσωση" r:id="rId13" imgW="114120" imgH="11412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5" y="5447"/>
                          <a:ext cx="224" cy="2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03" name="Object 39"/>
            <p:cNvGraphicFramePr>
              <a:graphicFrameLocks noChangeAspect="1"/>
            </p:cNvGraphicFramePr>
            <p:nvPr/>
          </p:nvGraphicFramePr>
          <p:xfrm>
            <a:off x="3615" y="5457"/>
            <a:ext cx="224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14" name="Εξίσωση" r:id="rId15" imgW="114120" imgH="114120" progId="Equation.3">
                    <p:embed/>
                  </p:oleObj>
                </mc:Choice>
                <mc:Fallback>
                  <p:oleObj name="Εξίσωση" r:id="rId15" imgW="114120" imgH="11412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15" y="5457"/>
                          <a:ext cx="224" cy="2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04" name="Object 40"/>
            <p:cNvGraphicFramePr>
              <a:graphicFrameLocks noChangeAspect="1"/>
            </p:cNvGraphicFramePr>
            <p:nvPr/>
          </p:nvGraphicFramePr>
          <p:xfrm>
            <a:off x="1291" y="2762"/>
            <a:ext cx="501" cy="5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15" name="Εξίσωση" r:id="rId17" imgW="152280" imgH="164880" progId="Equation.3">
                    <p:embed/>
                  </p:oleObj>
                </mc:Choice>
                <mc:Fallback>
                  <p:oleObj name="Εξίσωση" r:id="rId17" imgW="152280" imgH="1648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1" y="2762"/>
                          <a:ext cx="501" cy="5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41"/>
          <p:cNvGrpSpPr>
            <a:grpSpLocks noChangeAspect="1"/>
          </p:cNvGrpSpPr>
          <p:nvPr/>
        </p:nvGrpSpPr>
        <p:grpSpPr bwMode="auto">
          <a:xfrm>
            <a:off x="6011712" y="3631723"/>
            <a:ext cx="2759063" cy="2710462"/>
            <a:chOff x="1898" y="3694"/>
            <a:chExt cx="3692" cy="3624"/>
          </a:xfrm>
        </p:grpSpPr>
        <p:sp>
          <p:nvSpPr>
            <p:cNvPr id="36906" name="AutoShape 42"/>
            <p:cNvSpPr>
              <a:spLocks noChangeAspect="1" noChangeArrowheads="1"/>
            </p:cNvSpPr>
            <p:nvPr/>
          </p:nvSpPr>
          <p:spPr bwMode="auto">
            <a:xfrm>
              <a:off x="1898" y="3694"/>
              <a:ext cx="3692" cy="3624"/>
            </a:xfrm>
            <a:prstGeom prst="rect">
              <a:avLst/>
            </a:prstGeom>
            <a:solidFill>
              <a:srgbClr val="FFFFCC"/>
            </a:solidFill>
            <a:ln w="50800">
              <a:solidFill>
                <a:srgbClr val="93895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6907" name="Picture 43" descr="Screenshot_2"/>
            <p:cNvPicPr>
              <a:picLocks noChangeAspect="1"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1898" y="3706"/>
              <a:ext cx="3692" cy="3612"/>
            </a:xfrm>
            <a:prstGeom prst="rect">
              <a:avLst/>
            </a:prstGeom>
            <a:noFill/>
          </p:spPr>
        </p:pic>
        <p:sp>
          <p:nvSpPr>
            <p:cNvPr id="36908" name="WordArt 44"/>
            <p:cNvSpPr>
              <a:spLocks noChangeArrowheads="1" noChangeShapeType="1" noTextEdit="1"/>
            </p:cNvSpPr>
            <p:nvPr/>
          </p:nvSpPr>
          <p:spPr bwMode="auto">
            <a:xfrm>
              <a:off x="3994" y="5892"/>
              <a:ext cx="400" cy="57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l-GR" sz="3600" kern="10" spc="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γ</a:t>
              </a:r>
            </a:p>
          </p:txBody>
        </p:sp>
        <p:graphicFrame>
          <p:nvGraphicFramePr>
            <p:cNvPr id="36909" name="Object 45"/>
            <p:cNvGraphicFramePr>
              <a:graphicFrameLocks noChangeAspect="1"/>
            </p:cNvGraphicFramePr>
            <p:nvPr/>
          </p:nvGraphicFramePr>
          <p:xfrm>
            <a:off x="3285" y="6345"/>
            <a:ext cx="370" cy="6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16" name="Εξίσωση" r:id="rId20" imgW="126720" imgH="215640" progId="Equation.3">
                    <p:embed/>
                  </p:oleObj>
                </mc:Choice>
                <mc:Fallback>
                  <p:oleObj name="Εξίσωση" r:id="rId20" imgW="126720" imgH="215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5" y="6345"/>
                          <a:ext cx="370" cy="6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10" name="Object 46"/>
            <p:cNvGraphicFramePr>
              <a:graphicFrameLocks noChangeAspect="1"/>
            </p:cNvGraphicFramePr>
            <p:nvPr/>
          </p:nvGraphicFramePr>
          <p:xfrm>
            <a:off x="4605" y="6425"/>
            <a:ext cx="407" cy="6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17" name="Εξίσωση" r:id="rId22" imgW="139680" imgH="215640" progId="Equation.3">
                    <p:embed/>
                  </p:oleObj>
                </mc:Choice>
                <mc:Fallback>
                  <p:oleObj name="Εξίσωση" r:id="rId22" imgW="139680" imgH="21564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05" y="6425"/>
                          <a:ext cx="407" cy="6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11" name="Object 47"/>
            <p:cNvGraphicFramePr>
              <a:graphicFrameLocks noChangeAspect="1"/>
            </p:cNvGraphicFramePr>
            <p:nvPr/>
          </p:nvGraphicFramePr>
          <p:xfrm>
            <a:off x="5213" y="6376"/>
            <a:ext cx="357" cy="6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18" name="Εξίσωση" r:id="rId24" imgW="126720" imgH="228600" progId="Equation.3">
                    <p:embed/>
                  </p:oleObj>
                </mc:Choice>
                <mc:Fallback>
                  <p:oleObj name="Εξίσωση" r:id="rId24" imgW="126720" imgH="22860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3" y="6376"/>
                          <a:ext cx="357" cy="6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12" name="Object 48"/>
            <p:cNvGraphicFramePr>
              <a:graphicFrameLocks noChangeAspect="1"/>
            </p:cNvGraphicFramePr>
            <p:nvPr/>
          </p:nvGraphicFramePr>
          <p:xfrm>
            <a:off x="3372" y="6870"/>
            <a:ext cx="224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19" name="Εξίσωση" r:id="rId26" imgW="114120" imgH="114120" progId="Equation.3">
                    <p:embed/>
                  </p:oleObj>
                </mc:Choice>
                <mc:Fallback>
                  <p:oleObj name="Εξίσωση" r:id="rId26" imgW="114120" imgH="11412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2" y="6870"/>
                          <a:ext cx="224" cy="2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13" name="Object 49"/>
            <p:cNvGraphicFramePr>
              <a:graphicFrameLocks noChangeAspect="1"/>
            </p:cNvGraphicFramePr>
            <p:nvPr/>
          </p:nvGraphicFramePr>
          <p:xfrm>
            <a:off x="4652" y="6870"/>
            <a:ext cx="224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20" name="Εξίσωση" r:id="rId28" imgW="114120" imgH="114120" progId="Equation.3">
                    <p:embed/>
                  </p:oleObj>
                </mc:Choice>
                <mc:Fallback>
                  <p:oleObj name="Εξίσωση" r:id="rId28" imgW="114120" imgH="11412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2" y="6870"/>
                          <a:ext cx="224" cy="2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14" name="Object 50"/>
            <p:cNvGraphicFramePr>
              <a:graphicFrameLocks noChangeAspect="1"/>
            </p:cNvGraphicFramePr>
            <p:nvPr/>
          </p:nvGraphicFramePr>
          <p:xfrm>
            <a:off x="5366" y="6870"/>
            <a:ext cx="224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21" name="Εξίσωση" r:id="rId30" imgW="114120" imgH="114120" progId="Equation.3">
                    <p:embed/>
                  </p:oleObj>
                </mc:Choice>
                <mc:Fallback>
                  <p:oleObj name="Εξίσωση" r:id="rId30" imgW="114120" imgH="11412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66" y="6870"/>
                          <a:ext cx="224" cy="2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15" name="Object 51"/>
            <p:cNvGraphicFramePr>
              <a:graphicFrameLocks noChangeAspect="1"/>
            </p:cNvGraphicFramePr>
            <p:nvPr/>
          </p:nvGraphicFramePr>
          <p:xfrm>
            <a:off x="2181" y="3845"/>
            <a:ext cx="501" cy="5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22" name="Εξίσωση" r:id="rId32" imgW="152280" imgH="164880" progId="Equation.3">
                    <p:embed/>
                  </p:oleObj>
                </mc:Choice>
                <mc:Fallback>
                  <p:oleObj name="Εξίσωση" r:id="rId32" imgW="152280" imgH="164880" progId="Equation.3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1" y="3845"/>
                          <a:ext cx="501" cy="5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9" name="58 - Εικόνα" descr="Screenshot_1.jpg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255197" y="4304580"/>
            <a:ext cx="3035715" cy="2044461"/>
          </a:xfrm>
          <a:prstGeom prst="rect">
            <a:avLst/>
          </a:prstGeom>
        </p:spPr>
      </p:pic>
      <p:graphicFrame>
        <p:nvGraphicFramePr>
          <p:cNvPr id="37905" name="Object 17"/>
          <p:cNvGraphicFramePr>
            <a:graphicFrameLocks noChangeAspect="1"/>
          </p:cNvGraphicFramePr>
          <p:nvPr/>
        </p:nvGraphicFramePr>
        <p:xfrm>
          <a:off x="3355674" y="720665"/>
          <a:ext cx="1104299" cy="854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3" name="Εξίσωση" r:id="rId35" imgW="507960" imgH="393480" progId="Equation.3">
                  <p:embed/>
                </p:oleObj>
              </mc:Choice>
              <mc:Fallback>
                <p:oleObj name="Εξίσωση" r:id="rId35" imgW="507960" imgH="393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674" y="720665"/>
                        <a:ext cx="1104299" cy="8548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6" name="Object 18"/>
          <p:cNvGraphicFramePr>
            <a:graphicFrameLocks noChangeAspect="1"/>
          </p:cNvGraphicFramePr>
          <p:nvPr/>
        </p:nvGraphicFramePr>
        <p:xfrm>
          <a:off x="4467763" y="258792"/>
          <a:ext cx="992901" cy="1324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4" name="Εξίσωση" r:id="rId37" imgW="457200" imgH="609480" progId="Equation.3">
                  <p:embed/>
                </p:oleObj>
              </mc:Choice>
              <mc:Fallback>
                <p:oleObj name="Εξίσωση" r:id="rId37" imgW="457200" imgH="6094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7763" y="258792"/>
                        <a:ext cx="992901" cy="13246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7" name="Object 19"/>
          <p:cNvGraphicFramePr>
            <a:graphicFrameLocks noChangeAspect="1"/>
          </p:cNvGraphicFramePr>
          <p:nvPr/>
        </p:nvGraphicFramePr>
        <p:xfrm>
          <a:off x="5450786" y="709853"/>
          <a:ext cx="132715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5" name="Εξίσωση" r:id="rId39" imgW="609480" imgH="431640" progId="Equation.3">
                  <p:embed/>
                </p:oleObj>
              </mc:Choice>
              <mc:Fallback>
                <p:oleObj name="Εξίσωση" r:id="rId39" imgW="609480" imgH="43164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0786" y="709853"/>
                        <a:ext cx="1327150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8" name="Object 20"/>
          <p:cNvGraphicFramePr>
            <a:graphicFrameLocks noChangeAspect="1"/>
          </p:cNvGraphicFramePr>
          <p:nvPr/>
        </p:nvGraphicFramePr>
        <p:xfrm>
          <a:off x="6768982" y="664951"/>
          <a:ext cx="1943447" cy="930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6" name="Εξίσωση" r:id="rId41" imgW="901440" imgH="431640" progId="Equation.3">
                  <p:embed/>
                </p:oleObj>
              </mc:Choice>
              <mc:Fallback>
                <p:oleObj name="Εξίσωση" r:id="rId41" imgW="901440" imgH="43164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8982" y="664951"/>
                        <a:ext cx="1943447" cy="9309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36 - TextBox"/>
          <p:cNvSpPr txBox="1"/>
          <p:nvPr/>
        </p:nvSpPr>
        <p:spPr>
          <a:xfrm>
            <a:off x="3329796" y="1650520"/>
            <a:ext cx="5488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Με άλλα λόγια η κλίση του Β αυξάνεται, μένει σταθερή και μειώνεται. Αποκλείεται το α.</a:t>
            </a:r>
          </a:p>
        </p:txBody>
      </p:sp>
      <p:sp>
        <p:nvSpPr>
          <p:cNvPr id="38" name="37 - TextBox"/>
          <p:cNvSpPr txBox="1"/>
          <p:nvPr/>
        </p:nvSpPr>
        <p:spPr>
          <a:xfrm>
            <a:off x="1015041" y="2294625"/>
            <a:ext cx="77407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Αποκλείεται και το γ διότι λίγο πριν την </a:t>
            </a:r>
            <a:r>
              <a:rPr lang="en-US" dirty="0"/>
              <a:t>t</a:t>
            </a:r>
            <a:r>
              <a:rPr lang="el-GR" baseline="-25000" dirty="0"/>
              <a:t>1</a:t>
            </a:r>
            <a:r>
              <a:rPr lang="el-GR" dirty="0"/>
              <a:t> και λίγο μετά την </a:t>
            </a:r>
            <a:r>
              <a:rPr lang="en-US" dirty="0"/>
              <a:t>t</a:t>
            </a:r>
            <a:r>
              <a:rPr lang="el-GR" baseline="-25000" dirty="0"/>
              <a:t>1</a:t>
            </a:r>
            <a:r>
              <a:rPr lang="el-GR" dirty="0"/>
              <a:t> </a:t>
            </a:r>
            <a:r>
              <a:rPr lang="en-US" dirty="0"/>
              <a:t>to </a:t>
            </a:r>
            <a:r>
              <a:rPr lang="el-GR" dirty="0"/>
              <a:t>το ρεύμα είναι το ίδιο. Δηλαδή η κλίση λίγο πριν την </a:t>
            </a:r>
            <a:r>
              <a:rPr lang="en-US" dirty="0"/>
              <a:t>t</a:t>
            </a:r>
            <a:r>
              <a:rPr lang="el-GR" baseline="-25000" dirty="0"/>
              <a:t>1</a:t>
            </a:r>
            <a:r>
              <a:rPr lang="el-GR" dirty="0"/>
              <a:t> και λίγο μετά την </a:t>
            </a:r>
            <a:r>
              <a:rPr lang="en-US" dirty="0"/>
              <a:t>t</a:t>
            </a:r>
            <a:r>
              <a:rPr lang="el-GR" baseline="-25000" dirty="0"/>
              <a:t>1 </a:t>
            </a:r>
            <a:r>
              <a:rPr lang="el-GR" dirty="0"/>
              <a:t>πρέπει να είναι η ίδια. Κάτι τέτοιο δεν συμβαίνει στο διάγραμμα γ.</a:t>
            </a:r>
          </a:p>
        </p:txBody>
      </p:sp>
      <p:sp>
        <p:nvSpPr>
          <p:cNvPr id="40" name="39 - TextBox"/>
          <p:cNvSpPr txBox="1"/>
          <p:nvPr/>
        </p:nvSpPr>
        <p:spPr>
          <a:xfrm>
            <a:off x="969033" y="3188898"/>
            <a:ext cx="7740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Ανάλογο λάθος του διαγράμματος γ βλέπουμε και στην στιγμή </a:t>
            </a:r>
            <a:r>
              <a:rPr lang="en-US" dirty="0"/>
              <a:t>t</a:t>
            </a:r>
            <a:r>
              <a:rPr lang="el-GR" baseline="-25000" dirty="0"/>
              <a:t>2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23 - Ομάδα"/>
          <p:cNvGrpSpPr/>
          <p:nvPr/>
        </p:nvGrpSpPr>
        <p:grpSpPr>
          <a:xfrm>
            <a:off x="1857356" y="1785926"/>
            <a:ext cx="2857520" cy="1787538"/>
            <a:chOff x="1857356" y="1785926"/>
            <a:chExt cx="2857520" cy="1787538"/>
          </a:xfrm>
        </p:grpSpPr>
        <p:cxnSp>
          <p:nvCxnSpPr>
            <p:cNvPr id="3" name="2 - Ευθεία γραμμή σύνδεσης"/>
            <p:cNvCxnSpPr/>
            <p:nvPr/>
          </p:nvCxnSpPr>
          <p:spPr>
            <a:xfrm rot="5400000" flipH="1" flipV="1">
              <a:off x="1393009" y="2250273"/>
              <a:ext cx="1785950" cy="857256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4 - Ευθεία γραμμή σύνδεσης"/>
            <p:cNvCxnSpPr/>
            <p:nvPr/>
          </p:nvCxnSpPr>
          <p:spPr>
            <a:xfrm>
              <a:off x="2714612" y="1785926"/>
              <a:ext cx="2000264" cy="1785950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- Ευθεία γραμμή σύνδεσης"/>
            <p:cNvCxnSpPr/>
            <p:nvPr/>
          </p:nvCxnSpPr>
          <p:spPr>
            <a:xfrm rot="10800000">
              <a:off x="1857356" y="3571876"/>
              <a:ext cx="2857520" cy="1588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- Διάγραμμα ροής: Λογικό &quot;ΚΑΙ&quot;"/>
          <p:cNvSpPr/>
          <p:nvPr/>
        </p:nvSpPr>
        <p:spPr>
          <a:xfrm>
            <a:off x="1857356" y="857232"/>
            <a:ext cx="571504" cy="571504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4" name="13 - Αντικείμενο"/>
          <p:cNvGraphicFramePr>
            <a:graphicFrameLocks noChangeAspect="1"/>
          </p:cNvGraphicFramePr>
          <p:nvPr/>
        </p:nvGraphicFramePr>
        <p:xfrm>
          <a:off x="1428728" y="3429000"/>
          <a:ext cx="361952" cy="439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Εξίσωση" r:id="rId3" imgW="152280" imgH="164880" progId="Equation.3">
                  <p:embed/>
                </p:oleObj>
              </mc:Choice>
              <mc:Fallback>
                <p:oleObj name="Εξίσωση" r:id="rId3" imgW="15228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3429000"/>
                        <a:ext cx="361952" cy="4397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714876" y="3643314"/>
          <a:ext cx="3619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Εξίσωση" r:id="rId5" imgW="152280" imgH="164880" progId="Equation.3">
                  <p:embed/>
                </p:oleObj>
              </mc:Choice>
              <mc:Fallback>
                <p:oleObj name="Εξίσωση" r:id="rId5" imgW="1522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3643314"/>
                        <a:ext cx="36195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643174" y="1357298"/>
          <a:ext cx="331788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Εξίσωση" r:id="rId7" imgW="139680" imgH="152280" progId="Equation.3">
                  <p:embed/>
                </p:oleObj>
              </mc:Choice>
              <mc:Fallback>
                <p:oleObj name="Εξίσωση" r:id="rId7" imgW="139680" imgH="1522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1357298"/>
                        <a:ext cx="331788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887788" y="2247900"/>
          <a:ext cx="3016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Εξίσωση" r:id="rId9" imgW="126720" imgH="139680" progId="Equation.3">
                  <p:embed/>
                </p:oleObj>
              </mc:Choice>
              <mc:Fallback>
                <p:oleObj name="Εξίσωση" r:id="rId9" imgW="12672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7788" y="2247900"/>
                        <a:ext cx="30162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827213" y="2201863"/>
          <a:ext cx="361950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Εξίσωση" r:id="rId11" imgW="152280" imgH="203040" progId="Equation.3">
                  <p:embed/>
                </p:oleObj>
              </mc:Choice>
              <mc:Fallback>
                <p:oleObj name="Εξίσωση" r:id="rId11" imgW="1522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7213" y="2201863"/>
                        <a:ext cx="361950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387725" y="3622675"/>
          <a:ext cx="30162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Εξίσωση" r:id="rId13" imgW="126720" imgH="164880" progId="Equation.3">
                  <p:embed/>
                </p:oleObj>
              </mc:Choice>
              <mc:Fallback>
                <p:oleObj name="Εξίσωση" r:id="rId13" imgW="12672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7725" y="3622675"/>
                        <a:ext cx="301625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285852" y="714356"/>
          <a:ext cx="514348" cy="723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Εξίσωση" r:id="rId15" imgW="152280" imgH="215640" progId="Equation.3">
                  <p:embed/>
                </p:oleObj>
              </mc:Choice>
              <mc:Fallback>
                <p:oleObj name="Εξίσωση" r:id="rId15" imgW="1522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714356"/>
                        <a:ext cx="514348" cy="7238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428860" y="2643182"/>
          <a:ext cx="357190" cy="661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Εξίσωση" r:id="rId17" imgW="88560" imgH="164880" progId="Equation.3">
                  <p:embed/>
                </p:oleObj>
              </mc:Choice>
              <mc:Fallback>
                <p:oleObj name="Εξίσωση" r:id="rId17" imgW="88560" imgH="1648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2643182"/>
                        <a:ext cx="357190" cy="6611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22 - Ευθύγραμμο βέλος σύνδεσης"/>
          <p:cNvCxnSpPr/>
          <p:nvPr/>
        </p:nvCxnSpPr>
        <p:spPr>
          <a:xfrm rot="5400000" flipH="1" flipV="1">
            <a:off x="2214546" y="2643182"/>
            <a:ext cx="357190" cy="214314"/>
          </a:xfrm>
          <a:prstGeom prst="straightConnector1">
            <a:avLst/>
          </a:prstGeom>
          <a:ln w="254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424141" y="411352"/>
            <a:ext cx="478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Έστω αγώγιμο τρίγωνο ΑΒΓ.</a:t>
            </a:r>
          </a:p>
        </p:txBody>
      </p:sp>
      <p:sp>
        <p:nvSpPr>
          <p:cNvPr id="26" name="25 - TextBox"/>
          <p:cNvSpPr txBox="1"/>
          <p:nvPr/>
        </p:nvSpPr>
        <p:spPr>
          <a:xfrm>
            <a:off x="3428992" y="928670"/>
            <a:ext cx="4786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Βρίσκεται μέσα σε ομογενές μαγνητικό πεδίο     .</a:t>
            </a:r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643570" y="1258132"/>
          <a:ext cx="285752" cy="402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Εξίσωση" r:id="rId19" imgW="152280" imgH="215640" progId="Equation.3">
                  <p:embed/>
                </p:oleObj>
              </mc:Choice>
              <mc:Fallback>
                <p:oleObj name="Εξίσωση" r:id="rId19" imgW="15228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70" y="1258132"/>
                        <a:ext cx="285752" cy="4021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28 - TextBox"/>
          <p:cNvSpPr txBox="1"/>
          <p:nvPr/>
        </p:nvSpPr>
        <p:spPr>
          <a:xfrm>
            <a:off x="1183249" y="4712790"/>
            <a:ext cx="6804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Να δείξετε ότι η συνισταμένη των δυνάμεων </a:t>
            </a:r>
            <a:r>
              <a:rPr lang="en-US" sz="2400" dirty="0"/>
              <a:t>Laplace </a:t>
            </a:r>
            <a:r>
              <a:rPr lang="el-GR" sz="2400" dirty="0"/>
              <a:t>καθώς και η ροπή τους είναι μηδέν.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3443370" y="1710799"/>
            <a:ext cx="478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Διαρρέεται από ρεύμα </a:t>
            </a:r>
            <a:r>
              <a:rPr lang="en-US" sz="2400" dirty="0" err="1"/>
              <a:t>i</a:t>
            </a:r>
            <a:r>
              <a:rPr lang="en-US" sz="2400" dirty="0"/>
              <a:t>.</a:t>
            </a:r>
            <a:endParaRPr lang="el-GR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5" grpId="0"/>
      <p:bldP spid="26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3 - Ομάδα"/>
          <p:cNvGrpSpPr/>
          <p:nvPr/>
        </p:nvGrpSpPr>
        <p:grpSpPr>
          <a:xfrm>
            <a:off x="1857356" y="1785926"/>
            <a:ext cx="2857520" cy="1787538"/>
            <a:chOff x="1857356" y="1785926"/>
            <a:chExt cx="2857520" cy="1787538"/>
          </a:xfrm>
        </p:grpSpPr>
        <p:cxnSp>
          <p:nvCxnSpPr>
            <p:cNvPr id="3" name="2 - Ευθεία γραμμή σύνδεσης"/>
            <p:cNvCxnSpPr/>
            <p:nvPr/>
          </p:nvCxnSpPr>
          <p:spPr>
            <a:xfrm rot="5400000" flipH="1" flipV="1">
              <a:off x="1393009" y="2250273"/>
              <a:ext cx="1785950" cy="857256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4 - Ευθεία γραμμή σύνδεσης"/>
            <p:cNvCxnSpPr/>
            <p:nvPr/>
          </p:nvCxnSpPr>
          <p:spPr>
            <a:xfrm>
              <a:off x="2714612" y="1785926"/>
              <a:ext cx="2000264" cy="1785950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- Ευθεία γραμμή σύνδεσης"/>
            <p:cNvCxnSpPr/>
            <p:nvPr/>
          </p:nvCxnSpPr>
          <p:spPr>
            <a:xfrm rot="10800000">
              <a:off x="1857356" y="3571876"/>
              <a:ext cx="2857520" cy="1588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- Διάγραμμα ροής: Λογικό &quot;ΚΑΙ&quot;"/>
          <p:cNvSpPr/>
          <p:nvPr/>
        </p:nvSpPr>
        <p:spPr>
          <a:xfrm>
            <a:off x="1857356" y="857232"/>
            <a:ext cx="571504" cy="571504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4" name="13 - Αντικείμενο"/>
          <p:cNvGraphicFramePr>
            <a:graphicFrameLocks noChangeAspect="1"/>
          </p:cNvGraphicFramePr>
          <p:nvPr/>
        </p:nvGraphicFramePr>
        <p:xfrm>
          <a:off x="1428728" y="3429000"/>
          <a:ext cx="361952" cy="439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Εξίσωση" r:id="rId3" imgW="152280" imgH="164880" progId="Equation.3">
                  <p:embed/>
                </p:oleObj>
              </mc:Choice>
              <mc:Fallback>
                <p:oleObj name="Εξίσωση" r:id="rId3" imgW="15228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3429000"/>
                        <a:ext cx="361952" cy="4397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714876" y="3643314"/>
          <a:ext cx="3619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Εξίσωση" r:id="rId5" imgW="152280" imgH="164880" progId="Equation.3">
                  <p:embed/>
                </p:oleObj>
              </mc:Choice>
              <mc:Fallback>
                <p:oleObj name="Εξίσωση" r:id="rId5" imgW="1522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3643314"/>
                        <a:ext cx="36195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643174" y="1357298"/>
          <a:ext cx="331788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Εξίσωση" r:id="rId7" imgW="139680" imgH="152280" progId="Equation.3">
                  <p:embed/>
                </p:oleObj>
              </mc:Choice>
              <mc:Fallback>
                <p:oleObj name="Εξίσωση" r:id="rId7" imgW="139680" imgH="1522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1357298"/>
                        <a:ext cx="331788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232180" y="1885591"/>
          <a:ext cx="3016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Εξίσωση" r:id="rId9" imgW="126720" imgH="139680" progId="Equation.3">
                  <p:embed/>
                </p:oleObj>
              </mc:Choice>
              <mc:Fallback>
                <p:oleObj name="Εξίσωση" r:id="rId9" imgW="12672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2180" y="1885591"/>
                        <a:ext cx="30162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111885" y="1917191"/>
          <a:ext cx="361950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Εξίσωση" r:id="rId11" imgW="152280" imgH="203040" progId="Equation.3">
                  <p:embed/>
                </p:oleObj>
              </mc:Choice>
              <mc:Fallback>
                <p:oleObj name="Εξίσωση" r:id="rId11" imgW="1522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885" y="1917191"/>
                        <a:ext cx="361950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542337" y="3717565"/>
          <a:ext cx="30162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Εξίσωση" r:id="rId13" imgW="126720" imgH="164880" progId="Equation.3">
                  <p:embed/>
                </p:oleObj>
              </mc:Choice>
              <mc:Fallback>
                <p:oleObj name="Εξίσωση" r:id="rId13" imgW="12672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2337" y="3717565"/>
                        <a:ext cx="301625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285852" y="714356"/>
          <a:ext cx="514348" cy="723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Εξίσωση" r:id="rId15" imgW="152280" imgH="215640" progId="Equation.3">
                  <p:embed/>
                </p:oleObj>
              </mc:Choice>
              <mc:Fallback>
                <p:oleObj name="Εξίσωση" r:id="rId15" imgW="1522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714356"/>
                        <a:ext cx="514348" cy="7238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558256" y="2211861"/>
          <a:ext cx="357190" cy="661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Εξίσωση" r:id="rId17" imgW="88560" imgH="164880" progId="Equation.3">
                  <p:embed/>
                </p:oleObj>
              </mc:Choice>
              <mc:Fallback>
                <p:oleObj name="Εξίσωση" r:id="rId17" imgW="88560" imgH="1648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8256" y="2211861"/>
                        <a:ext cx="357190" cy="6611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22 - Ευθύγραμμο βέλος σύνδεσης"/>
          <p:cNvCxnSpPr/>
          <p:nvPr/>
        </p:nvCxnSpPr>
        <p:spPr>
          <a:xfrm rot="5400000" flipH="1" flipV="1">
            <a:off x="2352569" y="2263620"/>
            <a:ext cx="357190" cy="214314"/>
          </a:xfrm>
          <a:prstGeom prst="straightConnector1">
            <a:avLst/>
          </a:prstGeom>
          <a:ln w="254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1172647" y="221571"/>
            <a:ext cx="7082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Οι δυνάμεις είναι κάθετες στα μέσα των πλευρών:</a:t>
            </a:r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1138688" y="2018581"/>
            <a:ext cx="2268746" cy="120769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 rot="10800000">
            <a:off x="1362974" y="2130725"/>
            <a:ext cx="931652" cy="50033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 flipH="1" flipV="1">
            <a:off x="3165887" y="1647646"/>
            <a:ext cx="1621766" cy="1604513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ύγραμμο βέλος σύνδεσης"/>
          <p:cNvCxnSpPr/>
          <p:nvPr/>
        </p:nvCxnSpPr>
        <p:spPr>
          <a:xfrm rot="5400000" flipH="1" flipV="1">
            <a:off x="3739550" y="1539817"/>
            <a:ext cx="1155941" cy="1147313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5400000">
            <a:off x="2100537" y="3912079"/>
            <a:ext cx="2346381" cy="4313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ύγραμμο βέλος σύνδεσης"/>
          <p:cNvCxnSpPr/>
          <p:nvPr/>
        </p:nvCxnSpPr>
        <p:spPr>
          <a:xfrm rot="5400000">
            <a:off x="2242869" y="4571999"/>
            <a:ext cx="2035834" cy="5176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4810118" y="762159"/>
            <a:ext cx="3617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Οι φορείς τους τέμνονται:</a:t>
            </a:r>
          </a:p>
        </p:txBody>
      </p:sp>
      <p:sp>
        <p:nvSpPr>
          <p:cNvPr id="48" name="47 - Έλλειψη"/>
          <p:cNvSpPr/>
          <p:nvPr/>
        </p:nvSpPr>
        <p:spPr>
          <a:xfrm>
            <a:off x="3226278" y="3105509"/>
            <a:ext cx="112144" cy="103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3368645" y="2955506"/>
          <a:ext cx="3619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Εξίσωση" r:id="rId19" imgW="152280" imgH="177480" progId="Equation.3">
                  <p:embed/>
                </p:oleObj>
              </mc:Choice>
              <mc:Fallback>
                <p:oleObj name="Εξίσωση" r:id="rId19" imgW="152280" imgH="177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45" y="2955506"/>
                        <a:ext cx="36195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4696005" y="1785759"/>
          <a:ext cx="695504" cy="922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Εξίσωση" r:id="rId21" imgW="203040" imgH="266400" progId="Equation.3">
                  <p:embed/>
                </p:oleObj>
              </mc:Choice>
              <mc:Fallback>
                <p:oleObj name="Εξίσωση" r:id="rId21" imgW="203040" imgH="2664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6005" y="1785759"/>
                        <a:ext cx="695504" cy="9227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1232679" y="2462302"/>
          <a:ext cx="630627" cy="773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Εξίσωση" r:id="rId23" imgW="215640" imgH="279360" progId="Equation.3">
                  <p:embed/>
                </p:oleObj>
              </mc:Choice>
              <mc:Fallback>
                <p:oleObj name="Εξίσωση" r:id="rId23" imgW="215640" imgH="27936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679" y="2462302"/>
                        <a:ext cx="630627" cy="7732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3444724" y="4237186"/>
          <a:ext cx="635569" cy="829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Εξίσωση" r:id="rId25" imgW="203040" imgH="279360" progId="Equation.3">
                  <p:embed/>
                </p:oleObj>
              </mc:Choice>
              <mc:Fallback>
                <p:oleObj name="Εξίσωση" r:id="rId25" imgW="203040" imgH="27936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724" y="4237186"/>
                        <a:ext cx="635569" cy="8297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7" grpId="0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3 - Ομάδα"/>
          <p:cNvGrpSpPr/>
          <p:nvPr/>
        </p:nvGrpSpPr>
        <p:grpSpPr>
          <a:xfrm>
            <a:off x="1857356" y="1785926"/>
            <a:ext cx="2857520" cy="1787538"/>
            <a:chOff x="1857356" y="1785926"/>
            <a:chExt cx="2857520" cy="1787538"/>
          </a:xfrm>
        </p:grpSpPr>
        <p:cxnSp>
          <p:nvCxnSpPr>
            <p:cNvPr id="3" name="2 - Ευθεία γραμμή σύνδεσης"/>
            <p:cNvCxnSpPr/>
            <p:nvPr/>
          </p:nvCxnSpPr>
          <p:spPr>
            <a:xfrm rot="5400000" flipH="1" flipV="1">
              <a:off x="1393009" y="2250273"/>
              <a:ext cx="1785950" cy="857256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4 - Ευθεία γραμμή σύνδεσης"/>
            <p:cNvCxnSpPr/>
            <p:nvPr/>
          </p:nvCxnSpPr>
          <p:spPr>
            <a:xfrm>
              <a:off x="2714612" y="1785926"/>
              <a:ext cx="2000264" cy="1785950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- Ευθεία γραμμή σύνδεσης"/>
            <p:cNvCxnSpPr/>
            <p:nvPr/>
          </p:nvCxnSpPr>
          <p:spPr>
            <a:xfrm rot="10800000">
              <a:off x="1857356" y="3571876"/>
              <a:ext cx="2857520" cy="1588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- Διάγραμμα ροής: Λογικό &quot;ΚΑΙ&quot;"/>
          <p:cNvSpPr/>
          <p:nvPr/>
        </p:nvSpPr>
        <p:spPr>
          <a:xfrm>
            <a:off x="1857356" y="857232"/>
            <a:ext cx="571504" cy="571504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4" name="13 - Αντικείμενο"/>
          <p:cNvGraphicFramePr>
            <a:graphicFrameLocks noChangeAspect="1"/>
          </p:cNvGraphicFramePr>
          <p:nvPr/>
        </p:nvGraphicFramePr>
        <p:xfrm>
          <a:off x="1428728" y="3429000"/>
          <a:ext cx="361952" cy="439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Εξίσωση" r:id="rId3" imgW="152280" imgH="164880" progId="Equation.3">
                  <p:embed/>
                </p:oleObj>
              </mc:Choice>
              <mc:Fallback>
                <p:oleObj name="Εξίσωση" r:id="rId3" imgW="15228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3429000"/>
                        <a:ext cx="361952" cy="4397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714876" y="3643314"/>
          <a:ext cx="3619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Εξίσωση" r:id="rId5" imgW="152280" imgH="164880" progId="Equation.3">
                  <p:embed/>
                </p:oleObj>
              </mc:Choice>
              <mc:Fallback>
                <p:oleObj name="Εξίσωση" r:id="rId5" imgW="1522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3643314"/>
                        <a:ext cx="36195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643174" y="1357298"/>
          <a:ext cx="331788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Εξίσωση" r:id="rId7" imgW="139680" imgH="152280" progId="Equation.3">
                  <p:embed/>
                </p:oleObj>
              </mc:Choice>
              <mc:Fallback>
                <p:oleObj name="Εξίσωση" r:id="rId7" imgW="139680" imgH="1522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1357298"/>
                        <a:ext cx="331788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232180" y="1885591"/>
          <a:ext cx="3016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Εξίσωση" r:id="rId9" imgW="126720" imgH="139680" progId="Equation.3">
                  <p:embed/>
                </p:oleObj>
              </mc:Choice>
              <mc:Fallback>
                <p:oleObj name="Εξίσωση" r:id="rId9" imgW="12672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2180" y="1885591"/>
                        <a:ext cx="30162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111885" y="1917191"/>
          <a:ext cx="361950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Εξίσωση" r:id="rId11" imgW="152280" imgH="203040" progId="Equation.3">
                  <p:embed/>
                </p:oleObj>
              </mc:Choice>
              <mc:Fallback>
                <p:oleObj name="Εξίσωση" r:id="rId11" imgW="1522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885" y="1917191"/>
                        <a:ext cx="361950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542337" y="3717565"/>
          <a:ext cx="30162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Εξίσωση" r:id="rId13" imgW="126720" imgH="164880" progId="Equation.3">
                  <p:embed/>
                </p:oleObj>
              </mc:Choice>
              <mc:Fallback>
                <p:oleObj name="Εξίσωση" r:id="rId13" imgW="12672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2337" y="3717565"/>
                        <a:ext cx="301625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285852" y="714356"/>
          <a:ext cx="514348" cy="723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Εξίσωση" r:id="rId15" imgW="152280" imgH="215640" progId="Equation.3">
                  <p:embed/>
                </p:oleObj>
              </mc:Choice>
              <mc:Fallback>
                <p:oleObj name="Εξίσωση" r:id="rId15" imgW="1522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714356"/>
                        <a:ext cx="514348" cy="7238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558256" y="2211861"/>
          <a:ext cx="357190" cy="661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Εξίσωση" r:id="rId17" imgW="88560" imgH="164880" progId="Equation.3">
                  <p:embed/>
                </p:oleObj>
              </mc:Choice>
              <mc:Fallback>
                <p:oleObj name="Εξίσωση" r:id="rId17" imgW="88560" imgH="1648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8256" y="2211861"/>
                        <a:ext cx="357190" cy="6611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22 - Ευθύγραμμο βέλος σύνδεσης"/>
          <p:cNvCxnSpPr/>
          <p:nvPr/>
        </p:nvCxnSpPr>
        <p:spPr>
          <a:xfrm rot="5400000" flipH="1" flipV="1">
            <a:off x="2352569" y="2263620"/>
            <a:ext cx="357190" cy="214314"/>
          </a:xfrm>
          <a:prstGeom prst="straightConnector1">
            <a:avLst/>
          </a:prstGeom>
          <a:ln w="254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1172647" y="221571"/>
            <a:ext cx="7082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Οι δυνάμεις είναι κάθετες στα μέσα των πλευρών:</a:t>
            </a:r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1138688" y="2018581"/>
            <a:ext cx="2268746" cy="120769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 rot="10800000">
            <a:off x="1362974" y="2130725"/>
            <a:ext cx="931652" cy="50033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 flipH="1" flipV="1">
            <a:off x="3165887" y="1647646"/>
            <a:ext cx="1621766" cy="1604513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ύγραμμο βέλος σύνδεσης"/>
          <p:cNvCxnSpPr/>
          <p:nvPr/>
        </p:nvCxnSpPr>
        <p:spPr>
          <a:xfrm rot="5400000" flipH="1" flipV="1">
            <a:off x="3739550" y="1539817"/>
            <a:ext cx="1155941" cy="1147313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5400000">
            <a:off x="2100537" y="3912079"/>
            <a:ext cx="2346381" cy="4313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ύγραμμο βέλος σύνδεσης"/>
          <p:cNvCxnSpPr/>
          <p:nvPr/>
        </p:nvCxnSpPr>
        <p:spPr>
          <a:xfrm rot="5400000">
            <a:off x="2242869" y="4571999"/>
            <a:ext cx="2035834" cy="5176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4810118" y="762159"/>
            <a:ext cx="3617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Οι φορείς τους τέμνονται:</a:t>
            </a:r>
          </a:p>
        </p:txBody>
      </p:sp>
      <p:sp>
        <p:nvSpPr>
          <p:cNvPr id="48" name="47 - Έλλειψη"/>
          <p:cNvSpPr/>
          <p:nvPr/>
        </p:nvSpPr>
        <p:spPr>
          <a:xfrm>
            <a:off x="3226278" y="3105509"/>
            <a:ext cx="112144" cy="103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3368645" y="2955506"/>
          <a:ext cx="3619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Εξίσωση" r:id="rId19" imgW="152280" imgH="177480" progId="Equation.3">
                  <p:embed/>
                </p:oleObj>
              </mc:Choice>
              <mc:Fallback>
                <p:oleObj name="Εξίσωση" r:id="rId19" imgW="15228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45" y="2955506"/>
                        <a:ext cx="36195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4696005" y="1785759"/>
          <a:ext cx="695504" cy="922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Εξίσωση" r:id="rId21" imgW="203040" imgH="266400" progId="Equation.3">
                  <p:embed/>
                </p:oleObj>
              </mc:Choice>
              <mc:Fallback>
                <p:oleObj name="Εξίσωση" r:id="rId21" imgW="203040" imgH="2664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6005" y="1785759"/>
                        <a:ext cx="695504" cy="9227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1232679" y="2462302"/>
          <a:ext cx="630627" cy="773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Εξίσωση" r:id="rId23" imgW="215640" imgH="279360" progId="Equation.3">
                  <p:embed/>
                </p:oleObj>
              </mc:Choice>
              <mc:Fallback>
                <p:oleObj name="Εξίσωση" r:id="rId23" imgW="215640" imgH="27936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679" y="2462302"/>
                        <a:ext cx="630627" cy="7732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3444724" y="4237186"/>
          <a:ext cx="635569" cy="829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Εξίσωση" r:id="rId25" imgW="203040" imgH="279360" progId="Equation.3">
                  <p:embed/>
                </p:oleObj>
              </mc:Choice>
              <mc:Fallback>
                <p:oleObj name="Εξίσωση" r:id="rId25" imgW="203040" imgH="27936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724" y="4237186"/>
                        <a:ext cx="635569" cy="8297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28 - TextBox"/>
          <p:cNvSpPr txBox="1"/>
          <p:nvPr/>
        </p:nvSpPr>
        <p:spPr>
          <a:xfrm>
            <a:off x="5109167" y="1328627"/>
            <a:ext cx="3617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Τις μεταφέρουμε: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85185E-6 L -0.04531 0.0601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07407E-6 L 0.10851 0.07547 " pathEditMode="relative" ptsTypes="AA">
                                      <p:cBhvr>
                                        <p:cTn id="1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L 4.72222E-6 -0.0606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3 - Ομάδα"/>
          <p:cNvGrpSpPr/>
          <p:nvPr/>
        </p:nvGrpSpPr>
        <p:grpSpPr>
          <a:xfrm>
            <a:off x="1857356" y="1785926"/>
            <a:ext cx="2857520" cy="1787538"/>
            <a:chOff x="1857356" y="1785926"/>
            <a:chExt cx="2857520" cy="1787538"/>
          </a:xfrm>
        </p:grpSpPr>
        <p:cxnSp>
          <p:nvCxnSpPr>
            <p:cNvPr id="3" name="2 - Ευθεία γραμμή σύνδεσης"/>
            <p:cNvCxnSpPr/>
            <p:nvPr/>
          </p:nvCxnSpPr>
          <p:spPr>
            <a:xfrm rot="5400000" flipH="1" flipV="1">
              <a:off x="1393009" y="2250273"/>
              <a:ext cx="1785950" cy="857256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4 - Ευθεία γραμμή σύνδεσης"/>
            <p:cNvCxnSpPr/>
            <p:nvPr/>
          </p:nvCxnSpPr>
          <p:spPr>
            <a:xfrm>
              <a:off x="2714612" y="1785926"/>
              <a:ext cx="2000264" cy="1785950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- Ευθεία γραμμή σύνδεσης"/>
            <p:cNvCxnSpPr/>
            <p:nvPr/>
          </p:nvCxnSpPr>
          <p:spPr>
            <a:xfrm rot="10800000">
              <a:off x="1857356" y="3571876"/>
              <a:ext cx="2857520" cy="1588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- Διάγραμμα ροής: Λογικό &quot;ΚΑΙ&quot;"/>
          <p:cNvSpPr/>
          <p:nvPr/>
        </p:nvSpPr>
        <p:spPr>
          <a:xfrm>
            <a:off x="1857356" y="857232"/>
            <a:ext cx="571504" cy="571504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4" name="13 - Αντικείμενο"/>
          <p:cNvGraphicFramePr>
            <a:graphicFrameLocks noChangeAspect="1"/>
          </p:cNvGraphicFramePr>
          <p:nvPr/>
        </p:nvGraphicFramePr>
        <p:xfrm>
          <a:off x="1463233" y="3437627"/>
          <a:ext cx="361952" cy="439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Εξίσωση" r:id="rId3" imgW="152280" imgH="164880" progId="Equation.3">
                  <p:embed/>
                </p:oleObj>
              </mc:Choice>
              <mc:Fallback>
                <p:oleObj name="Εξίσωση" r:id="rId3" imgW="15228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233" y="3437627"/>
                        <a:ext cx="361952" cy="4397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714876" y="3643314"/>
          <a:ext cx="3619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Εξίσωση" r:id="rId5" imgW="152280" imgH="164880" progId="Equation.3">
                  <p:embed/>
                </p:oleObj>
              </mc:Choice>
              <mc:Fallback>
                <p:oleObj name="Εξίσωση" r:id="rId5" imgW="1522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3643314"/>
                        <a:ext cx="36195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643174" y="1357298"/>
          <a:ext cx="331788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Εξίσωση" r:id="rId7" imgW="139680" imgH="152280" progId="Equation.3">
                  <p:embed/>
                </p:oleObj>
              </mc:Choice>
              <mc:Fallback>
                <p:oleObj name="Εξίσωση" r:id="rId7" imgW="139680" imgH="1522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1357298"/>
                        <a:ext cx="331788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421962" y="2109878"/>
          <a:ext cx="3016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Εξίσωση" r:id="rId9" imgW="126720" imgH="139680" progId="Equation.3">
                  <p:embed/>
                </p:oleObj>
              </mc:Choice>
              <mc:Fallback>
                <p:oleObj name="Εξίσωση" r:id="rId9" imgW="12672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1962" y="2109878"/>
                        <a:ext cx="30162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111885" y="1917191"/>
          <a:ext cx="361950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Εξίσωση" r:id="rId11" imgW="152280" imgH="203040" progId="Equation.3">
                  <p:embed/>
                </p:oleObj>
              </mc:Choice>
              <mc:Fallback>
                <p:oleObj name="Εξίσωση" r:id="rId11" imgW="1522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885" y="1917191"/>
                        <a:ext cx="361950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542337" y="3717565"/>
          <a:ext cx="30162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Εξίσωση" r:id="rId13" imgW="126720" imgH="164880" progId="Equation.3">
                  <p:embed/>
                </p:oleObj>
              </mc:Choice>
              <mc:Fallback>
                <p:oleObj name="Εξίσωση" r:id="rId13" imgW="12672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2337" y="3717565"/>
                        <a:ext cx="301625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285852" y="714356"/>
          <a:ext cx="514348" cy="723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Εξίσωση" r:id="rId15" imgW="152280" imgH="215640" progId="Equation.3">
                  <p:embed/>
                </p:oleObj>
              </mc:Choice>
              <mc:Fallback>
                <p:oleObj name="Εξίσωση" r:id="rId15" imgW="1522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714356"/>
                        <a:ext cx="514348" cy="7238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558256" y="2211861"/>
          <a:ext cx="357190" cy="661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Εξίσωση" r:id="rId17" imgW="88560" imgH="164880" progId="Equation.3">
                  <p:embed/>
                </p:oleObj>
              </mc:Choice>
              <mc:Fallback>
                <p:oleObj name="Εξίσωση" r:id="rId17" imgW="88560" imgH="1648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8256" y="2211861"/>
                        <a:ext cx="357190" cy="6611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22 - Ευθύγραμμο βέλος σύνδεσης"/>
          <p:cNvCxnSpPr/>
          <p:nvPr/>
        </p:nvCxnSpPr>
        <p:spPr>
          <a:xfrm rot="5400000" flipH="1" flipV="1">
            <a:off x="2352569" y="2263620"/>
            <a:ext cx="357190" cy="214314"/>
          </a:xfrm>
          <a:prstGeom prst="straightConnector1">
            <a:avLst/>
          </a:prstGeom>
          <a:ln w="254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1172647" y="221571"/>
            <a:ext cx="7082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Οι δυνάμεις είναι κάθετες στα μέσα των πλευρών:</a:t>
            </a:r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1138688" y="2018581"/>
            <a:ext cx="2268746" cy="120769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 rot="10800000">
            <a:off x="2337712" y="2665537"/>
            <a:ext cx="931652" cy="50033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 flipH="1" flipV="1">
            <a:off x="3165887" y="1647646"/>
            <a:ext cx="1621766" cy="1604513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ύγραμμο βέλος σύνδεσης"/>
          <p:cNvCxnSpPr/>
          <p:nvPr/>
        </p:nvCxnSpPr>
        <p:spPr>
          <a:xfrm rot="5400000" flipH="1" flipV="1">
            <a:off x="3265120" y="2031499"/>
            <a:ext cx="1155941" cy="1147313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5400000">
            <a:off x="1608830" y="3403123"/>
            <a:ext cx="3347044" cy="60382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ύγραμμο βέλος σύνδεσης"/>
          <p:cNvCxnSpPr/>
          <p:nvPr/>
        </p:nvCxnSpPr>
        <p:spPr>
          <a:xfrm rot="5400000">
            <a:off x="2242869" y="4166577"/>
            <a:ext cx="2035834" cy="5176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4810118" y="762159"/>
            <a:ext cx="3617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Οι φορείς τους τέμνονται:</a:t>
            </a:r>
          </a:p>
        </p:txBody>
      </p:sp>
      <p:sp>
        <p:nvSpPr>
          <p:cNvPr id="48" name="47 - Έλλειψη"/>
          <p:cNvSpPr/>
          <p:nvPr/>
        </p:nvSpPr>
        <p:spPr>
          <a:xfrm>
            <a:off x="3226278" y="3105509"/>
            <a:ext cx="112144" cy="103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4696005" y="1785759"/>
          <a:ext cx="695504" cy="922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Εξίσωση" r:id="rId19" imgW="203040" imgH="266400" progId="Equation.3">
                  <p:embed/>
                </p:oleObj>
              </mc:Choice>
              <mc:Fallback>
                <p:oleObj name="Εξίσωση" r:id="rId19" imgW="203040" imgH="2664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6005" y="1785759"/>
                        <a:ext cx="695504" cy="9227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1586362" y="2419170"/>
          <a:ext cx="630627" cy="773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Εξίσωση" r:id="rId21" imgW="215640" imgH="279360" progId="Equation.3">
                  <p:embed/>
                </p:oleObj>
              </mc:Choice>
              <mc:Fallback>
                <p:oleObj name="Εξίσωση" r:id="rId21" imgW="215640" imgH="27936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6362" y="2419170"/>
                        <a:ext cx="630627" cy="7732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3444724" y="4237186"/>
          <a:ext cx="635569" cy="829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Εξίσωση" r:id="rId23" imgW="203040" imgH="279360" progId="Equation.3">
                  <p:embed/>
                </p:oleObj>
              </mc:Choice>
              <mc:Fallback>
                <p:oleObj name="Εξίσωση" r:id="rId23" imgW="203040" imgH="27936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724" y="4237186"/>
                        <a:ext cx="635569" cy="8297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28 - TextBox"/>
          <p:cNvSpPr txBox="1"/>
          <p:nvPr/>
        </p:nvSpPr>
        <p:spPr>
          <a:xfrm>
            <a:off x="5109167" y="1328627"/>
            <a:ext cx="3617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Τις μεταφέρουμε:</a:t>
            </a:r>
          </a:p>
        </p:txBody>
      </p:sp>
      <p:cxnSp>
        <p:nvCxnSpPr>
          <p:cNvPr id="30" name="29 - Ευθεία γραμμή σύνδεσης"/>
          <p:cNvCxnSpPr/>
          <p:nvPr/>
        </p:nvCxnSpPr>
        <p:spPr>
          <a:xfrm flipV="1">
            <a:off x="1808665" y="3140015"/>
            <a:ext cx="3237788" cy="48885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3368645" y="3153913"/>
          <a:ext cx="3619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Εξίσωση" r:id="rId25" imgW="152280" imgH="177480" progId="Equation.3">
                  <p:embed/>
                </p:oleObj>
              </mc:Choice>
              <mc:Fallback>
                <p:oleObj name="Εξίσωση" r:id="rId25" imgW="15228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45" y="3153913"/>
                        <a:ext cx="36195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39 - Τόξο"/>
          <p:cNvSpPr/>
          <p:nvPr/>
        </p:nvSpPr>
        <p:spPr>
          <a:xfrm rot="16200000">
            <a:off x="2950233" y="2562044"/>
            <a:ext cx="655608" cy="733246"/>
          </a:xfrm>
          <a:prstGeom prst="arc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4110" name="Object 14"/>
          <p:cNvGraphicFramePr>
            <a:graphicFrameLocks noChangeAspect="1"/>
          </p:cNvGraphicFramePr>
          <p:nvPr/>
        </p:nvGraphicFramePr>
        <p:xfrm>
          <a:off x="2951016" y="2712559"/>
          <a:ext cx="266637" cy="323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Εξίσωση" r:id="rId27" imgW="152280" imgH="164880" progId="Equation.3">
                  <p:embed/>
                </p:oleObj>
              </mc:Choice>
              <mc:Fallback>
                <p:oleObj name="Εξίσωση" r:id="rId27" imgW="152280" imgH="1648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016" y="2712559"/>
                        <a:ext cx="266637" cy="3239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40 - Τόξο"/>
          <p:cNvSpPr/>
          <p:nvPr/>
        </p:nvSpPr>
        <p:spPr>
          <a:xfrm rot="21051553">
            <a:off x="3024996" y="2464278"/>
            <a:ext cx="655608" cy="733246"/>
          </a:xfrm>
          <a:prstGeom prst="arc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4111" name="Object 15"/>
          <p:cNvGraphicFramePr>
            <a:graphicFrameLocks noChangeAspect="1"/>
          </p:cNvGraphicFramePr>
          <p:nvPr/>
        </p:nvGraphicFramePr>
        <p:xfrm>
          <a:off x="3309008" y="2582506"/>
          <a:ext cx="305459" cy="371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Εξίσωση" r:id="rId28" imgW="152280" imgH="164880" progId="Equation.3">
                  <p:embed/>
                </p:oleObj>
              </mc:Choice>
              <mc:Fallback>
                <p:oleObj name="Εξίσωση" r:id="rId28" imgW="152280" imgH="1648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9008" y="2582506"/>
                        <a:ext cx="305459" cy="3711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41 - Ευθύγραμμο βέλος σύνδεσης"/>
          <p:cNvCxnSpPr/>
          <p:nvPr/>
        </p:nvCxnSpPr>
        <p:spPr>
          <a:xfrm flipV="1">
            <a:off x="3326944" y="3148642"/>
            <a:ext cx="1141539" cy="2298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2" name="Object 16"/>
          <p:cNvGraphicFramePr>
            <a:graphicFrameLocks noChangeAspect="1"/>
          </p:cNvGraphicFramePr>
          <p:nvPr/>
        </p:nvGraphicFramePr>
        <p:xfrm>
          <a:off x="4462193" y="2823624"/>
          <a:ext cx="1292351" cy="549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Εξίσωση" r:id="rId29" imgW="533160" imgH="228600" progId="Equation.3">
                  <p:embed/>
                </p:oleObj>
              </mc:Choice>
              <mc:Fallback>
                <p:oleObj name="Εξίσωση" r:id="rId29" imgW="533160" imgH="2286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193" y="2823624"/>
                        <a:ext cx="1292351" cy="5493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5" name="44 - Ευθύγραμμο βέλος σύνδεσης"/>
          <p:cNvCxnSpPr/>
          <p:nvPr/>
        </p:nvCxnSpPr>
        <p:spPr>
          <a:xfrm rot="5400000" flipH="1" flipV="1">
            <a:off x="2747534" y="2569236"/>
            <a:ext cx="1107038" cy="572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3" name="Object 17"/>
          <p:cNvGraphicFramePr>
            <a:graphicFrameLocks noChangeAspect="1"/>
          </p:cNvGraphicFramePr>
          <p:nvPr/>
        </p:nvGraphicFramePr>
        <p:xfrm>
          <a:off x="2985398" y="1553222"/>
          <a:ext cx="1232919" cy="449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Εξίσωση" r:id="rId31" imgW="622080" imgH="228600" progId="Equation.3">
                  <p:embed/>
                </p:oleObj>
              </mc:Choice>
              <mc:Fallback>
                <p:oleObj name="Εξίσωση" r:id="rId31" imgW="622080" imgH="2286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5398" y="1553222"/>
                        <a:ext cx="1232919" cy="4495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9" name="48 - Ευθύγραμμο βέλος σύνδεσης"/>
          <p:cNvCxnSpPr/>
          <p:nvPr/>
        </p:nvCxnSpPr>
        <p:spPr>
          <a:xfrm rot="10800000" flipV="1">
            <a:off x="2329133" y="3186000"/>
            <a:ext cx="908677" cy="1439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4" name="Object 18"/>
          <p:cNvGraphicFramePr>
            <a:graphicFrameLocks noChangeAspect="1"/>
          </p:cNvGraphicFramePr>
          <p:nvPr/>
        </p:nvGraphicFramePr>
        <p:xfrm>
          <a:off x="2073815" y="3219196"/>
          <a:ext cx="1014442" cy="454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Εξίσωση" r:id="rId33" imgW="533160" imgH="241200" progId="Equation.3">
                  <p:embed/>
                </p:oleObj>
              </mc:Choice>
              <mc:Fallback>
                <p:oleObj name="Εξίσωση" r:id="rId33" imgW="533160" imgH="2412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815" y="3219196"/>
                        <a:ext cx="1014442" cy="4548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3" name="52 - Ευθύγραμμο βέλος σύνδεσης"/>
          <p:cNvCxnSpPr/>
          <p:nvPr/>
        </p:nvCxnSpPr>
        <p:spPr>
          <a:xfrm rot="5400000" flipH="1" flipV="1">
            <a:off x="2980453" y="2802149"/>
            <a:ext cx="623957" cy="5728"/>
          </a:xfrm>
          <a:prstGeom prst="straightConnector1">
            <a:avLst/>
          </a:prstGeom>
          <a:ln w="508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5" name="Object 19"/>
          <p:cNvGraphicFramePr>
            <a:graphicFrameLocks noChangeAspect="1"/>
          </p:cNvGraphicFramePr>
          <p:nvPr/>
        </p:nvGraphicFramePr>
        <p:xfrm>
          <a:off x="3334528" y="2656936"/>
          <a:ext cx="874570" cy="335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Εξίσωση" r:id="rId35" imgW="622080" imgH="241200" progId="Equation.3">
                  <p:embed/>
                </p:oleObj>
              </mc:Choice>
              <mc:Fallback>
                <p:oleObj name="Εξίσωση" r:id="rId35" imgW="622080" imgH="2412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4528" y="2656936"/>
                        <a:ext cx="874570" cy="3357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4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8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1" grpId="0" animBg="1"/>
      <p:bldP spid="4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3 - Ομάδα"/>
          <p:cNvGrpSpPr/>
          <p:nvPr/>
        </p:nvGrpSpPr>
        <p:grpSpPr>
          <a:xfrm>
            <a:off x="1857356" y="1785926"/>
            <a:ext cx="2857520" cy="1787538"/>
            <a:chOff x="1857356" y="1785926"/>
            <a:chExt cx="2857520" cy="1787538"/>
          </a:xfrm>
        </p:grpSpPr>
        <p:cxnSp>
          <p:nvCxnSpPr>
            <p:cNvPr id="3" name="2 - Ευθεία γραμμή σύνδεσης"/>
            <p:cNvCxnSpPr/>
            <p:nvPr/>
          </p:nvCxnSpPr>
          <p:spPr>
            <a:xfrm rot="5400000" flipH="1" flipV="1">
              <a:off x="1393009" y="2250273"/>
              <a:ext cx="1785950" cy="857256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4 - Ευθεία γραμμή σύνδεσης"/>
            <p:cNvCxnSpPr/>
            <p:nvPr/>
          </p:nvCxnSpPr>
          <p:spPr>
            <a:xfrm>
              <a:off x="2714612" y="1785926"/>
              <a:ext cx="2000264" cy="1785950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- Ευθεία γραμμή σύνδεσης"/>
            <p:cNvCxnSpPr/>
            <p:nvPr/>
          </p:nvCxnSpPr>
          <p:spPr>
            <a:xfrm rot="10800000">
              <a:off x="1857356" y="3571876"/>
              <a:ext cx="2857520" cy="1588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- Διάγραμμα ροής: Λογικό &quot;ΚΑΙ&quot;"/>
          <p:cNvSpPr/>
          <p:nvPr/>
        </p:nvSpPr>
        <p:spPr>
          <a:xfrm>
            <a:off x="1857356" y="857232"/>
            <a:ext cx="571504" cy="571504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4" name="13 - Αντικείμενο"/>
          <p:cNvGraphicFramePr>
            <a:graphicFrameLocks noChangeAspect="1"/>
          </p:cNvGraphicFramePr>
          <p:nvPr/>
        </p:nvGraphicFramePr>
        <p:xfrm>
          <a:off x="1463233" y="3437627"/>
          <a:ext cx="361952" cy="439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Εξίσωση" r:id="rId3" imgW="152280" imgH="164880" progId="Equation.3">
                  <p:embed/>
                </p:oleObj>
              </mc:Choice>
              <mc:Fallback>
                <p:oleObj name="Εξίσωση" r:id="rId3" imgW="15228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233" y="3437627"/>
                        <a:ext cx="361952" cy="4397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714876" y="3643314"/>
          <a:ext cx="3619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Εξίσωση" r:id="rId5" imgW="152280" imgH="164880" progId="Equation.3">
                  <p:embed/>
                </p:oleObj>
              </mc:Choice>
              <mc:Fallback>
                <p:oleObj name="Εξίσωση" r:id="rId5" imgW="1522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3643314"/>
                        <a:ext cx="36195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643174" y="1357298"/>
          <a:ext cx="331788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Εξίσωση" r:id="rId7" imgW="139680" imgH="152280" progId="Equation.3">
                  <p:embed/>
                </p:oleObj>
              </mc:Choice>
              <mc:Fallback>
                <p:oleObj name="Εξίσωση" r:id="rId7" imgW="139680" imgH="1522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1357298"/>
                        <a:ext cx="331788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421962" y="2109878"/>
          <a:ext cx="3016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Εξίσωση" r:id="rId9" imgW="126720" imgH="139680" progId="Equation.3">
                  <p:embed/>
                </p:oleObj>
              </mc:Choice>
              <mc:Fallback>
                <p:oleObj name="Εξίσωση" r:id="rId9" imgW="12672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1962" y="2109878"/>
                        <a:ext cx="30162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111885" y="1917191"/>
          <a:ext cx="361950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Εξίσωση" r:id="rId11" imgW="152280" imgH="203040" progId="Equation.3">
                  <p:embed/>
                </p:oleObj>
              </mc:Choice>
              <mc:Fallback>
                <p:oleObj name="Εξίσωση" r:id="rId11" imgW="1522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885" y="1917191"/>
                        <a:ext cx="361950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205906" y="3605422"/>
          <a:ext cx="30162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Εξίσωση" r:id="rId13" imgW="126720" imgH="164880" progId="Equation.3">
                  <p:embed/>
                </p:oleObj>
              </mc:Choice>
              <mc:Fallback>
                <p:oleObj name="Εξίσωση" r:id="rId13" imgW="12672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906" y="3605422"/>
                        <a:ext cx="301625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285852" y="714356"/>
          <a:ext cx="514348" cy="723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Εξίσωση" r:id="rId15" imgW="152280" imgH="215640" progId="Equation.3">
                  <p:embed/>
                </p:oleObj>
              </mc:Choice>
              <mc:Fallback>
                <p:oleObj name="Εξίσωση" r:id="rId15" imgW="1522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714356"/>
                        <a:ext cx="514348" cy="7238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402988" y="2211861"/>
          <a:ext cx="357190" cy="661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Εξίσωση" r:id="rId17" imgW="88560" imgH="164880" progId="Equation.3">
                  <p:embed/>
                </p:oleObj>
              </mc:Choice>
              <mc:Fallback>
                <p:oleObj name="Εξίσωση" r:id="rId17" imgW="88560" imgH="1648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2988" y="2211861"/>
                        <a:ext cx="357190" cy="6611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22 - Ευθύγραμμο βέλος σύνδεσης"/>
          <p:cNvCxnSpPr/>
          <p:nvPr/>
        </p:nvCxnSpPr>
        <p:spPr>
          <a:xfrm rot="5400000" flipH="1" flipV="1">
            <a:off x="2352569" y="2263620"/>
            <a:ext cx="357190" cy="214314"/>
          </a:xfrm>
          <a:prstGeom prst="straightConnector1">
            <a:avLst/>
          </a:prstGeom>
          <a:ln w="254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1172647" y="221571"/>
            <a:ext cx="7082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Οι δυνάμεις είναι κάθετες στα μέσα των πλευρών:</a:t>
            </a:r>
          </a:p>
        </p:txBody>
      </p:sp>
      <p:cxnSp>
        <p:nvCxnSpPr>
          <p:cNvPr id="35" name="34 - Ευθεία γραμμή σύνδεσης"/>
          <p:cNvCxnSpPr/>
          <p:nvPr/>
        </p:nvCxnSpPr>
        <p:spPr>
          <a:xfrm rot="5400000">
            <a:off x="1608830" y="3403123"/>
            <a:ext cx="3347044" cy="60382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ύγραμμο βέλος σύνδεσης"/>
          <p:cNvCxnSpPr/>
          <p:nvPr/>
        </p:nvCxnSpPr>
        <p:spPr>
          <a:xfrm rot="5400000">
            <a:off x="2242869" y="4166577"/>
            <a:ext cx="2035834" cy="5176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4810118" y="762159"/>
            <a:ext cx="3617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Οι φορείς τους τέμνονται:</a:t>
            </a:r>
          </a:p>
        </p:txBody>
      </p:sp>
      <p:sp>
        <p:nvSpPr>
          <p:cNvPr id="48" name="47 - Έλλειψη"/>
          <p:cNvSpPr/>
          <p:nvPr/>
        </p:nvSpPr>
        <p:spPr>
          <a:xfrm>
            <a:off x="3226278" y="3105509"/>
            <a:ext cx="112144" cy="103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3444724" y="4237186"/>
          <a:ext cx="635569" cy="829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Εξίσωση" r:id="rId19" imgW="203040" imgH="279360" progId="Equation.3">
                  <p:embed/>
                </p:oleObj>
              </mc:Choice>
              <mc:Fallback>
                <p:oleObj name="Εξίσωση" r:id="rId19" imgW="203040" imgH="27936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724" y="4237186"/>
                        <a:ext cx="635569" cy="8297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28 - TextBox"/>
          <p:cNvSpPr txBox="1"/>
          <p:nvPr/>
        </p:nvSpPr>
        <p:spPr>
          <a:xfrm>
            <a:off x="5109167" y="1328627"/>
            <a:ext cx="3617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Τις μεταφέρουμε:</a:t>
            </a:r>
          </a:p>
        </p:txBody>
      </p:sp>
      <p:cxnSp>
        <p:nvCxnSpPr>
          <p:cNvPr id="30" name="29 - Ευθεία γραμμή σύνδεσης"/>
          <p:cNvCxnSpPr/>
          <p:nvPr/>
        </p:nvCxnSpPr>
        <p:spPr>
          <a:xfrm flipV="1">
            <a:off x="1808665" y="3140015"/>
            <a:ext cx="3237788" cy="48885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3368645" y="3153913"/>
          <a:ext cx="3619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Εξίσωση" r:id="rId21" imgW="152280" imgH="177480" progId="Equation.3">
                  <p:embed/>
                </p:oleObj>
              </mc:Choice>
              <mc:Fallback>
                <p:oleObj name="Εξίσωση" r:id="rId21" imgW="15228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45" y="3153913"/>
                        <a:ext cx="36195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41 - Ευθύγραμμο βέλος σύνδεσης"/>
          <p:cNvCxnSpPr/>
          <p:nvPr/>
        </p:nvCxnSpPr>
        <p:spPr>
          <a:xfrm flipV="1">
            <a:off x="3326944" y="3148642"/>
            <a:ext cx="1141539" cy="2298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2" name="Object 16"/>
          <p:cNvGraphicFramePr>
            <a:graphicFrameLocks noChangeAspect="1"/>
          </p:cNvGraphicFramePr>
          <p:nvPr/>
        </p:nvGraphicFramePr>
        <p:xfrm>
          <a:off x="4462193" y="2823624"/>
          <a:ext cx="1292351" cy="549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Εξίσωση" r:id="rId23" imgW="533160" imgH="228600" progId="Equation.3">
                  <p:embed/>
                </p:oleObj>
              </mc:Choice>
              <mc:Fallback>
                <p:oleObj name="Εξίσωση" r:id="rId23" imgW="533160" imgH="2286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193" y="2823624"/>
                        <a:ext cx="1292351" cy="5493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5" name="44 - Ευθύγραμμο βέλος σύνδεσης"/>
          <p:cNvCxnSpPr/>
          <p:nvPr/>
        </p:nvCxnSpPr>
        <p:spPr>
          <a:xfrm rot="5400000" flipH="1" flipV="1">
            <a:off x="2747534" y="2569236"/>
            <a:ext cx="1107038" cy="572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3" name="Object 17"/>
          <p:cNvGraphicFramePr>
            <a:graphicFrameLocks noChangeAspect="1"/>
          </p:cNvGraphicFramePr>
          <p:nvPr/>
        </p:nvGraphicFramePr>
        <p:xfrm>
          <a:off x="2985398" y="1553222"/>
          <a:ext cx="1232919" cy="449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Εξίσωση" r:id="rId25" imgW="622080" imgH="228600" progId="Equation.3">
                  <p:embed/>
                </p:oleObj>
              </mc:Choice>
              <mc:Fallback>
                <p:oleObj name="Εξίσωση" r:id="rId25" imgW="622080" imgH="2286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5398" y="1553222"/>
                        <a:ext cx="1232919" cy="4495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9" name="48 - Ευθύγραμμο βέλος σύνδεσης"/>
          <p:cNvCxnSpPr/>
          <p:nvPr/>
        </p:nvCxnSpPr>
        <p:spPr>
          <a:xfrm rot="10800000" flipV="1">
            <a:off x="2329133" y="3186000"/>
            <a:ext cx="908677" cy="1439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4" name="Object 18"/>
          <p:cNvGraphicFramePr>
            <a:graphicFrameLocks noChangeAspect="1"/>
          </p:cNvGraphicFramePr>
          <p:nvPr/>
        </p:nvGraphicFramePr>
        <p:xfrm>
          <a:off x="2134200" y="3201943"/>
          <a:ext cx="1014442" cy="454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Εξίσωση" r:id="rId27" imgW="533160" imgH="241200" progId="Equation.3">
                  <p:embed/>
                </p:oleObj>
              </mc:Choice>
              <mc:Fallback>
                <p:oleObj name="Εξίσωση" r:id="rId27" imgW="533160" imgH="2412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4200" y="3201943"/>
                        <a:ext cx="1014442" cy="4548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3" name="52 - Ευθύγραμμο βέλος σύνδεσης"/>
          <p:cNvCxnSpPr/>
          <p:nvPr/>
        </p:nvCxnSpPr>
        <p:spPr>
          <a:xfrm rot="5400000" flipH="1" flipV="1">
            <a:off x="2980453" y="2802149"/>
            <a:ext cx="623957" cy="5728"/>
          </a:xfrm>
          <a:prstGeom prst="straightConnector1">
            <a:avLst/>
          </a:prstGeom>
          <a:ln w="508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5" name="Object 19"/>
          <p:cNvGraphicFramePr>
            <a:graphicFrameLocks noChangeAspect="1"/>
          </p:cNvGraphicFramePr>
          <p:nvPr/>
        </p:nvGraphicFramePr>
        <p:xfrm>
          <a:off x="3377659" y="2613803"/>
          <a:ext cx="1030437" cy="395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Εξίσωση" r:id="rId29" imgW="622080" imgH="241200" progId="Equation.3">
                  <p:embed/>
                </p:oleObj>
              </mc:Choice>
              <mc:Fallback>
                <p:oleObj name="Εξίσωση" r:id="rId29" imgW="622080" imgH="2412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7659" y="2613803"/>
                        <a:ext cx="1030437" cy="3955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0" name="Object 20"/>
          <p:cNvGraphicFramePr>
            <a:graphicFrameLocks noChangeAspect="1"/>
          </p:cNvGraphicFramePr>
          <p:nvPr/>
        </p:nvGraphicFramePr>
        <p:xfrm>
          <a:off x="4423644" y="4280439"/>
          <a:ext cx="4462462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Εξίσωση" r:id="rId31" imgW="2120760" imgH="228600" progId="Equation.3">
                  <p:embed/>
                </p:oleObj>
              </mc:Choice>
              <mc:Fallback>
                <p:oleObj name="Εξίσωση" r:id="rId31" imgW="2120760" imgH="2286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3644" y="4280439"/>
                        <a:ext cx="4462462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45 - Ευθεία γραμμή σύνδεσης"/>
          <p:cNvCxnSpPr/>
          <p:nvPr/>
        </p:nvCxnSpPr>
        <p:spPr>
          <a:xfrm rot="5400000">
            <a:off x="1815860" y="2661249"/>
            <a:ext cx="1777042" cy="43132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41" name="Object 21"/>
          <p:cNvGraphicFramePr>
            <a:graphicFrameLocks noChangeAspect="1"/>
          </p:cNvGraphicFramePr>
          <p:nvPr/>
        </p:nvGraphicFramePr>
        <p:xfrm>
          <a:off x="2575104" y="3644420"/>
          <a:ext cx="331788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Εξίσωση" r:id="rId33" imgW="139680" imgH="164880" progId="Equation.3">
                  <p:embed/>
                </p:oleObj>
              </mc:Choice>
              <mc:Fallback>
                <p:oleObj name="Εξίσωση" r:id="rId33" imgW="139680" imgH="16488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5104" y="3644420"/>
                        <a:ext cx="331788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2" name="Object 22"/>
          <p:cNvGraphicFramePr>
            <a:graphicFrameLocks noChangeAspect="1"/>
          </p:cNvGraphicFramePr>
          <p:nvPr/>
        </p:nvGraphicFramePr>
        <p:xfrm>
          <a:off x="4337380" y="4845679"/>
          <a:ext cx="456882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Εξίσωση" r:id="rId35" imgW="2171520" imgH="241200" progId="Equation.3">
                  <p:embed/>
                </p:oleObj>
              </mc:Choice>
              <mc:Fallback>
                <p:oleObj name="Εξίσωση" r:id="rId35" imgW="2171520" imgH="24120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7380" y="4845679"/>
                        <a:ext cx="456882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49 - TextBox"/>
          <p:cNvSpPr txBox="1"/>
          <p:nvPr/>
        </p:nvSpPr>
        <p:spPr>
          <a:xfrm>
            <a:off x="4364419" y="5431926"/>
            <a:ext cx="3617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Εξουδετερώνονται!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3 - Ομάδα"/>
          <p:cNvGrpSpPr/>
          <p:nvPr/>
        </p:nvGrpSpPr>
        <p:grpSpPr>
          <a:xfrm>
            <a:off x="1857356" y="1785926"/>
            <a:ext cx="2857520" cy="1787538"/>
            <a:chOff x="1857356" y="1785926"/>
            <a:chExt cx="2857520" cy="1787538"/>
          </a:xfrm>
        </p:grpSpPr>
        <p:cxnSp>
          <p:nvCxnSpPr>
            <p:cNvPr id="3" name="2 - Ευθεία γραμμή σύνδεσης"/>
            <p:cNvCxnSpPr/>
            <p:nvPr/>
          </p:nvCxnSpPr>
          <p:spPr>
            <a:xfrm rot="5400000" flipH="1" flipV="1">
              <a:off x="1393009" y="2250273"/>
              <a:ext cx="1785950" cy="857256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4 - Ευθεία γραμμή σύνδεσης"/>
            <p:cNvCxnSpPr/>
            <p:nvPr/>
          </p:nvCxnSpPr>
          <p:spPr>
            <a:xfrm>
              <a:off x="2714612" y="1785926"/>
              <a:ext cx="2000264" cy="1785950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- Ευθεία γραμμή σύνδεσης"/>
            <p:cNvCxnSpPr/>
            <p:nvPr/>
          </p:nvCxnSpPr>
          <p:spPr>
            <a:xfrm rot="10800000">
              <a:off x="1857356" y="3571876"/>
              <a:ext cx="2857520" cy="1588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- Διάγραμμα ροής: Λογικό &quot;ΚΑΙ&quot;"/>
          <p:cNvSpPr/>
          <p:nvPr/>
        </p:nvSpPr>
        <p:spPr>
          <a:xfrm>
            <a:off x="1857356" y="857232"/>
            <a:ext cx="571504" cy="571504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4" name="13 - Αντικείμενο"/>
          <p:cNvGraphicFramePr>
            <a:graphicFrameLocks noChangeAspect="1"/>
          </p:cNvGraphicFramePr>
          <p:nvPr/>
        </p:nvGraphicFramePr>
        <p:xfrm>
          <a:off x="1463233" y="3437627"/>
          <a:ext cx="361952" cy="439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Εξίσωση" r:id="rId3" imgW="152280" imgH="164880" progId="Equation.3">
                  <p:embed/>
                </p:oleObj>
              </mc:Choice>
              <mc:Fallback>
                <p:oleObj name="Εξίσωση" r:id="rId3" imgW="15228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233" y="3437627"/>
                        <a:ext cx="361952" cy="4397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714876" y="3643314"/>
          <a:ext cx="3619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Εξίσωση" r:id="rId5" imgW="152280" imgH="164880" progId="Equation.3">
                  <p:embed/>
                </p:oleObj>
              </mc:Choice>
              <mc:Fallback>
                <p:oleObj name="Εξίσωση" r:id="rId5" imgW="1522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3643314"/>
                        <a:ext cx="36195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643174" y="1357298"/>
          <a:ext cx="331788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Εξίσωση" r:id="rId7" imgW="139680" imgH="152280" progId="Equation.3">
                  <p:embed/>
                </p:oleObj>
              </mc:Choice>
              <mc:Fallback>
                <p:oleObj name="Εξίσωση" r:id="rId7" imgW="139680" imgH="1522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1357298"/>
                        <a:ext cx="331788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421962" y="2109878"/>
          <a:ext cx="3016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Εξίσωση" r:id="rId9" imgW="126720" imgH="139680" progId="Equation.3">
                  <p:embed/>
                </p:oleObj>
              </mc:Choice>
              <mc:Fallback>
                <p:oleObj name="Εξίσωση" r:id="rId9" imgW="12672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1962" y="2109878"/>
                        <a:ext cx="30162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111885" y="1917191"/>
          <a:ext cx="361950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Εξίσωση" r:id="rId11" imgW="152280" imgH="203040" progId="Equation.3">
                  <p:embed/>
                </p:oleObj>
              </mc:Choice>
              <mc:Fallback>
                <p:oleObj name="Εξίσωση" r:id="rId11" imgW="1522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885" y="1917191"/>
                        <a:ext cx="361950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205906" y="3605422"/>
          <a:ext cx="30162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Εξίσωση" r:id="rId13" imgW="126720" imgH="164880" progId="Equation.3">
                  <p:embed/>
                </p:oleObj>
              </mc:Choice>
              <mc:Fallback>
                <p:oleObj name="Εξίσωση" r:id="rId13" imgW="12672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906" y="3605422"/>
                        <a:ext cx="301625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285852" y="714356"/>
          <a:ext cx="514348" cy="723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Εξίσωση" r:id="rId15" imgW="152280" imgH="215640" progId="Equation.3">
                  <p:embed/>
                </p:oleObj>
              </mc:Choice>
              <mc:Fallback>
                <p:oleObj name="Εξίσωση" r:id="rId15" imgW="1522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714356"/>
                        <a:ext cx="514348" cy="7238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402988" y="2211861"/>
          <a:ext cx="357190" cy="661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Εξίσωση" r:id="rId17" imgW="88560" imgH="164880" progId="Equation.3">
                  <p:embed/>
                </p:oleObj>
              </mc:Choice>
              <mc:Fallback>
                <p:oleObj name="Εξίσωση" r:id="rId17" imgW="88560" imgH="1648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2988" y="2211861"/>
                        <a:ext cx="357190" cy="6611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22 - Ευθύγραμμο βέλος σύνδεσης"/>
          <p:cNvCxnSpPr/>
          <p:nvPr/>
        </p:nvCxnSpPr>
        <p:spPr>
          <a:xfrm rot="5400000" flipH="1" flipV="1">
            <a:off x="2352569" y="2263620"/>
            <a:ext cx="357190" cy="214314"/>
          </a:xfrm>
          <a:prstGeom prst="straightConnector1">
            <a:avLst/>
          </a:prstGeom>
          <a:ln w="254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5400000">
            <a:off x="1608830" y="3403123"/>
            <a:ext cx="3347044" cy="60382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ύγραμμο βέλος σύνδεσης"/>
          <p:cNvCxnSpPr/>
          <p:nvPr/>
        </p:nvCxnSpPr>
        <p:spPr>
          <a:xfrm rot="5400000">
            <a:off x="2242869" y="4166577"/>
            <a:ext cx="2035834" cy="5176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Έλλειψη"/>
          <p:cNvSpPr/>
          <p:nvPr/>
        </p:nvSpPr>
        <p:spPr>
          <a:xfrm>
            <a:off x="3226278" y="3105509"/>
            <a:ext cx="112144" cy="103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1586362" y="2419170"/>
          <a:ext cx="630627" cy="773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Εξίσωση" r:id="rId19" imgW="215640" imgH="279360" progId="Equation.3">
                  <p:embed/>
                </p:oleObj>
              </mc:Choice>
              <mc:Fallback>
                <p:oleObj name="Εξίσωση" r:id="rId19" imgW="215640" imgH="27936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6362" y="2419170"/>
                        <a:ext cx="630627" cy="7732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3444724" y="4237186"/>
          <a:ext cx="635569" cy="829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Εξίσωση" r:id="rId21" imgW="203040" imgH="279360" progId="Equation.3">
                  <p:embed/>
                </p:oleObj>
              </mc:Choice>
              <mc:Fallback>
                <p:oleObj name="Εξίσωση" r:id="rId21" imgW="203040" imgH="27936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724" y="4237186"/>
                        <a:ext cx="635569" cy="8297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29 - Ευθεία γραμμή σύνδεσης"/>
          <p:cNvCxnSpPr/>
          <p:nvPr/>
        </p:nvCxnSpPr>
        <p:spPr>
          <a:xfrm flipV="1">
            <a:off x="1808665" y="3140015"/>
            <a:ext cx="3237788" cy="48885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3368645" y="3153913"/>
          <a:ext cx="3619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Εξίσωση" r:id="rId23" imgW="152280" imgH="177480" progId="Equation.3">
                  <p:embed/>
                </p:oleObj>
              </mc:Choice>
              <mc:Fallback>
                <p:oleObj name="Εξίσωση" r:id="rId23" imgW="15228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45" y="3153913"/>
                        <a:ext cx="36195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41 - Ευθύγραμμο βέλος σύνδεσης"/>
          <p:cNvCxnSpPr/>
          <p:nvPr/>
        </p:nvCxnSpPr>
        <p:spPr>
          <a:xfrm flipV="1">
            <a:off x="3326944" y="3148642"/>
            <a:ext cx="1141539" cy="2298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2" name="Object 16"/>
          <p:cNvGraphicFramePr>
            <a:graphicFrameLocks noChangeAspect="1"/>
          </p:cNvGraphicFramePr>
          <p:nvPr/>
        </p:nvGraphicFramePr>
        <p:xfrm>
          <a:off x="4462193" y="2823624"/>
          <a:ext cx="1292351" cy="549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Εξίσωση" r:id="rId25" imgW="533160" imgH="228600" progId="Equation.3">
                  <p:embed/>
                </p:oleObj>
              </mc:Choice>
              <mc:Fallback>
                <p:oleObj name="Εξίσωση" r:id="rId25" imgW="53316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193" y="2823624"/>
                        <a:ext cx="1292351" cy="5493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5" name="44 - Ευθύγραμμο βέλος σύνδεσης"/>
          <p:cNvCxnSpPr/>
          <p:nvPr/>
        </p:nvCxnSpPr>
        <p:spPr>
          <a:xfrm rot="5400000" flipH="1" flipV="1">
            <a:off x="2747534" y="2569236"/>
            <a:ext cx="1107038" cy="572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3" name="Object 17"/>
          <p:cNvGraphicFramePr>
            <a:graphicFrameLocks noChangeAspect="1"/>
          </p:cNvGraphicFramePr>
          <p:nvPr/>
        </p:nvGraphicFramePr>
        <p:xfrm>
          <a:off x="2985398" y="1553222"/>
          <a:ext cx="1232919" cy="449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Εξίσωση" r:id="rId27" imgW="622080" imgH="228600" progId="Equation.3">
                  <p:embed/>
                </p:oleObj>
              </mc:Choice>
              <mc:Fallback>
                <p:oleObj name="Εξίσωση" r:id="rId27" imgW="622080" imgH="228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5398" y="1553222"/>
                        <a:ext cx="1232919" cy="4495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9" name="48 - Ευθύγραμμο βέλος σύνδεσης"/>
          <p:cNvCxnSpPr/>
          <p:nvPr/>
        </p:nvCxnSpPr>
        <p:spPr>
          <a:xfrm rot="10800000" flipV="1">
            <a:off x="2329133" y="3186000"/>
            <a:ext cx="908677" cy="1439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4" name="Object 18"/>
          <p:cNvGraphicFramePr>
            <a:graphicFrameLocks noChangeAspect="1"/>
          </p:cNvGraphicFramePr>
          <p:nvPr/>
        </p:nvGraphicFramePr>
        <p:xfrm>
          <a:off x="2134200" y="3201943"/>
          <a:ext cx="1014442" cy="454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Εξίσωση" r:id="rId29" imgW="533160" imgH="241200" progId="Equation.3">
                  <p:embed/>
                </p:oleObj>
              </mc:Choice>
              <mc:Fallback>
                <p:oleObj name="Εξίσωση" r:id="rId29" imgW="533160" imgH="2412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4200" y="3201943"/>
                        <a:ext cx="1014442" cy="4548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3" name="52 - Ευθύγραμμο βέλος σύνδεσης"/>
          <p:cNvCxnSpPr/>
          <p:nvPr/>
        </p:nvCxnSpPr>
        <p:spPr>
          <a:xfrm rot="5400000" flipH="1" flipV="1">
            <a:off x="2980453" y="2802149"/>
            <a:ext cx="623957" cy="5728"/>
          </a:xfrm>
          <a:prstGeom prst="straightConnector1">
            <a:avLst/>
          </a:prstGeom>
          <a:ln w="508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5" name="Object 19"/>
          <p:cNvGraphicFramePr>
            <a:graphicFrameLocks noChangeAspect="1"/>
          </p:cNvGraphicFramePr>
          <p:nvPr/>
        </p:nvGraphicFramePr>
        <p:xfrm>
          <a:off x="3377659" y="2613803"/>
          <a:ext cx="1030437" cy="395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Εξίσωση" r:id="rId31" imgW="622080" imgH="241200" progId="Equation.3">
                  <p:embed/>
                </p:oleObj>
              </mc:Choice>
              <mc:Fallback>
                <p:oleObj name="Εξίσωση" r:id="rId31" imgW="622080" imgH="2412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7659" y="2613803"/>
                        <a:ext cx="1030437" cy="3955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0" name="Object 20"/>
          <p:cNvGraphicFramePr>
            <a:graphicFrameLocks noChangeAspect="1"/>
          </p:cNvGraphicFramePr>
          <p:nvPr/>
        </p:nvGraphicFramePr>
        <p:xfrm>
          <a:off x="4423644" y="4280439"/>
          <a:ext cx="4462462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Εξίσωση" r:id="rId33" imgW="2120760" imgH="228600" progId="Equation.3">
                  <p:embed/>
                </p:oleObj>
              </mc:Choice>
              <mc:Fallback>
                <p:oleObj name="Εξίσωση" r:id="rId33" imgW="2120760" imgH="2286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3644" y="4280439"/>
                        <a:ext cx="4462462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45 - Ευθεία γραμμή σύνδεσης"/>
          <p:cNvCxnSpPr/>
          <p:nvPr/>
        </p:nvCxnSpPr>
        <p:spPr>
          <a:xfrm rot="5400000">
            <a:off x="1815860" y="2661249"/>
            <a:ext cx="1777042" cy="43132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41" name="Object 21"/>
          <p:cNvGraphicFramePr>
            <a:graphicFrameLocks noChangeAspect="1"/>
          </p:cNvGraphicFramePr>
          <p:nvPr/>
        </p:nvGraphicFramePr>
        <p:xfrm>
          <a:off x="2575104" y="3644420"/>
          <a:ext cx="331788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" name="Εξίσωση" r:id="rId35" imgW="139680" imgH="164880" progId="Equation.3">
                  <p:embed/>
                </p:oleObj>
              </mc:Choice>
              <mc:Fallback>
                <p:oleObj name="Εξίσωση" r:id="rId35" imgW="139680" imgH="1648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5104" y="3644420"/>
                        <a:ext cx="331788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2" name="Object 22"/>
          <p:cNvGraphicFramePr>
            <a:graphicFrameLocks noChangeAspect="1"/>
          </p:cNvGraphicFramePr>
          <p:nvPr/>
        </p:nvGraphicFramePr>
        <p:xfrm>
          <a:off x="4337380" y="4845679"/>
          <a:ext cx="456882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Εξίσωση" r:id="rId37" imgW="2171520" imgH="241200" progId="Equation.3">
                  <p:embed/>
                </p:oleObj>
              </mc:Choice>
              <mc:Fallback>
                <p:oleObj name="Εξίσωση" r:id="rId37" imgW="2171520" imgH="2412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7380" y="4845679"/>
                        <a:ext cx="456882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49 - TextBox"/>
          <p:cNvSpPr txBox="1"/>
          <p:nvPr/>
        </p:nvSpPr>
        <p:spPr>
          <a:xfrm>
            <a:off x="4364419" y="5431926"/>
            <a:ext cx="3617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Εξουδετερώνονται!</a:t>
            </a:r>
          </a:p>
        </p:txBody>
      </p:sp>
      <p:graphicFrame>
        <p:nvGraphicFramePr>
          <p:cNvPr id="6164" name="Object 20"/>
          <p:cNvGraphicFramePr>
            <a:graphicFrameLocks noChangeAspect="1"/>
          </p:cNvGraphicFramePr>
          <p:nvPr/>
        </p:nvGraphicFramePr>
        <p:xfrm>
          <a:off x="2067075" y="314504"/>
          <a:ext cx="286543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Εξίσωση" r:id="rId39" imgW="1447560" imgH="241200" progId="Equation.3">
                  <p:embed/>
                </p:oleObj>
              </mc:Choice>
              <mc:Fallback>
                <p:oleObj name="Εξίσωση" r:id="rId39" imgW="1447560" imgH="2412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7075" y="314504"/>
                        <a:ext cx="2865437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5" name="Object 21"/>
          <p:cNvGraphicFramePr>
            <a:graphicFrameLocks noChangeAspect="1"/>
          </p:cNvGraphicFramePr>
          <p:nvPr/>
        </p:nvGraphicFramePr>
        <p:xfrm>
          <a:off x="5003500" y="330889"/>
          <a:ext cx="3767138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Εξίσωση" r:id="rId41" imgW="1790640" imgH="203040" progId="Equation.3">
                  <p:embed/>
                </p:oleObj>
              </mc:Choice>
              <mc:Fallback>
                <p:oleObj name="Εξίσωση" r:id="rId41" imgW="1790640" imgH="20304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500" y="330889"/>
                        <a:ext cx="3767138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6" name="Object 22"/>
          <p:cNvGraphicFramePr>
            <a:graphicFrameLocks noChangeAspect="1"/>
          </p:cNvGraphicFramePr>
          <p:nvPr/>
        </p:nvGraphicFramePr>
        <p:xfrm>
          <a:off x="2886375" y="926053"/>
          <a:ext cx="315277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Εξίσωση" r:id="rId43" imgW="1498320" imgH="203040" progId="Equation.3">
                  <p:embed/>
                </p:oleObj>
              </mc:Choice>
              <mc:Fallback>
                <p:oleObj name="Εξίσωση" r:id="rId43" imgW="1498320" imgH="20304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6375" y="926053"/>
                        <a:ext cx="3152775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7" name="Object 23"/>
          <p:cNvGraphicFramePr>
            <a:graphicFrameLocks noChangeAspect="1"/>
          </p:cNvGraphicFramePr>
          <p:nvPr/>
        </p:nvGraphicFramePr>
        <p:xfrm>
          <a:off x="6009676" y="951602"/>
          <a:ext cx="114935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Εξίσωση" r:id="rId45" imgW="545760" imgH="177480" progId="Equation.3">
                  <p:embed/>
                </p:oleObj>
              </mc:Choice>
              <mc:Fallback>
                <p:oleObj name="Εξίσωση" r:id="rId45" imgW="545760" imgH="17748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9676" y="951602"/>
                        <a:ext cx="114935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9" name="Object 25"/>
          <p:cNvGraphicFramePr>
            <a:graphicFrameLocks noChangeAspect="1"/>
          </p:cNvGraphicFramePr>
          <p:nvPr/>
        </p:nvGraphicFramePr>
        <p:xfrm>
          <a:off x="7093429" y="894064"/>
          <a:ext cx="738188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Εξίσωση" r:id="rId47" imgW="304560" imgH="241200" progId="Equation.3">
                  <p:embed/>
                </p:oleObj>
              </mc:Choice>
              <mc:Fallback>
                <p:oleObj name="Εξίσωση" r:id="rId47" imgW="304560" imgH="24120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3429" y="894064"/>
                        <a:ext cx="738188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50 - TextBox"/>
          <p:cNvSpPr txBox="1"/>
          <p:nvPr/>
        </p:nvSpPr>
        <p:spPr>
          <a:xfrm>
            <a:off x="4827369" y="1633428"/>
            <a:ext cx="3617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Εξουδετερώνονται!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3 - Ομάδα"/>
          <p:cNvGrpSpPr/>
          <p:nvPr/>
        </p:nvGrpSpPr>
        <p:grpSpPr>
          <a:xfrm>
            <a:off x="1857356" y="1785926"/>
            <a:ext cx="2857520" cy="1787538"/>
            <a:chOff x="1857356" y="1785926"/>
            <a:chExt cx="2857520" cy="1787538"/>
          </a:xfrm>
        </p:grpSpPr>
        <p:cxnSp>
          <p:nvCxnSpPr>
            <p:cNvPr id="3" name="2 - Ευθεία γραμμή σύνδεσης"/>
            <p:cNvCxnSpPr/>
            <p:nvPr/>
          </p:nvCxnSpPr>
          <p:spPr>
            <a:xfrm rot="5400000" flipH="1" flipV="1">
              <a:off x="1393009" y="2250273"/>
              <a:ext cx="1785950" cy="857256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4 - Ευθεία γραμμή σύνδεσης"/>
            <p:cNvCxnSpPr/>
            <p:nvPr/>
          </p:nvCxnSpPr>
          <p:spPr>
            <a:xfrm>
              <a:off x="2714612" y="1785926"/>
              <a:ext cx="2000264" cy="1785950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- Ευθεία γραμμή σύνδεσης"/>
            <p:cNvCxnSpPr/>
            <p:nvPr/>
          </p:nvCxnSpPr>
          <p:spPr>
            <a:xfrm rot="10800000">
              <a:off x="1857356" y="3571876"/>
              <a:ext cx="2857520" cy="1588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- Διάγραμμα ροής: Λογικό &quot;ΚΑΙ&quot;"/>
          <p:cNvSpPr/>
          <p:nvPr/>
        </p:nvSpPr>
        <p:spPr>
          <a:xfrm>
            <a:off x="1857356" y="857232"/>
            <a:ext cx="571504" cy="571504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4" name="13 - Αντικείμενο"/>
          <p:cNvGraphicFramePr>
            <a:graphicFrameLocks noChangeAspect="1"/>
          </p:cNvGraphicFramePr>
          <p:nvPr/>
        </p:nvGraphicFramePr>
        <p:xfrm>
          <a:off x="1428728" y="3429000"/>
          <a:ext cx="361952" cy="439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Εξίσωση" r:id="rId3" imgW="152280" imgH="164880" progId="Equation.3">
                  <p:embed/>
                </p:oleObj>
              </mc:Choice>
              <mc:Fallback>
                <p:oleObj name="Εξίσωση" r:id="rId3" imgW="15228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3429000"/>
                        <a:ext cx="361952" cy="4397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714876" y="3643314"/>
          <a:ext cx="3619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Εξίσωση" r:id="rId5" imgW="152280" imgH="164880" progId="Equation.3">
                  <p:embed/>
                </p:oleObj>
              </mc:Choice>
              <mc:Fallback>
                <p:oleObj name="Εξίσωση" r:id="rId5" imgW="1522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3643314"/>
                        <a:ext cx="36195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643174" y="1357298"/>
          <a:ext cx="331788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Εξίσωση" r:id="rId7" imgW="139680" imgH="152280" progId="Equation.3">
                  <p:embed/>
                </p:oleObj>
              </mc:Choice>
              <mc:Fallback>
                <p:oleObj name="Εξίσωση" r:id="rId7" imgW="139680" imgH="1522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1357298"/>
                        <a:ext cx="331788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232180" y="1885591"/>
          <a:ext cx="3016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Εξίσωση" r:id="rId9" imgW="126720" imgH="139680" progId="Equation.3">
                  <p:embed/>
                </p:oleObj>
              </mc:Choice>
              <mc:Fallback>
                <p:oleObj name="Εξίσωση" r:id="rId9" imgW="12672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2180" y="1885591"/>
                        <a:ext cx="30162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111885" y="1917191"/>
          <a:ext cx="361950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Εξίσωση" r:id="rId11" imgW="152280" imgH="203040" progId="Equation.3">
                  <p:embed/>
                </p:oleObj>
              </mc:Choice>
              <mc:Fallback>
                <p:oleObj name="Εξίσωση" r:id="rId11" imgW="1522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885" y="1917191"/>
                        <a:ext cx="361950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542337" y="3717565"/>
          <a:ext cx="30162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Εξίσωση" r:id="rId13" imgW="126720" imgH="164880" progId="Equation.3">
                  <p:embed/>
                </p:oleObj>
              </mc:Choice>
              <mc:Fallback>
                <p:oleObj name="Εξίσωση" r:id="rId13" imgW="12672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2337" y="3717565"/>
                        <a:ext cx="301625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285852" y="714356"/>
          <a:ext cx="514348" cy="723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Εξίσωση" r:id="rId15" imgW="152280" imgH="215640" progId="Equation.3">
                  <p:embed/>
                </p:oleObj>
              </mc:Choice>
              <mc:Fallback>
                <p:oleObj name="Εξίσωση" r:id="rId15" imgW="1522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714356"/>
                        <a:ext cx="514348" cy="7238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558256" y="2211861"/>
          <a:ext cx="357190" cy="661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Εξίσωση" r:id="rId17" imgW="88560" imgH="164880" progId="Equation.3">
                  <p:embed/>
                </p:oleObj>
              </mc:Choice>
              <mc:Fallback>
                <p:oleObj name="Εξίσωση" r:id="rId17" imgW="88560" imgH="1648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8256" y="2211861"/>
                        <a:ext cx="357190" cy="6611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22 - Ευθύγραμμο βέλος σύνδεσης"/>
          <p:cNvCxnSpPr/>
          <p:nvPr/>
        </p:nvCxnSpPr>
        <p:spPr>
          <a:xfrm rot="5400000" flipH="1" flipV="1">
            <a:off x="2352569" y="2263620"/>
            <a:ext cx="357190" cy="214314"/>
          </a:xfrm>
          <a:prstGeom prst="straightConnector1">
            <a:avLst/>
          </a:prstGeom>
          <a:ln w="254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>
            <a:off x="1138688" y="2018581"/>
            <a:ext cx="2268746" cy="120769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 rot="10800000">
            <a:off x="1362974" y="2130725"/>
            <a:ext cx="931652" cy="50033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 flipH="1" flipV="1">
            <a:off x="3165887" y="1647646"/>
            <a:ext cx="1621766" cy="1604513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ύγραμμο βέλος σύνδεσης"/>
          <p:cNvCxnSpPr/>
          <p:nvPr/>
        </p:nvCxnSpPr>
        <p:spPr>
          <a:xfrm rot="5400000" flipH="1" flipV="1">
            <a:off x="3739550" y="1539817"/>
            <a:ext cx="1155941" cy="1147313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5400000">
            <a:off x="2100537" y="3912079"/>
            <a:ext cx="2346381" cy="4313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ύγραμμο βέλος σύνδεσης"/>
          <p:cNvCxnSpPr/>
          <p:nvPr/>
        </p:nvCxnSpPr>
        <p:spPr>
          <a:xfrm rot="5400000">
            <a:off x="2242869" y="4571999"/>
            <a:ext cx="2035834" cy="5176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Έλλειψη"/>
          <p:cNvSpPr/>
          <p:nvPr/>
        </p:nvSpPr>
        <p:spPr>
          <a:xfrm>
            <a:off x="3226278" y="3105509"/>
            <a:ext cx="112144" cy="103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3368645" y="2955506"/>
          <a:ext cx="3619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Εξίσωση" r:id="rId19" imgW="152280" imgH="177480" progId="Equation.3">
                  <p:embed/>
                </p:oleObj>
              </mc:Choice>
              <mc:Fallback>
                <p:oleObj name="Εξίσωση" r:id="rId19" imgW="15228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45" y="2955506"/>
                        <a:ext cx="36195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4696005" y="1785759"/>
          <a:ext cx="695504" cy="922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Εξίσωση" r:id="rId21" imgW="203040" imgH="266400" progId="Equation.3">
                  <p:embed/>
                </p:oleObj>
              </mc:Choice>
              <mc:Fallback>
                <p:oleObj name="Εξίσωση" r:id="rId21" imgW="203040" imgH="2664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6005" y="1785759"/>
                        <a:ext cx="695504" cy="9227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1232679" y="2462302"/>
          <a:ext cx="630627" cy="773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Εξίσωση" r:id="rId23" imgW="215640" imgH="279360" progId="Equation.3">
                  <p:embed/>
                </p:oleObj>
              </mc:Choice>
              <mc:Fallback>
                <p:oleObj name="Εξίσωση" r:id="rId23" imgW="215640" imgH="27936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679" y="2462302"/>
                        <a:ext cx="630627" cy="7732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3444724" y="4237186"/>
          <a:ext cx="635569" cy="829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Εξίσωση" r:id="rId25" imgW="203040" imgH="279360" progId="Equation.3">
                  <p:embed/>
                </p:oleObj>
              </mc:Choice>
              <mc:Fallback>
                <p:oleObj name="Εξίσωση" r:id="rId25" imgW="203040" imgH="27936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724" y="4237186"/>
                        <a:ext cx="635569" cy="8297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29 - TextBox"/>
          <p:cNvSpPr txBox="1"/>
          <p:nvPr/>
        </p:nvSpPr>
        <p:spPr>
          <a:xfrm>
            <a:off x="1052423" y="5633050"/>
            <a:ext cx="78327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Αφού η συνισταμένη των τριών δυνάμεων είναι μηδέν και διέρχονται όλες από το ίδιο σημείο, το τρίγωνο ισορροπεί.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396</TotalTime>
  <Words>612</Words>
  <Application>Microsoft Office PowerPoint</Application>
  <PresentationFormat>Προβολή στην οθόνη (4:3)</PresentationFormat>
  <Paragraphs>82</Paragraphs>
  <Slides>26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33" baseType="lpstr">
      <vt:lpstr>Corbel</vt:lpstr>
      <vt:lpstr>Gill Sans MT</vt:lpstr>
      <vt:lpstr>Times New Roman</vt:lpstr>
      <vt:lpstr>Verdana</vt:lpstr>
      <vt:lpstr>Wingdings 2</vt:lpstr>
      <vt:lpstr>Ηλιοστάσιο</vt:lpstr>
      <vt:lpstr>Εξίσωση</vt:lpstr>
      <vt:lpstr>7 ασκήσεις Ηλεκτρομαγνητισμού</vt:lpstr>
      <vt:lpstr>Η πρώτη: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Η δεύτερη:</vt:lpstr>
      <vt:lpstr>Παρουσίαση του PowerPoint</vt:lpstr>
      <vt:lpstr>Παρουσίαση του PowerPoint</vt:lpstr>
      <vt:lpstr>Η τρίτη:</vt:lpstr>
      <vt:lpstr>Παρουσίαση του PowerPoint</vt:lpstr>
      <vt:lpstr>Παρουσίαση του PowerPoint</vt:lpstr>
      <vt:lpstr>Η τέταρτη:</vt:lpstr>
      <vt:lpstr>Παρουσίαση του PowerPoint</vt:lpstr>
      <vt:lpstr>Παρουσίαση του PowerPoint</vt:lpstr>
      <vt:lpstr>Η πέμπτη:</vt:lpstr>
      <vt:lpstr>Παρουσίαση του PowerPoint</vt:lpstr>
      <vt:lpstr>Η έκτη:</vt:lpstr>
      <vt:lpstr>Παρουσίαση του PowerPoint</vt:lpstr>
      <vt:lpstr>Παρουσίαση του PowerPoint</vt:lpstr>
      <vt:lpstr>Η έβδομη:</vt:lpstr>
      <vt:lpstr>Παρουσίαση του PowerPoint</vt:lpstr>
      <vt:lpstr>Παρουσίαση του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ασκήσεις Ηλεκτρομαγνητισμού</dc:title>
  <dc:creator>Χρήστης των Windows</dc:creator>
  <cp:lastModifiedBy>user</cp:lastModifiedBy>
  <cp:revision>141</cp:revision>
  <dcterms:created xsi:type="dcterms:W3CDTF">2020-04-14T10:27:32Z</dcterms:created>
  <dcterms:modified xsi:type="dcterms:W3CDTF">2020-04-15T10:17:01Z</dcterms:modified>
</cp:coreProperties>
</file>