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57" r:id="rId4"/>
    <p:sldId id="259" r:id="rId5"/>
    <p:sldId id="258" r:id="rId6"/>
    <p:sldId id="261" r:id="rId7"/>
    <p:sldId id="262" r:id="rId8"/>
    <p:sldId id="297" r:id="rId9"/>
    <p:sldId id="287" r:id="rId10"/>
    <p:sldId id="263" r:id="rId11"/>
    <p:sldId id="279" r:id="rId12"/>
    <p:sldId id="289" r:id="rId13"/>
    <p:sldId id="264" r:id="rId14"/>
    <p:sldId id="290" r:id="rId15"/>
    <p:sldId id="265" r:id="rId16"/>
    <p:sldId id="298" r:id="rId17"/>
    <p:sldId id="266" r:id="rId18"/>
    <p:sldId id="267" r:id="rId19"/>
    <p:sldId id="268" r:id="rId20"/>
    <p:sldId id="272" r:id="rId21"/>
    <p:sldId id="291" r:id="rId22"/>
    <p:sldId id="273" r:id="rId23"/>
    <p:sldId id="294" r:id="rId24"/>
    <p:sldId id="274" r:id="rId25"/>
    <p:sldId id="269" r:id="rId26"/>
    <p:sldId id="280" r:id="rId27"/>
    <p:sldId id="29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B983-1178-4576-BC23-C2CADF5F1487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2CF86-E270-48BF-801E-516ED5E13B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BB0A6-2B46-4AC2-98A4-E1D2F1DDEDB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3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46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54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F72223-7A7D-4FEE-B0DF-94B8B025425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17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6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2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72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14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76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580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35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85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73B7-B5FB-4E7C-ABFF-68849279F3D2}" type="datetimeFigureOut">
              <a:rPr lang="el-GR" smtClean="0"/>
              <a:t>11/5/2014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B915-114C-425D-AA70-59C7C4BD1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90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logs.sch.gr/labos/2010/12/06/%cf%83%cf%87%ce%b5%cf%84%ce%b9%ce%ba%ce%ac-%ce%bc%ce%b5-%cf%84%ce%b7%ce%bd-%ce%b1%ce%bd%ce%b1%cf%80%ce%b1%cf%81%ce%b1%ce%b3%cf%89%ce%b3%ce%ae-%cf%83%cf%84%ce%bf%ce%bd-%ce%ac%ce%bd%ce%b8%cf%81%cf%89/%ce%b3%cf%85%ce%bd%ce%b1%ce%b9%ce%ba%ce%b5%ce%b9%ce%bf-%ce%b1%ce%bd%ce%b1%cf%80%ce%b1%cf%81-%cf%83%cf%85%cf%83%cf%84%ce%b7%ce%bc%ce%b1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/>
              <a:t>ΔΟΜΗ ΚΑΙ ΛΕΙΤΟΥΡΓΙΑ ΤΟΥ ΑΝΑΠΑΡΑΓΩΓΙΚΟΥ ΣΥΣΤΗΜΑΤΟΣ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848872" cy="936104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Το αναπαραγωγικό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σύστημα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κάθε φύλου έχει ιδιαίτερα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ανατομικά και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λειτουργικά χαρακτηριστικά.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717032"/>
            <a:ext cx="41814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6930" y="116632"/>
            <a:ext cx="8949566" cy="7017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2. </a:t>
            </a:r>
            <a:r>
              <a:rPr lang="el-GR" sz="4400" b="1" dirty="0" smtClean="0">
                <a:latin typeface="+mj-lt"/>
                <a:ea typeface="+mj-ea"/>
                <a:cs typeface="+mj-cs"/>
              </a:rPr>
              <a:t>Η </a:t>
            </a:r>
            <a:r>
              <a:rPr lang="el-GR" sz="4400" b="1" dirty="0">
                <a:latin typeface="+mj-lt"/>
                <a:ea typeface="+mj-ea"/>
                <a:cs typeface="+mj-cs"/>
              </a:rPr>
              <a:t>εκφορητική οδός του σπέρματος</a:t>
            </a:r>
          </a:p>
        </p:txBody>
      </p:sp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83" y="1196752"/>
            <a:ext cx="6222111" cy="48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51520" y="1052736"/>
            <a:ext cx="662473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Η εκφορητική οδός του σπέρματος περιλαμβάνει 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21" y="1927373"/>
            <a:ext cx="6511888" cy="28697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2400" dirty="0" smtClean="0"/>
              <a:t>Την επιδιδυμίδα</a:t>
            </a:r>
          </a:p>
          <a:p>
            <a:pPr>
              <a:defRPr/>
            </a:pPr>
            <a:r>
              <a:rPr lang="el-GR" sz="2400" dirty="0" smtClean="0"/>
              <a:t>Τον σπερματικό πόρο, </a:t>
            </a:r>
            <a:endParaRPr lang="en-US" sz="2400" dirty="0" smtClean="0"/>
          </a:p>
          <a:p>
            <a:pPr marL="0" indent="361950">
              <a:buNone/>
              <a:defRPr/>
            </a:pPr>
            <a:r>
              <a:rPr lang="el-GR" sz="2400" dirty="0" smtClean="0"/>
              <a:t>σωλήνα μήκους 40</a:t>
            </a:r>
            <a:r>
              <a:rPr lang="en-US" sz="2400" dirty="0" smtClean="0"/>
              <a:t>cm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Την σπερματοδόχο κύστη</a:t>
            </a:r>
          </a:p>
          <a:p>
            <a:pPr>
              <a:defRPr/>
            </a:pPr>
            <a:r>
              <a:rPr lang="el-GR" sz="2400" dirty="0" smtClean="0"/>
              <a:t>Τον προστάτη</a:t>
            </a:r>
            <a:r>
              <a:rPr lang="en-US" sz="2400" dirty="0" smtClean="0"/>
              <a:t> </a:t>
            </a:r>
            <a:r>
              <a:rPr lang="el-GR" sz="2400" dirty="0" smtClean="0"/>
              <a:t>(αδένας)</a:t>
            </a:r>
          </a:p>
          <a:p>
            <a:pPr>
              <a:defRPr/>
            </a:pPr>
            <a:r>
              <a:rPr lang="el-GR" sz="2400" dirty="0" smtClean="0"/>
              <a:t>Την ουρήθρα.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86933" y="6011614"/>
            <a:ext cx="894956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Ο προστάτης</a:t>
            </a:r>
            <a:r>
              <a:rPr lang="el-GR" sz="2000" dirty="0"/>
              <a:t>, η σπερματοδόχος </a:t>
            </a:r>
            <a:r>
              <a:rPr lang="el-GR" sz="2000" dirty="0" smtClean="0"/>
              <a:t>κύστη</a:t>
            </a:r>
            <a:r>
              <a:rPr lang="en-US" sz="2000" dirty="0" smtClean="0"/>
              <a:t> </a:t>
            </a:r>
            <a:r>
              <a:rPr lang="el-GR" sz="2000" dirty="0" smtClean="0"/>
              <a:t>και κάποιοι άλλοι  αδένες εκκρίνουν ουσίες</a:t>
            </a:r>
            <a:r>
              <a:rPr lang="el-GR" sz="2000" dirty="0"/>
              <a:t>, που μαζί με τα </a:t>
            </a:r>
            <a:r>
              <a:rPr lang="el-GR" sz="2000" dirty="0" smtClean="0"/>
              <a:t>σπερματοζωάρια αποτελούν</a:t>
            </a:r>
            <a:r>
              <a:rPr lang="en-US" sz="2000" dirty="0" smtClean="0"/>
              <a:t> </a:t>
            </a:r>
            <a:r>
              <a:rPr lang="el-GR" sz="2000" dirty="0" smtClean="0"/>
              <a:t>το </a:t>
            </a:r>
            <a:r>
              <a:rPr lang="el-GR" sz="2000" b="1" dirty="0"/>
              <a:t>σπέρμα.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0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s.sch.gr/labos/files/2010/12/ανδρικο-αναπαρ.-συστημα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3154" r="6589" b="9786"/>
          <a:stretch/>
        </p:blipFill>
        <p:spPr bwMode="auto">
          <a:xfrm>
            <a:off x="683568" y="77881"/>
            <a:ext cx="7920880" cy="67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/>
              <a:t>Προστάτης – Ο ανδρικός αδένας.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3"/>
            <a:ext cx="6480720" cy="309634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Είναι </a:t>
            </a:r>
            <a:r>
              <a:rPr lang="el-GR" sz="2000" dirty="0" smtClean="0">
                <a:solidFill>
                  <a:srgbClr val="C00000"/>
                </a:solidFill>
              </a:rPr>
              <a:t>αδένας </a:t>
            </a:r>
            <a:r>
              <a:rPr lang="el-GR" sz="2000" dirty="0" smtClean="0"/>
              <a:t>που υπάρχει μόνο στο γεννητικό  σύστημα των ανδρών.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Αποτελείται από πολλούς σωληνοκυψελοειδείς αδένες, που εκβάλλουν στην ουρήθρα.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Το προστατικό υγρό αποτελεί  το 30% του σπερματικού υγρού και περιέχει πρωτεολυτικά ένζυμα.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Τα πρωτεολυτικά ένζυμα του προστατικού υγρού χρησιμεύουν στην </a:t>
            </a:r>
            <a:r>
              <a:rPr lang="el-GR" sz="2000" dirty="0" smtClean="0">
                <a:solidFill>
                  <a:srgbClr val="C00000"/>
                </a:solidFill>
              </a:rPr>
              <a:t>ρευστοποίηση του σπέρματος </a:t>
            </a:r>
            <a:r>
              <a:rPr lang="el-GR" sz="2000" dirty="0" smtClean="0"/>
              <a:t>κατά την εκσπερμάτωση.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1052736"/>
            <a:ext cx="1809750" cy="2524125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4081636"/>
            <a:ext cx="442798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rgbClr val="C00000"/>
                </a:solidFill>
              </a:rPr>
              <a:t>Καρκίνος του προστάτη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95535" y="4511998"/>
            <a:ext cx="8496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/>
              <a:t>Ο καρκίνος του προστάτη είναι σήμερα ο συχνότερος καρκίνος που διαγιγνώσκεται στους άνδρες, αποτελεί δε την δεύτερη αιτία θανάτου από κακοήθεια μετά τον καρκίνο του </a:t>
            </a:r>
            <a:r>
              <a:rPr lang="el-GR" dirty="0" err="1"/>
              <a:t>πνεύμονος</a:t>
            </a:r>
            <a:r>
              <a:rPr lang="el-GR" dirty="0"/>
              <a:t>.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3391" y="5434340"/>
            <a:ext cx="8518276" cy="122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1800" dirty="0" smtClean="0"/>
              <a:t>Αφορά κυρίως άνδρες 50-80 ετών, συχνά δε παραμένει κλινικά </a:t>
            </a:r>
            <a:r>
              <a:rPr lang="el-GR" sz="1800" dirty="0" err="1" smtClean="0"/>
              <a:t>ασυμπτωματικός</a:t>
            </a:r>
            <a:r>
              <a:rPr lang="el-GR" sz="1800" dirty="0" smtClean="0"/>
              <a:t> μέχρις ότου φθάσει σε προχωρημένα στάδια. Αν όμως διαγνωσθεί σε αρχικά στάδια, οι θεραπευτικές επιλογές είναι πολλές και η επιβίωση του ασθενούς στην 5ετία πλησιάζει το 100%.</a:t>
            </a:r>
          </a:p>
          <a:p>
            <a:pPr>
              <a:defRPr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23745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539552" y="116632"/>
            <a:ext cx="777686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+mj-lt"/>
                <a:ea typeface="+mj-ea"/>
                <a:cs typeface="+mj-cs"/>
              </a:rPr>
              <a:t>3. </a:t>
            </a:r>
            <a:r>
              <a:rPr lang="el-GR" sz="4800" b="1" dirty="0" smtClean="0">
                <a:latin typeface="+mj-lt"/>
                <a:ea typeface="+mj-ea"/>
                <a:cs typeface="+mj-cs"/>
              </a:rPr>
              <a:t>Το </a:t>
            </a:r>
            <a:r>
              <a:rPr lang="el-GR" sz="4800" b="1" dirty="0">
                <a:latin typeface="+mj-lt"/>
                <a:ea typeface="+mj-ea"/>
                <a:cs typeface="+mj-cs"/>
              </a:rPr>
              <a:t>πέος </a:t>
            </a:r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19" y="2743200"/>
            <a:ext cx="457044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5496" y="105796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Το </a:t>
            </a:r>
            <a:r>
              <a:rPr lang="el-GR" sz="2400" b="1" dirty="0"/>
              <a:t>πέος </a:t>
            </a:r>
            <a:r>
              <a:rPr lang="el-GR" sz="2400" dirty="0"/>
              <a:t>αποτελείται </a:t>
            </a:r>
            <a:endParaRPr lang="el-GR" sz="2400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el-GR" sz="2400" dirty="0" smtClean="0"/>
              <a:t>από </a:t>
            </a:r>
            <a:r>
              <a:rPr lang="el-GR" sz="2400" dirty="0"/>
              <a:t>τρία σηραγγώδη σώματα, </a:t>
            </a:r>
            <a:endParaRPr lang="el-GR" sz="2400" dirty="0" smtClean="0"/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l-GR" sz="2400" dirty="0"/>
              <a:t>Την πόσθη-κοινό δερμάτινο περίβλημα των σηραγγωδών σωμάτων.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l-GR" sz="2400" dirty="0"/>
              <a:t>Την </a:t>
            </a:r>
            <a:r>
              <a:rPr lang="el-GR" sz="2400" dirty="0" smtClean="0"/>
              <a:t>βάλανο, το </a:t>
            </a:r>
            <a:r>
              <a:rPr lang="el-GR" sz="2400" dirty="0"/>
              <a:t>διογκωμένο άκρο του σηραγγώδους σώματος της ουρήθρας.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1471" y="4221088"/>
            <a:ext cx="4271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</a:t>
            </a:r>
            <a:r>
              <a:rPr lang="el-GR" dirty="0"/>
              <a:t>την ερωτική διέγερση </a:t>
            </a:r>
            <a:r>
              <a:rPr lang="el-GR" dirty="0" smtClean="0"/>
              <a:t>(στύση) υπάρχει διαστολή </a:t>
            </a:r>
            <a:r>
              <a:rPr lang="el-GR" dirty="0"/>
              <a:t>των αρτηριών και συγκέντρωση μεγάλης ποσότητας αίματος στα σηραγγώδη σώματα του </a:t>
            </a:r>
            <a:r>
              <a:rPr lang="el-GR" dirty="0" smtClean="0"/>
              <a:t>πέους.</a:t>
            </a:r>
          </a:p>
        </p:txBody>
      </p:sp>
    </p:spTree>
    <p:extLst>
      <p:ext uri="{BB962C8B-B14F-4D97-AF65-F5344CB8AC3E}">
        <p14:creationId xmlns:p14="http://schemas.microsoft.com/office/powerpoint/2010/main" val="34324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2478" y="1052736"/>
            <a:ext cx="8567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dirty="0"/>
              <a:t>τμήμα της πόσθης που </a:t>
            </a:r>
            <a:r>
              <a:rPr lang="el-GR" sz="2000" dirty="0" smtClean="0"/>
              <a:t>καλύπτει τη </a:t>
            </a:r>
            <a:r>
              <a:rPr lang="el-GR" sz="2000" dirty="0"/>
              <a:t>βάλανο (</a:t>
            </a:r>
            <a:r>
              <a:rPr lang="el-GR" sz="2000" dirty="0" err="1"/>
              <a:t>ακροποσθία</a:t>
            </a:r>
            <a:r>
              <a:rPr lang="el-GR" sz="2000" dirty="0"/>
              <a:t>) κατά την ούρηση </a:t>
            </a:r>
            <a:r>
              <a:rPr lang="el-GR" sz="2000" dirty="0" smtClean="0"/>
              <a:t>και κυρίως </a:t>
            </a:r>
            <a:r>
              <a:rPr lang="el-GR" sz="2000" dirty="0"/>
              <a:t>κατά τη στύση τραβιέται προς τα </a:t>
            </a:r>
            <a:r>
              <a:rPr lang="el-GR" sz="2000" dirty="0" smtClean="0"/>
              <a:t>πίσω</a:t>
            </a:r>
            <a:r>
              <a:rPr lang="el-GR" sz="2000" dirty="0"/>
              <a:t>. Όταν η </a:t>
            </a:r>
            <a:r>
              <a:rPr lang="el-GR" sz="2000" dirty="0" err="1"/>
              <a:t>ακροποσθία</a:t>
            </a:r>
            <a:r>
              <a:rPr lang="el-GR" sz="2000" dirty="0"/>
              <a:t> έχει πολύ </a:t>
            </a:r>
            <a:r>
              <a:rPr lang="el-GR" sz="2000" dirty="0" smtClean="0"/>
              <a:t>στενό άνοιγμα</a:t>
            </a:r>
            <a:r>
              <a:rPr lang="el-GR" sz="2000" dirty="0"/>
              <a:t>, δεν μπορεί να τραβηχτεί προς τα </a:t>
            </a:r>
            <a:r>
              <a:rPr lang="el-GR" sz="2000" dirty="0" smtClean="0"/>
              <a:t>πίσω </a:t>
            </a:r>
            <a:r>
              <a:rPr lang="el-GR" sz="2000" dirty="0"/>
              <a:t>και προκαλείται πόνος. 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Σ</a:t>
            </a:r>
            <a:r>
              <a:rPr lang="el-GR" sz="2000" dirty="0"/>
              <a:t>' αυτή την </a:t>
            </a:r>
            <a:r>
              <a:rPr lang="el-GR" sz="2000" dirty="0" smtClean="0"/>
              <a:t>περίπτωση </a:t>
            </a:r>
            <a:r>
              <a:rPr lang="el-GR" sz="2000" dirty="0"/>
              <a:t>αφαιρείται χειρουργικά με περιτομή.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1760" y="274638"/>
            <a:ext cx="3672408" cy="562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/>
              <a:t>Περιτομή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52478" y="3002199"/>
            <a:ext cx="8567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Περιτομή</a:t>
            </a:r>
            <a:r>
              <a:rPr lang="el-GR" dirty="0"/>
              <a:t> ονομάζεται </a:t>
            </a:r>
            <a:r>
              <a:rPr lang="el-GR" dirty="0" smtClean="0"/>
              <a:t>η </a:t>
            </a:r>
            <a:r>
              <a:rPr lang="el-GR" dirty="0"/>
              <a:t>αποκοπή (αφαίρεση) της πόσθης ή </a:t>
            </a:r>
            <a:r>
              <a:rPr lang="el-GR" dirty="0" err="1" smtClean="0"/>
              <a:t>ακροποσθίας</a:t>
            </a:r>
            <a:r>
              <a:rPr lang="el-GR" dirty="0" smtClean="0"/>
              <a:t>, </a:t>
            </a:r>
            <a:r>
              <a:rPr lang="el-GR" dirty="0"/>
              <a:t>της πτύχωσης δηλαδή του δέρματος που καλύπτει τη βάλανο του </a:t>
            </a:r>
            <a:r>
              <a:rPr lang="el-GR" dirty="0" smtClean="0"/>
              <a:t>πέους. </a:t>
            </a:r>
          </a:p>
          <a:p>
            <a:r>
              <a:rPr lang="el-GR" dirty="0" smtClean="0"/>
              <a:t>Η </a:t>
            </a:r>
            <a:r>
              <a:rPr lang="el-GR" dirty="0"/>
              <a:t>περιτομή εξυπηρετεί κατά μία άποψη λόγους υγιεινής: με την αφαίρεση της πόσθης μειώνονται οι πιθανότητες μόλυνσης από τη συσσώρευση μικροοργανισμών ή ξένων σωμάτων (σκόνης, σμήγματος κλπ)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550" y="4479527"/>
            <a:ext cx="2381250" cy="1552575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49189" y="6032102"/>
            <a:ext cx="3528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l-GR" sz="1400" dirty="0">
                <a:latin typeface="Calibri" pitchFamily="34" charset="0"/>
              </a:rPr>
              <a:t>Αρχαία Αιγυπτιακή αναπαράσταση περιτομής σε σπήλαιο στο Λούξορ (</a:t>
            </a:r>
            <a:r>
              <a:rPr lang="el-GR" sz="1400" dirty="0" err="1">
                <a:latin typeface="Calibri" pitchFamily="34" charset="0"/>
              </a:rPr>
              <a:t>περ</a:t>
            </a:r>
            <a:r>
              <a:rPr lang="el-GR" sz="1400" dirty="0">
                <a:latin typeface="Calibri" pitchFamily="34" charset="0"/>
              </a:rPr>
              <a:t>. 1360 </a:t>
            </a:r>
            <a:r>
              <a:rPr lang="el-GR" sz="1400" dirty="0" err="1" smtClean="0">
                <a:latin typeface="Calibri" pitchFamily="34" charset="0"/>
              </a:rPr>
              <a:t>π.Χ</a:t>
            </a:r>
            <a:r>
              <a:rPr lang="el-GR" sz="1400" dirty="0" err="1">
                <a:latin typeface="Calibri" pitchFamily="34" charset="0"/>
              </a:rPr>
              <a:t>.</a:t>
            </a:r>
            <a:r>
              <a:rPr lang="el-GR" sz="1400" dirty="0">
                <a:latin typeface="Calibri" pitchFamily="34" charset="0"/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5013176"/>
            <a:ext cx="3672408" cy="3989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/>
              <a:t>Περιτομή και θρησκεία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60" y="5341049"/>
            <a:ext cx="5637676" cy="13821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1600" dirty="0" smtClean="0"/>
              <a:t>Αν και η περιτομή δε συνδέεται μόνο με τη θρησκεία και σε χώρες όπως οι ΗΠΑ εφαρμόζεται σε πολλά νεογέννητα άσχετα με το θρήσκευμα, στην </a:t>
            </a:r>
            <a:r>
              <a:rPr lang="el-GR" sz="1600" b="1" dirty="0" smtClean="0">
                <a:solidFill>
                  <a:srgbClr val="C00000"/>
                </a:solidFill>
              </a:rPr>
              <a:t>εβραϊκή</a:t>
            </a:r>
            <a:r>
              <a:rPr lang="el-GR" sz="1600" dirty="0" smtClean="0">
                <a:solidFill>
                  <a:srgbClr val="C00000"/>
                </a:solidFill>
              </a:rPr>
              <a:t> </a:t>
            </a:r>
            <a:r>
              <a:rPr lang="el-GR" sz="1600" dirty="0" smtClean="0"/>
              <a:t>και στη </a:t>
            </a:r>
            <a:r>
              <a:rPr lang="el-GR" sz="1600" b="1" dirty="0" smtClean="0">
                <a:solidFill>
                  <a:srgbClr val="C00000"/>
                </a:solidFill>
              </a:rPr>
              <a:t>μουσουλμανική</a:t>
            </a:r>
            <a:r>
              <a:rPr lang="el-GR" sz="1600" dirty="0" smtClean="0"/>
              <a:t> θρησκεία οι γονείς οφείλουν να περιτέμνουν τα άρρενα βρέφη τους, σύμφωνα με τους θρησκευτικούς κανόνες.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516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0324" y="372315"/>
            <a:ext cx="8000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Οι όρχεις είναι μεικτοί αδένες. </a:t>
            </a:r>
            <a:endParaRPr lang="el-GR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η εξωκρινής </a:t>
            </a:r>
            <a:r>
              <a:rPr lang="el-GR" sz="2400" dirty="0"/>
              <a:t>μοίρα τους παράγει τα σπερματοζωάρια</a:t>
            </a:r>
            <a:r>
              <a:rPr lang="el-GR" sz="2400" dirty="0" smtClean="0"/>
              <a:t>, και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η </a:t>
            </a:r>
            <a:r>
              <a:rPr lang="el-GR" sz="2400" dirty="0"/>
              <a:t>ενδοκρινής </a:t>
            </a:r>
            <a:r>
              <a:rPr lang="el-GR" sz="2400" dirty="0" smtClean="0"/>
              <a:t>αντρικές ορμόνες - σημαντικότερη η </a:t>
            </a:r>
            <a:r>
              <a:rPr lang="el-GR" sz="2400" b="1" dirty="0" smtClean="0"/>
              <a:t>τεστοστερόνη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Ορθογώνιο 2"/>
          <p:cNvSpPr/>
          <p:nvPr/>
        </p:nvSpPr>
        <p:spPr>
          <a:xfrm>
            <a:off x="835030" y="2204864"/>
            <a:ext cx="8072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Η έκκριση τεστοστερόνης αυξάνεται </a:t>
            </a:r>
            <a:r>
              <a:rPr lang="el-GR" sz="2400" dirty="0" smtClean="0"/>
              <a:t>σημαντικά </a:t>
            </a:r>
            <a:r>
              <a:rPr lang="el-GR" sz="2400" dirty="0"/>
              <a:t>κατά την εφηβεία (</a:t>
            </a:r>
            <a:r>
              <a:rPr lang="el-GR" sz="2400" dirty="0" smtClean="0"/>
              <a:t>13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με </a:t>
            </a:r>
            <a:r>
              <a:rPr lang="el-GR" sz="2400" dirty="0" smtClean="0"/>
              <a:t>15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 </a:t>
            </a:r>
            <a:r>
              <a:rPr lang="el-GR" sz="2400" dirty="0" smtClean="0"/>
              <a:t> έτος της </a:t>
            </a:r>
            <a:r>
              <a:rPr lang="el-GR" sz="2400" dirty="0"/>
              <a:t>ηλικίας</a:t>
            </a:r>
            <a:r>
              <a:rPr lang="el-GR" sz="2400" dirty="0" smtClean="0"/>
              <a:t>).</a:t>
            </a:r>
          </a:p>
        </p:txBody>
      </p:sp>
      <p:sp>
        <p:nvSpPr>
          <p:cNvPr id="4" name="Ραβδωτό δεξιό βέλος 3"/>
          <p:cNvSpPr/>
          <p:nvPr/>
        </p:nvSpPr>
        <p:spPr>
          <a:xfrm>
            <a:off x="0" y="323622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Ραβδωτό δεξιό βέλος 4"/>
          <p:cNvSpPr/>
          <p:nvPr/>
        </p:nvSpPr>
        <p:spPr>
          <a:xfrm>
            <a:off x="28236" y="2112472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971600" y="3356992"/>
            <a:ext cx="8100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Η τεστοστερόνη είναι υπεύθυνη για </a:t>
            </a:r>
            <a:endParaRPr lang="el-G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τη </a:t>
            </a:r>
            <a:r>
              <a:rPr lang="el-GR" sz="2400" dirty="0"/>
              <a:t>φυσιολογική ανάπτυξη και λειτουργία των γεννητικών οργάνων </a:t>
            </a:r>
            <a:r>
              <a:rPr lang="el-GR" sz="2400" dirty="0" smtClean="0"/>
              <a:t>(τελική </a:t>
            </a:r>
            <a:r>
              <a:rPr lang="el-GR" sz="2400" dirty="0"/>
              <a:t>διαμόρφωση του πέους, </a:t>
            </a:r>
            <a:r>
              <a:rPr lang="el-GR" sz="2400" dirty="0" smtClean="0"/>
              <a:t>ωρίμανση </a:t>
            </a:r>
            <a:r>
              <a:rPr lang="el-GR" sz="2400" dirty="0"/>
              <a:t>των όρχεων και </a:t>
            </a:r>
            <a:r>
              <a:rPr lang="el-GR" sz="2400" dirty="0" smtClean="0"/>
              <a:t> </a:t>
            </a:r>
            <a:r>
              <a:rPr lang="el-GR" sz="2400" dirty="0"/>
              <a:t>παραγωγή σπέρματος. </a:t>
            </a:r>
            <a:endParaRPr lang="el-G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για </a:t>
            </a:r>
            <a:r>
              <a:rPr lang="el-GR" sz="2400" dirty="0"/>
              <a:t>τα δευτερεύοντα χαρακτηριστικά του φύλου που εμφανίζονται επίσης κατά την εφηβεία: γενειάδα, τριχοφυΐα στις μασχάλες και στην περιοχή των γεννητικών οργάνων, μεγαλύτερη ανάπτυξη των μυών και επιμήκυνση των φωνητικών χορδών, που προκαλεί αλλαγή στη φωνή.</a:t>
            </a:r>
          </a:p>
        </p:txBody>
      </p:sp>
      <p:sp>
        <p:nvSpPr>
          <p:cNvPr id="9" name="Ραβδωτό δεξιό βέλος 8"/>
          <p:cNvSpPr/>
          <p:nvPr/>
        </p:nvSpPr>
        <p:spPr>
          <a:xfrm>
            <a:off x="42942" y="3324643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5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tas\Documents\05 ΒΙΟΛΟΓΙΑ\09 ΚΕΦ 12 ΑΝΑΠΑΡΑΓΩΓΗ ΚΑΙ ΑΝΑΠΤΥΞΗ\αναπαραγωγικό σύστημα αντρ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317497" cy="62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811255" y="1772816"/>
            <a:ext cx="30963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887591" y="4132751"/>
            <a:ext cx="123613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220282" y="2692591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756786" y="4525449"/>
            <a:ext cx="20915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267534" y="3284984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882241" y="5533561"/>
            <a:ext cx="1060613" cy="3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665515" y="5628590"/>
            <a:ext cx="1138943" cy="363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8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39552" y="1700808"/>
            <a:ext cx="77768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dirty="0"/>
              <a:t>Το αναπαραγωγικό σύστημα </a:t>
            </a:r>
            <a:r>
              <a:rPr lang="el-GR" sz="3200" b="1" dirty="0" smtClean="0"/>
              <a:t>της</a:t>
            </a:r>
            <a:r>
              <a:rPr lang="en-US" sz="3200" b="1" dirty="0" smtClean="0"/>
              <a:t> </a:t>
            </a:r>
            <a:r>
              <a:rPr lang="el-GR" sz="3200" b="1" dirty="0" smtClean="0"/>
              <a:t>γυναίκας</a:t>
            </a:r>
            <a:endParaRPr lang="el-GR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6206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Το αναπαραγωγικό σύστημα της </a:t>
            </a:r>
            <a:r>
              <a:rPr lang="el-GR" sz="2800" dirty="0" smtClean="0"/>
              <a:t>γυναίκας αποτελείται </a:t>
            </a:r>
            <a:r>
              <a:rPr lang="el-GR" sz="2800" dirty="0"/>
              <a:t>από </a:t>
            </a:r>
            <a:endParaRPr lang="el-GR" sz="2800" dirty="0" smtClean="0"/>
          </a:p>
          <a:p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τις </a:t>
            </a:r>
            <a:r>
              <a:rPr lang="el-GR" sz="2800" dirty="0"/>
              <a:t>δύο ωοθήκες,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τους δύο ωαγωγούς </a:t>
            </a:r>
            <a:r>
              <a:rPr lang="el-GR" sz="2800" dirty="0"/>
              <a:t>(ή σάλπιγγες),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τη </a:t>
            </a:r>
            <a:r>
              <a:rPr lang="el-GR" sz="2800" dirty="0"/>
              <a:t>μήτρα,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τον κόλπο </a:t>
            </a:r>
            <a:r>
              <a:rPr lang="el-GR" sz="2800" dirty="0"/>
              <a:t>και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 </a:t>
            </a:r>
            <a:r>
              <a:rPr lang="el-GR" sz="2800" dirty="0"/>
              <a:t>αιδοίο</a:t>
            </a:r>
          </a:p>
        </p:txBody>
      </p:sp>
      <p:pic>
        <p:nvPicPr>
          <p:cNvPr id="8194" name="Picture 2" descr="http://blogs.sch.gr/labos/files/2010/12/γυναικειο-αναπαρ.-συστημα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73730"/>
            <a:ext cx="5486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048"/>
            <a:ext cx="8352928" cy="626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18884"/>
              </p:ext>
            </p:extLst>
          </p:nvPr>
        </p:nvGraphicFramePr>
        <p:xfrm>
          <a:off x="107504" y="1395304"/>
          <a:ext cx="8928993" cy="3689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45927"/>
                <a:gridCol w="3441533"/>
                <a:gridCol w="3441533"/>
              </a:tblGrid>
              <a:tr h="97222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Κεφάλαιο 12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ΑΝΑΠΑΡΑΓΩΓΗ – ΑΝΑΠΤΥΞΗ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Εισαγωγή - Δομή και Λειτουργία αναπαραγωγικού συστήματος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Να μη διδαχθεί η παράγραφος: </a:t>
                      </a:r>
                      <a:r>
                        <a:rPr lang="el-GR" sz="1800" dirty="0" err="1">
                          <a:solidFill>
                            <a:srgbClr val="FFC000"/>
                          </a:solidFill>
                          <a:effectLst/>
                        </a:rPr>
                        <a:t>Εμμηνορρυσιακός</a:t>
                      </a: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 κύκλος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Να διδαχθεί όλη η υπόλοιπη ενότητα.</a:t>
                      </a:r>
                      <a:endParaRPr lang="el-GR" sz="18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6481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Από τη μείωση στη γονιμοποίηση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Να διδαχθεί όλη η ενότητα</a:t>
                      </a:r>
                      <a:r>
                        <a:rPr lang="el-GR" sz="1800" dirty="0" smtClean="0">
                          <a:solidFill>
                            <a:srgbClr val="FFC000"/>
                          </a:solidFill>
                          <a:effectLst/>
                        </a:rPr>
                        <a:t>.</a:t>
                      </a:r>
                      <a:endParaRPr lang="el-GR" sz="18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9444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Ανάπτυξη του εμβρύου- Τοκετός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Να μη διδαχθούν οι </a:t>
                      </a:r>
                      <a:r>
                        <a:rPr lang="el-GR" sz="1800" dirty="0" smtClean="0">
                          <a:solidFill>
                            <a:srgbClr val="FFC000"/>
                          </a:solidFill>
                          <a:effectLst/>
                        </a:rPr>
                        <a:t>παράγραφοι</a:t>
                      </a: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Αυλάκωση,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Εμφύτευση,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Σχηματισμός πλακούντα,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Ανάπτυξη μετά τον τοκετό –Γήρας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C000"/>
                          </a:solidFill>
                          <a:effectLst/>
                        </a:rPr>
                        <a:t>Να διδαχθεί όλη η υπόλοιπη ενότητα.</a:t>
                      </a:r>
                      <a:endParaRPr lang="el-GR" sz="18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564069"/>
            <a:ext cx="1834605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ΕΞΕΤΑΣΤΕΑ ΥΛΗ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3005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5935" y="83671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Οι </a:t>
            </a:r>
            <a:r>
              <a:rPr lang="el-GR" sz="2000" b="1" dirty="0"/>
              <a:t>ωοθήκες </a:t>
            </a:r>
            <a:r>
              <a:rPr lang="el-GR" sz="2000" dirty="0"/>
              <a:t>έχουν σχήμα αμυγδάλου </a:t>
            </a:r>
            <a:r>
              <a:rPr lang="el-GR" sz="2000" dirty="0" smtClean="0"/>
              <a:t>και βρίσκονται </a:t>
            </a:r>
            <a:r>
              <a:rPr lang="el-GR" sz="2000" dirty="0"/>
              <a:t>μία σε κάθε πλευρά στο </a:t>
            </a:r>
            <a:r>
              <a:rPr lang="el-GR" sz="2000" dirty="0" smtClean="0"/>
              <a:t>πάνω μέρος </a:t>
            </a:r>
            <a:r>
              <a:rPr lang="el-GR" sz="2000" dirty="0"/>
              <a:t>της </a:t>
            </a:r>
            <a:r>
              <a:rPr lang="el-GR" sz="2000" dirty="0" smtClean="0"/>
              <a:t>λεκάνης δεξιά και αριστερά από τη μήτρα. </a:t>
            </a:r>
            <a:endParaRPr lang="el-GR" sz="2000" dirty="0"/>
          </a:p>
        </p:txBody>
      </p:sp>
      <p:pic>
        <p:nvPicPr>
          <p:cNvPr id="3" name="Content Placeholder 6" descr="WO8HKES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67499" y="2051913"/>
            <a:ext cx="3643313" cy="45085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7092280" y="5183691"/>
            <a:ext cx="194421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Έχουν 3 εκ. μήκος, </a:t>
            </a:r>
          </a:p>
          <a:p>
            <a:r>
              <a:rPr lang="el-GR" dirty="0" smtClean="0"/>
              <a:t>1,5 εκ. πλάτος και </a:t>
            </a:r>
          </a:p>
          <a:p>
            <a:r>
              <a:rPr lang="el-GR" dirty="0" smtClean="0"/>
              <a:t>1 εκ. πάχους.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83869" y="406030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 smtClean="0"/>
              <a:t>Κάθε </a:t>
            </a:r>
            <a:r>
              <a:rPr lang="el-GR" sz="2000" dirty="0"/>
              <a:t>μήνα, κατά τον </a:t>
            </a:r>
            <a:r>
              <a:rPr lang="el-GR" sz="2000" dirty="0" err="1"/>
              <a:t>εμμηνορυσιακό</a:t>
            </a:r>
            <a:r>
              <a:rPr lang="el-GR" sz="2000" dirty="0"/>
              <a:t> κύκλο, ένα </a:t>
            </a:r>
            <a:r>
              <a:rPr lang="el-GR" sz="2000" b="1" dirty="0"/>
              <a:t>ωάριο</a:t>
            </a:r>
            <a:r>
              <a:rPr lang="el-GR" sz="2000" dirty="0"/>
              <a:t>, σπανιότερα δύο, παράγεται από τις ωοθήκες (</a:t>
            </a:r>
            <a:r>
              <a:rPr lang="el-GR" sz="2000" dirty="0" err="1"/>
              <a:t>ωοθυλακιορρηξία</a:t>
            </a:r>
            <a:r>
              <a:rPr lang="el-GR" sz="2000" dirty="0" smtClean="0"/>
              <a:t>). </a:t>
            </a:r>
            <a:r>
              <a:rPr lang="el-GR" sz="2000" dirty="0"/>
              <a:t>Το ωάριο ταξιδεύει, δια μέσω των </a:t>
            </a:r>
            <a:r>
              <a:rPr lang="el-GR" sz="2000" dirty="0" err="1"/>
              <a:t>σαλπιγγών</a:t>
            </a:r>
            <a:r>
              <a:rPr lang="el-GR" sz="2000" dirty="0"/>
              <a:t> στη μήτρα και εμφυτεύεται σε περίπτωση γονιμοποίησης </a:t>
            </a:r>
            <a:r>
              <a:rPr lang="el-GR" sz="2000" dirty="0" smtClean="0"/>
              <a:t>του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28508" y="2051913"/>
            <a:ext cx="4572000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l-GR" sz="2000" dirty="0" smtClean="0">
                <a:effectLst/>
              </a:rPr>
              <a:t>Η κύρια λειτουργία των ωοθηκών είναι η </a:t>
            </a:r>
            <a:endParaRPr lang="en-US" sz="2000" dirty="0" smtClean="0">
              <a:effectLst/>
            </a:endParaRPr>
          </a:p>
          <a:p>
            <a:r>
              <a:rPr lang="en-US" sz="2700" dirty="0">
                <a:solidFill>
                  <a:srgbClr val="0070C0"/>
                </a:solidFill>
              </a:rPr>
              <a:t>1. </a:t>
            </a:r>
            <a:r>
              <a:rPr lang="el-GR" sz="2700" dirty="0" smtClean="0">
                <a:solidFill>
                  <a:srgbClr val="0070C0"/>
                </a:solidFill>
              </a:rPr>
              <a:t>παραγωγή </a:t>
            </a:r>
            <a:r>
              <a:rPr lang="el-GR" sz="2700" dirty="0">
                <a:solidFill>
                  <a:srgbClr val="0070C0"/>
                </a:solidFill>
              </a:rPr>
              <a:t>των ωαρίων και </a:t>
            </a:r>
            <a:endParaRPr lang="en-US" sz="2700" dirty="0" smtClean="0">
              <a:solidFill>
                <a:srgbClr val="0070C0"/>
              </a:solidFill>
            </a:endParaRPr>
          </a:p>
          <a:p>
            <a:r>
              <a:rPr lang="en-US" sz="2700" dirty="0" smtClean="0">
                <a:solidFill>
                  <a:srgbClr val="0070C0"/>
                </a:solidFill>
              </a:rPr>
              <a:t>2. </a:t>
            </a:r>
            <a:r>
              <a:rPr lang="el-GR" sz="2700" dirty="0" smtClean="0">
                <a:solidFill>
                  <a:srgbClr val="0070C0"/>
                </a:solidFill>
              </a:rPr>
              <a:t>η </a:t>
            </a:r>
            <a:r>
              <a:rPr lang="el-GR" sz="2700" dirty="0">
                <a:solidFill>
                  <a:srgbClr val="0070C0"/>
                </a:solidFill>
              </a:rPr>
              <a:t>έκκριση ορμονών.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469869" y="101824"/>
            <a:ext cx="268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1. </a:t>
            </a:r>
            <a:r>
              <a:rPr lang="el-GR" sz="3200" b="1" dirty="0" smtClean="0"/>
              <a:t>Οι </a:t>
            </a:r>
            <a:r>
              <a:rPr lang="el-GR" sz="3200" b="1" dirty="0"/>
              <a:t>ωοθήκες </a:t>
            </a:r>
          </a:p>
        </p:txBody>
      </p:sp>
    </p:spTree>
    <p:extLst>
      <p:ext uri="{BB962C8B-B14F-4D97-AF65-F5344CB8AC3E}">
        <p14:creationId xmlns:p14="http://schemas.microsoft.com/office/powerpoint/2010/main" val="5246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64504" y="245775"/>
            <a:ext cx="8208912" cy="31393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Στην εμβρυϊκή </a:t>
            </a:r>
            <a:r>
              <a:rPr lang="el-GR" dirty="0"/>
              <a:t>ζωή </a:t>
            </a:r>
            <a:r>
              <a:rPr lang="el-GR" dirty="0" smtClean="0"/>
              <a:t>– αναπτύσσονται 4-5 </a:t>
            </a:r>
            <a:r>
              <a:rPr lang="el-GR" dirty="0" err="1" smtClean="0"/>
              <a:t>εκατομ</a:t>
            </a:r>
            <a:r>
              <a:rPr lang="el-GR" dirty="0" smtClean="0"/>
              <a:t> </a:t>
            </a:r>
            <a:r>
              <a:rPr lang="el-GR" dirty="0"/>
              <a:t>γεννητικά </a:t>
            </a:r>
            <a:r>
              <a:rPr lang="el-GR" dirty="0" smtClean="0"/>
              <a:t>κύτταρα (</a:t>
            </a:r>
            <a:r>
              <a:rPr lang="el-GR" dirty="0"/>
              <a:t>ωάρια 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Στις </a:t>
            </a:r>
            <a:r>
              <a:rPr lang="el-GR" dirty="0"/>
              <a:t>ωοθήκες κατά τη γέννηση της γυναίκας υπάρχουν </a:t>
            </a:r>
            <a:r>
              <a:rPr lang="el-GR" dirty="0" smtClean="0"/>
              <a:t>περίπου </a:t>
            </a:r>
            <a:r>
              <a:rPr lang="el-GR" dirty="0"/>
              <a:t>1 εκατομμύριο </a:t>
            </a:r>
            <a:r>
              <a:rPr lang="el-GR" dirty="0" smtClean="0"/>
              <a:t>ωάρια </a:t>
            </a:r>
            <a:r>
              <a:rPr lang="el-GR" dirty="0"/>
              <a:t>(τα υπόλοιπα </a:t>
            </a:r>
            <a:r>
              <a:rPr lang="el-GR" dirty="0" smtClean="0"/>
              <a:t>εκφυλίζονται). </a:t>
            </a:r>
          </a:p>
          <a:p>
            <a:endParaRPr lang="el-GR" dirty="0"/>
          </a:p>
          <a:p>
            <a:r>
              <a:rPr lang="el-GR" dirty="0" smtClean="0"/>
              <a:t>Κατά </a:t>
            </a:r>
            <a:r>
              <a:rPr lang="el-GR" dirty="0"/>
              <a:t>την εφηβική ηλικία όμως η γυναίκα έχει στις δύο ωοθήκες 400.000 περίπου ωάρια, από τα </a:t>
            </a:r>
            <a:r>
              <a:rPr lang="el-GR" dirty="0" smtClean="0"/>
              <a:t>οποία, 400 - 500 </a:t>
            </a:r>
            <a:r>
              <a:rPr lang="el-GR" dirty="0"/>
              <a:t>περίπου θα απελευθερωθούν στις σάλπιγγες κατά την αναπαραγωγική της ηλικία.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αναπαραγωγική αυτή ηλικία της γυναίκας αρχίζει με την εφηβεία και σταματά στην ηλικία των </a:t>
            </a:r>
            <a:r>
              <a:rPr lang="el-GR" dirty="0" smtClean="0"/>
              <a:t>46 </a:t>
            </a:r>
            <a:r>
              <a:rPr lang="el-GR" dirty="0"/>
              <a:t>– 54 ετών, οπότε η γυναίκα μπαίνει στην </a:t>
            </a:r>
            <a:r>
              <a:rPr lang="el-GR" b="1" dirty="0"/>
              <a:t>εμμηνόπαυση</a:t>
            </a:r>
            <a:r>
              <a:rPr lang="el-GR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50" y="3879994"/>
            <a:ext cx="4114800" cy="5294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/>
              <a:t>Πότε προκύπτουν δίδυμα;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3" y="3470837"/>
            <a:ext cx="2120791" cy="13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64992" y="4409455"/>
            <a:ext cx="7571104" cy="24485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l-GR" sz="2000" dirty="0" smtClean="0"/>
              <a:t>Γενικά κάθε μία από τις δύο ωοθήκες προετοιμάζουν τον ίδιο αριθμό ώριμων ωαρίων και εναλλάσσονται στην παραγωγή τους (μερικές φορές η ίδια ωοθήκη παρουσιάζει διαδοχικές ωορρηξίες).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000" dirty="0" smtClean="0"/>
              <a:t>Σπανίως μπορεί να ωριμάζουν ταυτοχρόνως περισσότερα από ένα ωοθυλάκια, είτε από την ίδια, είτε από τι δύο ωοθήκες.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000" dirty="0" smtClean="0"/>
              <a:t>Γονιμοποίηση αυτών των ωαρίων οδηγεί σε </a:t>
            </a:r>
            <a:r>
              <a:rPr lang="el-GR" sz="2000" dirty="0" smtClean="0">
                <a:solidFill>
                  <a:srgbClr val="C00000"/>
                </a:solidFill>
              </a:rPr>
              <a:t>δίδυμες ή και </a:t>
            </a:r>
            <a:r>
              <a:rPr lang="el-GR" sz="2000" dirty="0" err="1" smtClean="0">
                <a:solidFill>
                  <a:srgbClr val="C00000"/>
                </a:solidFill>
              </a:rPr>
              <a:t>πολύδυμες</a:t>
            </a:r>
            <a:r>
              <a:rPr lang="el-GR" sz="2000" dirty="0" smtClean="0">
                <a:solidFill>
                  <a:srgbClr val="C00000"/>
                </a:solidFill>
              </a:rPr>
              <a:t> κυήσεις.</a:t>
            </a:r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19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0103" y="81242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Οι </a:t>
            </a:r>
            <a:r>
              <a:rPr lang="el-GR" sz="2000" b="1" dirty="0"/>
              <a:t>ωαγωγοί </a:t>
            </a:r>
            <a:r>
              <a:rPr lang="el-GR" sz="2000" b="1" dirty="0" smtClean="0"/>
              <a:t>(σάλπιγγες) </a:t>
            </a:r>
            <a:r>
              <a:rPr lang="el-GR" sz="2000" dirty="0" smtClean="0"/>
              <a:t>εκτείνονται από </a:t>
            </a:r>
            <a:r>
              <a:rPr lang="el-GR" sz="2000" dirty="0"/>
              <a:t>τις ωοθήκες προς τη μήτρα.</a:t>
            </a:r>
          </a:p>
        </p:txBody>
      </p:sp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4831" y="1916832"/>
            <a:ext cx="4177482" cy="420287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8095" y="1916832"/>
            <a:ext cx="4104456" cy="3801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2000" b="1" dirty="0" smtClean="0"/>
              <a:t>Οι σάλπιγγες</a:t>
            </a:r>
            <a:r>
              <a:rPr lang="el-GR" sz="2000" dirty="0" smtClean="0"/>
              <a:t> είναι δύο λεπτά μυϊκά κανάλια, που εξέρχονται στα πλάγια  της μήτρας και καταλήγουν  στις ωοθήκες. Έχουν μήκος </a:t>
            </a:r>
            <a:r>
              <a:rPr lang="en-US" sz="2000" dirty="0" smtClean="0"/>
              <a:t>10 – 14 cm</a:t>
            </a:r>
            <a:r>
              <a:rPr lang="el-GR" sz="2000" dirty="0" smtClean="0"/>
              <a:t>. Η εσωτερική τους διάμετρο είναι περίπου ένα χιλιοστό. </a:t>
            </a:r>
            <a:r>
              <a:rPr lang="el-GR" sz="2000" dirty="0" smtClean="0">
                <a:solidFill>
                  <a:srgbClr val="C00000"/>
                </a:solidFill>
              </a:rPr>
              <a:t>Ο σκοπός τους είναι να μεταφέρουν το ωάριο από τις ωοθήκες στη μήτρα. </a:t>
            </a:r>
            <a:r>
              <a:rPr lang="el-GR" sz="2000" dirty="0" smtClean="0"/>
              <a:t>Δια μέσω των σαλπίγγων, μεταφέρονται τα σπερματοζωάρια για να φτάσουν το ωράριο. </a:t>
            </a:r>
            <a:endParaRPr lang="el-GR" sz="2000" dirty="0"/>
          </a:p>
        </p:txBody>
      </p:sp>
      <p:sp>
        <p:nvSpPr>
          <p:cNvPr id="5" name="Ορθογώνιο 4"/>
          <p:cNvSpPr/>
          <p:nvPr/>
        </p:nvSpPr>
        <p:spPr>
          <a:xfrm>
            <a:off x="2088518" y="116631"/>
            <a:ext cx="482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2. </a:t>
            </a:r>
            <a:r>
              <a:rPr lang="el-GR" sz="3200" b="1" dirty="0" smtClean="0"/>
              <a:t>Οι </a:t>
            </a:r>
            <a:r>
              <a:rPr lang="el-GR" sz="3200" b="1" dirty="0"/>
              <a:t>ωαγωγοί (σάλπιγγες) </a:t>
            </a:r>
          </a:p>
        </p:txBody>
      </p:sp>
    </p:spTree>
    <p:extLst>
      <p:ext uri="{BB962C8B-B14F-4D97-AF65-F5344CB8AC3E}">
        <p14:creationId xmlns:p14="http://schemas.microsoft.com/office/powerpoint/2010/main" val="14082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Εξωμήτρια κύηση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l-GR" sz="2400" dirty="0" smtClean="0"/>
              <a:t>Σε σπάνιες περιπτώσεις το γονιμοποιημένο ωάριο παραμένει μέσα στη σάλπιγγα.    (</a:t>
            </a:r>
            <a:r>
              <a:rPr lang="el-GR" b="1" dirty="0" smtClean="0"/>
              <a:t>Εξωμήτρια κύηση).</a:t>
            </a:r>
          </a:p>
          <a:p>
            <a:pPr marL="0" indent="0">
              <a:buNone/>
              <a:defRPr/>
            </a:pPr>
            <a:endParaRPr lang="el-GR" b="1" dirty="0" smtClean="0"/>
          </a:p>
          <a:p>
            <a:pPr>
              <a:defRPr/>
            </a:pPr>
            <a:r>
              <a:rPr lang="el-GR" sz="2400" dirty="0" smtClean="0"/>
              <a:t>Σε αυτή την περίπτωση η ανάπτυξη του εμβρύου μπορεί να είναι επικίνδυνη για την υγεία της γυναίκας  </a:t>
            </a:r>
            <a:r>
              <a:rPr lang="el-GR" sz="2200" dirty="0" smtClean="0">
                <a:solidFill>
                  <a:srgbClr val="C00000"/>
                </a:solidFill>
              </a:rPr>
              <a:t>(ρήξη σάλπιγγας σε εξωμήτρια κύηση προκαλεί σοβαρή εσωτερική αιμορραγία).</a:t>
            </a:r>
            <a:endParaRPr lang="el-GR" sz="2200" dirty="0">
              <a:solidFill>
                <a:srgbClr val="C00000"/>
              </a:solidFill>
            </a:endParaRPr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124744"/>
            <a:ext cx="3671888" cy="4895850"/>
          </a:xfrm>
          <a:noFill/>
        </p:spPr>
      </p:pic>
    </p:spTree>
    <p:extLst>
      <p:ext uri="{BB962C8B-B14F-4D97-AF65-F5344CB8AC3E}">
        <p14:creationId xmlns:p14="http://schemas.microsoft.com/office/powerpoint/2010/main" val="1926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558834"/>
            <a:ext cx="8038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μήτρα </a:t>
            </a:r>
            <a:r>
              <a:rPr lang="el-GR" sz="2000" dirty="0" smtClean="0"/>
              <a:t>είναι </a:t>
            </a:r>
            <a:r>
              <a:rPr lang="el-GR" sz="2000" dirty="0"/>
              <a:t>ένα κοίλο μυώδες </a:t>
            </a:r>
            <a:r>
              <a:rPr lang="el-GR" sz="2000" dirty="0" smtClean="0"/>
              <a:t>όργανο </a:t>
            </a:r>
            <a:r>
              <a:rPr lang="el-GR" sz="2000" dirty="0"/>
              <a:t>που έχει περίπου το </a:t>
            </a:r>
            <a:r>
              <a:rPr lang="el-GR" sz="2000" dirty="0" smtClean="0"/>
              <a:t>μέγεθος και </a:t>
            </a:r>
            <a:r>
              <a:rPr lang="el-GR" sz="2000" dirty="0"/>
              <a:t>το σχήμα ενός ανεστραμμένου αχλαδιού</a:t>
            </a:r>
            <a:r>
              <a:rPr lang="el-GR" sz="2000" dirty="0" smtClean="0"/>
              <a:t>, με </a:t>
            </a:r>
            <a:r>
              <a:rPr lang="el-GR" sz="2000" dirty="0"/>
              <a:t>παχιά τοιχώματα από μυϊκό ιστό. Η </a:t>
            </a:r>
            <a:r>
              <a:rPr lang="el-GR" sz="2000" dirty="0" smtClean="0"/>
              <a:t>μήτρα περιβάλλεται </a:t>
            </a:r>
            <a:r>
              <a:rPr lang="el-GR" sz="2000" dirty="0"/>
              <a:t>εσωτερικά από βλεννογόνο, </a:t>
            </a:r>
            <a:r>
              <a:rPr lang="el-GR" sz="2000" dirty="0" smtClean="0"/>
              <a:t>το ενδομήτριο</a:t>
            </a:r>
            <a:r>
              <a:rPr lang="el-GR" sz="2000" dirty="0"/>
              <a:t>.</a:t>
            </a:r>
          </a:p>
        </p:txBody>
      </p:sp>
      <p:pic>
        <p:nvPicPr>
          <p:cNvPr id="3" name="Content Placeholder 9" descr="ytery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4811" y="2188996"/>
            <a:ext cx="3661054" cy="3588154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918345" y="6009042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l-GR" dirty="0" smtClean="0"/>
              <a:t>Οι διαστάσεις της είναι: Μήκος 6-8 cm, Πλάτος 5 cm, Πάχος 2-3 cm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3" y="2038724"/>
            <a:ext cx="31873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C00000"/>
                </a:solidFill>
              </a:rPr>
              <a:t>Σκοπός της μήτρας είναι να φιλοξενήσει το έμβρυο κατά την εγκυμοσύνη. </a:t>
            </a:r>
            <a:r>
              <a:rPr lang="el-GR" dirty="0"/>
              <a:t>Είναι τοποθετημένη μεταξύ της ουροδόχου κύστεως, εμπρός, και του </a:t>
            </a:r>
            <a:r>
              <a:rPr lang="el-GR" dirty="0" err="1"/>
              <a:t>παχέως</a:t>
            </a:r>
            <a:r>
              <a:rPr lang="el-GR" dirty="0"/>
              <a:t> εντέρου, πίσω. Το χαμηλότερο και στενότερο μέρος της μήτρας ονομάζεται </a:t>
            </a:r>
            <a:r>
              <a:rPr lang="el-GR" b="1" dirty="0">
                <a:solidFill>
                  <a:srgbClr val="C00000"/>
                </a:solidFill>
              </a:rPr>
              <a:t>τράχηλος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και προεξέχει, στον κόλπο. Το κανάλι του κόλπου συνδέει τα έξω γεννητικά όργανα (αιδοίο</a:t>
            </a:r>
            <a:r>
              <a:rPr lang="el-GR" dirty="0" smtClean="0"/>
              <a:t>), με </a:t>
            </a:r>
            <a:r>
              <a:rPr lang="el-GR" dirty="0"/>
              <a:t>τη μήτρα. Δεξιά και αριστερά της μήτρας εξέρχονται οι σάλπιγγες.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24113" y="1469807"/>
            <a:ext cx="2411760" cy="49835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l-GR" sz="1600" dirty="0" smtClean="0"/>
              <a:t>Η μήτρα αποτελείται από τρία στρώματα</a:t>
            </a:r>
          </a:p>
          <a:p>
            <a:pPr marL="274320" indent="-274320">
              <a:spcBef>
                <a:spcPts val="0"/>
              </a:spcBef>
              <a:buFont typeface="Wingdings"/>
              <a:buChar char=""/>
              <a:defRPr/>
            </a:pPr>
            <a:r>
              <a:rPr lang="el-GR" sz="1600" dirty="0" smtClean="0"/>
              <a:t> </a:t>
            </a:r>
            <a:r>
              <a:rPr lang="el-GR" sz="1600" b="1" dirty="0" smtClean="0"/>
              <a:t>Το ενδομήτριο</a:t>
            </a:r>
            <a:r>
              <a:rPr lang="el-GR" sz="1600" dirty="0" smtClean="0"/>
              <a:t>. είναι η εσωτερική επένδυση της μήτρας, που δέχεται την κυκλική επίδραση των ορμονών σε κάθε κύκλο. Σε περίπτωση μη γονιμοποίησης του ωάριου δημιουργεί την περίοδο.</a:t>
            </a:r>
          </a:p>
          <a:p>
            <a:pPr marL="274320" indent="-274320">
              <a:spcBef>
                <a:spcPts val="0"/>
              </a:spcBef>
              <a:buFont typeface="Wingdings"/>
              <a:buChar char=""/>
              <a:defRPr/>
            </a:pPr>
            <a:r>
              <a:rPr lang="el-GR" sz="1600" b="1" dirty="0" smtClean="0"/>
              <a:t>Το μυομήτριο</a:t>
            </a:r>
            <a:r>
              <a:rPr lang="el-GR" sz="1600" dirty="0" smtClean="0"/>
              <a:t>. Είναι το κυρίως τοίχωμα της μήτρας και αποτελείται από μυϊκό ιστό.</a:t>
            </a:r>
          </a:p>
          <a:p>
            <a:pPr marL="274320" indent="-274320">
              <a:spcBef>
                <a:spcPts val="0"/>
              </a:spcBef>
              <a:buFont typeface="Wingdings"/>
              <a:buChar char=""/>
              <a:defRPr/>
            </a:pPr>
            <a:r>
              <a:rPr lang="el-GR" sz="1600" b="1" dirty="0" smtClean="0"/>
              <a:t>Το περιμήτριο</a:t>
            </a:r>
            <a:r>
              <a:rPr lang="el-GR" sz="1600" dirty="0" smtClean="0"/>
              <a:t>. Είναι η εξωτερική λεπτή επένδυση της μήτρας.</a:t>
            </a:r>
            <a:endParaRPr lang="el-GR" sz="1600" dirty="0"/>
          </a:p>
        </p:txBody>
      </p:sp>
      <p:sp>
        <p:nvSpPr>
          <p:cNvPr id="7" name="Ορθογώνιο 6"/>
          <p:cNvSpPr/>
          <p:nvPr/>
        </p:nvSpPr>
        <p:spPr>
          <a:xfrm>
            <a:off x="681959" y="35614"/>
            <a:ext cx="1869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3. </a:t>
            </a:r>
            <a:r>
              <a:rPr lang="el-GR" sz="2800" b="1" dirty="0" smtClean="0"/>
              <a:t>Η </a:t>
            </a:r>
            <a:r>
              <a:rPr lang="el-GR" sz="2800" b="1" dirty="0"/>
              <a:t>μήτρα </a:t>
            </a:r>
          </a:p>
        </p:txBody>
      </p:sp>
    </p:spTree>
    <p:extLst>
      <p:ext uri="{BB962C8B-B14F-4D97-AF65-F5344CB8AC3E}">
        <p14:creationId xmlns:p14="http://schemas.microsoft.com/office/powerpoint/2010/main" val="38972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51520" y="660758"/>
            <a:ext cx="8038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Το κάτω μέρος της μήτρας </a:t>
            </a:r>
            <a:r>
              <a:rPr lang="el-GR" sz="2000" dirty="0" smtClean="0"/>
              <a:t>καταλήγει </a:t>
            </a:r>
            <a:r>
              <a:rPr lang="el-GR" sz="2000" dirty="0"/>
              <a:t>στον </a:t>
            </a:r>
            <a:r>
              <a:rPr lang="el-GR" sz="2000" b="1" dirty="0"/>
              <a:t>κόλπο.</a:t>
            </a:r>
            <a:endParaRPr lang="el-GR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071563"/>
            <a:ext cx="5114925" cy="2789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2000" b="1" dirty="0"/>
              <a:t>Ο κόλπος </a:t>
            </a:r>
            <a:r>
              <a:rPr lang="el-GR" sz="2000" dirty="0"/>
              <a:t>είναι ένας μυώδης σωλήνας μήκους 8 </a:t>
            </a:r>
            <a:r>
              <a:rPr lang="el-GR" sz="2000" dirty="0" smtClean="0"/>
              <a:t>– 9 </a:t>
            </a:r>
            <a:r>
              <a:rPr lang="el-GR" sz="2000" dirty="0"/>
              <a:t>εκ., </a:t>
            </a:r>
            <a:r>
              <a:rPr lang="el-GR" sz="2000" dirty="0" smtClean="0"/>
              <a:t>που συνδέει τη μήτρα με τα έξω γεννητικά όργανα (αιδοίο) και υποδέχεται </a:t>
            </a:r>
            <a:r>
              <a:rPr lang="el-GR" sz="2000" dirty="0"/>
              <a:t>το σπέρμα κατά τη σεξουαλική </a:t>
            </a:r>
            <a:r>
              <a:rPr lang="el-GR" sz="2000" dirty="0" smtClean="0"/>
              <a:t>επαφή. Λειτουργία της είναι:</a:t>
            </a:r>
          </a:p>
          <a:p>
            <a:pPr>
              <a:defRPr/>
            </a:pPr>
            <a:r>
              <a:rPr lang="el-GR" sz="2000" dirty="0" smtClean="0"/>
              <a:t>Εκροή του αίματος της περιόδου.</a:t>
            </a:r>
          </a:p>
          <a:p>
            <a:pPr>
              <a:defRPr/>
            </a:pPr>
            <a:r>
              <a:rPr lang="el-GR" sz="2000" dirty="0" smtClean="0"/>
              <a:t>Συμμετοχή στον τοκετό.</a:t>
            </a:r>
          </a:p>
          <a:p>
            <a:pPr>
              <a:defRPr/>
            </a:pPr>
            <a:r>
              <a:rPr lang="el-GR" sz="2000" dirty="0" smtClean="0"/>
              <a:t>Οι κολπικές εκκρίσεις</a:t>
            </a:r>
          </a:p>
        </p:txBody>
      </p:sp>
      <p:pic>
        <p:nvPicPr>
          <p:cNvPr id="8" name="Picture 2" descr="C:\Documents and Settings\sa\Επιφάνεια εργασίας\Φάκελος (3)\adam_gyn_0902.jpg"/>
          <p:cNvPicPr>
            <a:picLocks noChangeAspect="1" noChangeArrowheads="1"/>
          </p:cNvPicPr>
          <p:nvPr/>
        </p:nvPicPr>
        <p:blipFill rotWithShape="1">
          <a:blip r:embed="rId2"/>
          <a:srcRect b="53554"/>
          <a:stretch/>
        </p:blipFill>
        <p:spPr>
          <a:xfrm>
            <a:off x="5294313" y="1102031"/>
            <a:ext cx="3638550" cy="2224493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907704" y="44624"/>
            <a:ext cx="194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4. </a:t>
            </a:r>
            <a:r>
              <a:rPr lang="el-GR" sz="2800" b="1" dirty="0" smtClean="0"/>
              <a:t>Ο κόλπος</a:t>
            </a:r>
            <a:endParaRPr lang="el-GR" sz="2800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4644008" y="44624"/>
            <a:ext cx="1958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5</a:t>
            </a:r>
            <a:r>
              <a:rPr lang="en-US" sz="2800" b="1" dirty="0" smtClean="0"/>
              <a:t>. </a:t>
            </a:r>
            <a:r>
              <a:rPr lang="el-GR" sz="2800" b="1" dirty="0" smtClean="0"/>
              <a:t>Το αιδοίο</a:t>
            </a:r>
            <a:endParaRPr lang="el-GR" sz="28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206390" y="4149080"/>
            <a:ext cx="8527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Το στόμιο του κόλπου φράσσεται μερικώς από μια μεμβράνη, </a:t>
            </a:r>
            <a:r>
              <a:rPr lang="el-GR" sz="1600" b="1" dirty="0"/>
              <a:t>τον παρθενικό υμένα</a:t>
            </a:r>
            <a:r>
              <a:rPr lang="el-GR" sz="1600" dirty="0"/>
              <a:t>, που μπορεί να έχει ένα ή περισσότερα μικρά ανοίγματα προς τα έξω. Ο παρθενικός υμένας συνήθως σπάζει κατά την πρώτη σεξουαλική επαφή 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51519" y="5589240"/>
            <a:ext cx="8681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Τα εξωτερικά γεννητικά </a:t>
            </a:r>
            <a:r>
              <a:rPr lang="el-GR" sz="2000" dirty="0" smtClean="0"/>
              <a:t>όργανα αποτελούν </a:t>
            </a:r>
            <a:r>
              <a:rPr lang="el-GR" sz="2000" dirty="0"/>
              <a:t>το </a:t>
            </a:r>
            <a:r>
              <a:rPr lang="el-GR" sz="2000" b="1" dirty="0"/>
              <a:t>αιδοίο, </a:t>
            </a:r>
            <a:r>
              <a:rPr lang="el-GR" sz="2000" dirty="0"/>
              <a:t>το οποίο </a:t>
            </a:r>
            <a:r>
              <a:rPr lang="el-GR" sz="2000" dirty="0" smtClean="0"/>
              <a:t>περιλαμβάνει το </a:t>
            </a:r>
            <a:r>
              <a:rPr lang="el-GR" sz="2000" dirty="0"/>
              <a:t>εφηβαίο, που καλύπτεται από τρίχωμα, </a:t>
            </a:r>
            <a:r>
              <a:rPr lang="el-GR" sz="2000" dirty="0" smtClean="0"/>
              <a:t>τα μεγάλα </a:t>
            </a:r>
            <a:r>
              <a:rPr lang="el-GR" sz="2000" dirty="0"/>
              <a:t>και τα μικρά χείλη και την κλειτορίδα.</a:t>
            </a:r>
          </a:p>
        </p:txBody>
      </p:sp>
    </p:spTree>
    <p:extLst>
      <p:ext uri="{BB962C8B-B14F-4D97-AF65-F5344CB8AC3E}">
        <p14:creationId xmlns:p14="http://schemas.microsoft.com/office/powerpoint/2010/main" val="10899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0324" y="372315"/>
            <a:ext cx="8000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Οι ωοθήκες (όπως και οι όρχεις) είναι μεικτοί αδένες. Η εξωκρινής μοίρα τους παράγει τα ωάρια και η ενδοκρινής τις ορμόνες</a:t>
            </a:r>
            <a:r>
              <a:rPr lang="el-GR" sz="2400" dirty="0" smtClean="0"/>
              <a:t>. </a:t>
            </a:r>
            <a:r>
              <a:rPr lang="el-GR" sz="2400" dirty="0"/>
              <a:t>Οιστρογόνα και προγεστερόνη είναι οι σημαντικότερες. </a:t>
            </a:r>
          </a:p>
        </p:txBody>
      </p:sp>
      <p:sp>
        <p:nvSpPr>
          <p:cNvPr id="4" name="Ραβδωτό δεξιό βέλος 3"/>
          <p:cNvSpPr/>
          <p:nvPr/>
        </p:nvSpPr>
        <p:spPr>
          <a:xfrm>
            <a:off x="0" y="323622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Ραβδωτό δεξιό βέλος 4"/>
          <p:cNvSpPr/>
          <p:nvPr/>
        </p:nvSpPr>
        <p:spPr>
          <a:xfrm>
            <a:off x="28236" y="2844266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863080" y="2891593"/>
            <a:ext cx="7957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Κατά την εφηβεία (</a:t>
            </a:r>
            <a:r>
              <a:rPr lang="el-GR" sz="2400" dirty="0" smtClean="0"/>
              <a:t>11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 </a:t>
            </a:r>
            <a:r>
              <a:rPr lang="el-GR" sz="2400" dirty="0"/>
              <a:t>με </a:t>
            </a:r>
            <a:r>
              <a:rPr lang="el-GR" sz="2400" dirty="0" smtClean="0"/>
              <a:t>13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 </a:t>
            </a:r>
            <a:r>
              <a:rPr lang="el-GR" sz="2400" dirty="0"/>
              <a:t>έτος της </a:t>
            </a:r>
            <a:r>
              <a:rPr lang="el-GR" sz="2400" dirty="0" smtClean="0"/>
              <a:t>ηλικίας</a:t>
            </a:r>
            <a:r>
              <a:rPr lang="el-GR" sz="2400" dirty="0"/>
              <a:t>), οι ωοθήκες αρχίζουν να παράγουν </a:t>
            </a:r>
            <a:r>
              <a:rPr lang="el-GR" sz="2400" b="1" dirty="0" smtClean="0"/>
              <a:t>οιστρογόνα </a:t>
            </a:r>
            <a:r>
              <a:rPr lang="el-GR" sz="2400" dirty="0"/>
              <a:t>και </a:t>
            </a:r>
            <a:r>
              <a:rPr lang="el-GR" sz="2400" b="1" dirty="0"/>
              <a:t>προγεστερόνη, </a:t>
            </a:r>
            <a:r>
              <a:rPr lang="el-GR" sz="2400" dirty="0"/>
              <a:t>ορμόνες </a:t>
            </a:r>
            <a:r>
              <a:rPr lang="el-GR" sz="2400" dirty="0" smtClean="0"/>
              <a:t>οι οποίες </a:t>
            </a:r>
            <a:r>
              <a:rPr lang="el-GR" sz="2400" dirty="0"/>
              <a:t>παίζουν σημαντικό ρόλο στον </a:t>
            </a:r>
            <a:r>
              <a:rPr lang="el-GR" sz="2400" dirty="0" err="1" smtClean="0"/>
              <a:t>εμμηνορρυσιακό</a:t>
            </a:r>
            <a:r>
              <a:rPr lang="el-GR" sz="2400" dirty="0" smtClean="0"/>
              <a:t> </a:t>
            </a:r>
            <a:r>
              <a:rPr lang="el-GR" sz="2400" dirty="0"/>
              <a:t>κύκλο και προκαλούν την </a:t>
            </a:r>
            <a:r>
              <a:rPr lang="el-GR" sz="2400" dirty="0" smtClean="0"/>
              <a:t>ανάπτυξη </a:t>
            </a:r>
            <a:r>
              <a:rPr lang="el-GR" sz="2400" dirty="0"/>
              <a:t>του στήθους. Τα οιστρογόνα, κυρίως</a:t>
            </a:r>
            <a:r>
              <a:rPr lang="el-GR" sz="2400" dirty="0" smtClean="0"/>
              <a:t>, είναι </a:t>
            </a:r>
            <a:r>
              <a:rPr lang="el-GR" sz="2400" dirty="0"/>
              <a:t>υπεύθυνα για την εμφάνιση των </a:t>
            </a:r>
            <a:r>
              <a:rPr lang="el-GR" sz="2400" dirty="0" err="1" smtClean="0"/>
              <a:t>δευτερεύοντων</a:t>
            </a:r>
            <a:r>
              <a:rPr lang="el-GR" sz="2400" dirty="0" smtClean="0"/>
              <a:t> </a:t>
            </a:r>
            <a:r>
              <a:rPr lang="el-GR" sz="2400" dirty="0"/>
              <a:t>φυλετικών χαρακτηριστικών, </a:t>
            </a:r>
            <a:r>
              <a:rPr lang="el-GR" sz="2400" dirty="0" smtClean="0"/>
              <a:t>όπως είναι </a:t>
            </a:r>
            <a:r>
              <a:rPr lang="el-GR" sz="2400" dirty="0"/>
              <a:t>η αναπτυγμένη </a:t>
            </a:r>
            <a:r>
              <a:rPr lang="el-GR" sz="2400" dirty="0" smtClean="0"/>
              <a:t>λεκάνη, η φωνή </a:t>
            </a:r>
            <a:r>
              <a:rPr lang="el-GR" sz="2400" dirty="0"/>
              <a:t>και η </a:t>
            </a:r>
            <a:r>
              <a:rPr lang="el-GR" sz="2400" dirty="0" smtClean="0"/>
              <a:t>συσσώρευση </a:t>
            </a:r>
            <a:r>
              <a:rPr lang="el-GR" sz="2400" dirty="0"/>
              <a:t>υποδόριου λίπους, που δίνει τις </a:t>
            </a:r>
            <a:r>
              <a:rPr lang="el-GR" sz="2400" dirty="0" smtClean="0"/>
              <a:t>χαρακτηριστικές </a:t>
            </a:r>
            <a:r>
              <a:rPr lang="el-GR" sz="2400" dirty="0"/>
              <a:t>καμπύλες στο γυναικείο σώμα.</a:t>
            </a:r>
          </a:p>
        </p:txBody>
      </p:sp>
    </p:spTree>
    <p:extLst>
      <p:ext uri="{BB962C8B-B14F-4D97-AF65-F5344CB8AC3E}">
        <p14:creationId xmlns:p14="http://schemas.microsoft.com/office/powerpoint/2010/main" val="4104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as\Documents\05 ΒΙΟΛΟΓΙΑ\09 ΚΕΦ 12 ΑΝΑΠΑΡΑΓΩΓΗ ΚΑΙ ΑΝΑΠΤΥΞΗ\αναπαραγωγικό σύστημα γυναίκα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27365" y="2589929"/>
            <a:ext cx="1187317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804248" y="3933056"/>
            <a:ext cx="1728192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361231" y="4869160"/>
            <a:ext cx="1262607" cy="39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397848" y="1596256"/>
            <a:ext cx="1984152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6554358" y="5373216"/>
            <a:ext cx="993988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6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39552" y="1700808"/>
            <a:ext cx="77768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dirty="0"/>
              <a:t>Το αναπαραγωγικό σύστημα </a:t>
            </a:r>
            <a:r>
              <a:rPr lang="el-GR" sz="3200" b="1" dirty="0" smtClean="0"/>
              <a:t>του</a:t>
            </a:r>
            <a:r>
              <a:rPr lang="en-US" sz="3200" b="1" dirty="0" smtClean="0"/>
              <a:t> </a:t>
            </a:r>
            <a:r>
              <a:rPr lang="el-GR" sz="3200" b="1" dirty="0" smtClean="0"/>
              <a:t>άντρα</a:t>
            </a:r>
            <a:endParaRPr lang="el-G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4" y="3508450"/>
            <a:ext cx="1905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134076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Το αναπαραγωγικό σύστημα του </a:t>
            </a:r>
            <a:r>
              <a:rPr lang="el-GR" sz="2800" dirty="0" smtClean="0"/>
              <a:t>άντρα</a:t>
            </a:r>
            <a:r>
              <a:rPr lang="en-US" sz="2800" dirty="0" smtClean="0"/>
              <a:t> </a:t>
            </a:r>
            <a:r>
              <a:rPr lang="el-GR" sz="2800" dirty="0" smtClean="0"/>
              <a:t>αποτελείται </a:t>
            </a:r>
            <a:r>
              <a:rPr lang="el-GR" sz="2800" dirty="0"/>
              <a:t>από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τους </a:t>
            </a:r>
            <a:r>
              <a:rPr lang="el-GR" sz="2800" dirty="0"/>
              <a:t>δύο όρχεις,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την εκφορητική </a:t>
            </a:r>
            <a:r>
              <a:rPr lang="el-GR" sz="2800" dirty="0"/>
              <a:t>οδό του σπέρματος και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πέος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533"/>
            <a:ext cx="8424936" cy="618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0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70609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1. </a:t>
            </a:r>
            <a:r>
              <a:rPr lang="el-GR" sz="4800" b="1" dirty="0" smtClean="0"/>
              <a:t>Όρχεις</a:t>
            </a:r>
            <a:endParaRPr lang="el-GR" sz="4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830288"/>
            <a:ext cx="5616624" cy="3168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b="1" dirty="0" smtClean="0"/>
              <a:t>όρχεις</a:t>
            </a:r>
            <a:r>
              <a:rPr lang="el-GR" dirty="0" smtClean="0"/>
              <a:t> είναι ζεύγος γεννητικών αδένων και μέρος των γεννητικών οργάνων του αρσενικού. Βρίσκονται σε όλα τα θηλαστικά και έχουν δύο λειτουργίες: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την παραγωγή σπερματοζωαρίων  </a:t>
            </a: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την παραγωγή ανδρικών ορμονών (κυρίως τεστοστερόνης).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C:\Documents and Settings\heliana\Τα έγγραφά μου\Οι εικόνες μου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764704"/>
            <a:ext cx="2579064" cy="3233936"/>
          </a:xfrm>
          <a:prstGeom prst="rect">
            <a:avLst/>
          </a:prstGeom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29404" y="4181427"/>
            <a:ext cx="9007091" cy="26765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2000" dirty="0"/>
              <a:t>Βρίσκονται μέσα σε δερμάτινο περίβλημα, </a:t>
            </a:r>
            <a:r>
              <a:rPr lang="el-GR" sz="2000" b="1" dirty="0">
                <a:solidFill>
                  <a:srgbClr val="C00000"/>
                </a:solidFill>
              </a:rPr>
              <a:t>το όσχεο</a:t>
            </a:r>
            <a:r>
              <a:rPr lang="el-GR" sz="2000" dirty="0"/>
              <a:t>, και συνδέονται με το υπόλοιπο σώμα μέσω των σπερματικών πόρων. 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Οι όρχεις είναι </a:t>
            </a:r>
            <a:r>
              <a:rPr lang="el-GR" sz="2000" b="1" dirty="0" smtClean="0">
                <a:solidFill>
                  <a:srgbClr val="C00000"/>
                </a:solidFill>
              </a:rPr>
              <a:t>εξωτερικοί</a:t>
            </a:r>
            <a:r>
              <a:rPr lang="el-GR" sz="2000" dirty="0" smtClean="0"/>
              <a:t>, κυρίως επειδή τα σπερματοζωάρια παράγονται καλύτερα σε θερμοκρασία χαμηλότερη από αυτήν του σώματος </a:t>
            </a:r>
            <a:r>
              <a:rPr lang="en-US" sz="2000" dirty="0" smtClean="0"/>
              <a:t>(</a:t>
            </a:r>
            <a:r>
              <a:rPr lang="en-US" sz="2000" dirty="0"/>
              <a:t>34°C)</a:t>
            </a:r>
            <a:r>
              <a:rPr lang="el-GR" sz="2000" dirty="0" smtClean="0"/>
              <a:t>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l-GR" sz="2000" dirty="0" smtClean="0"/>
              <a:t>Ο κάθε όρχις ζυγίζει 20-30 </a:t>
            </a:r>
            <a:r>
              <a:rPr lang="en-US" sz="2000" dirty="0" smtClean="0"/>
              <a:t>g</a:t>
            </a:r>
            <a:r>
              <a:rPr lang="el-GR" sz="2000" dirty="0" smtClean="0"/>
              <a:t>. και έχει όγκο 15-25 ml. Παρ’ όλο που είναι έξω από το σώμα, θεωρούνται </a:t>
            </a:r>
            <a:r>
              <a:rPr lang="el-GR" sz="2000" b="1" dirty="0" smtClean="0">
                <a:solidFill>
                  <a:srgbClr val="C00000"/>
                </a:solidFill>
              </a:rPr>
              <a:t>εσωτερικά όργανα </a:t>
            </a:r>
            <a:r>
              <a:rPr lang="el-GR" sz="2000" dirty="0" smtClean="0"/>
              <a:t>και είναι ιδιαίτερα ευαίσθητοι.</a:t>
            </a:r>
            <a:endParaRPr lang="en-US" sz="2000" dirty="0" smtClean="0"/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Κατά την εμβρυϊκή ζωή οι όρχεις βρίσκονται στην κοιλιακή περιοχή.</a:t>
            </a:r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Τον </a:t>
            </a:r>
            <a:r>
              <a:rPr lang="el-GR" sz="2000" dirty="0" smtClean="0"/>
              <a:t>7</a:t>
            </a:r>
            <a:r>
              <a:rPr lang="el-GR" sz="2000" baseline="30000" dirty="0" smtClean="0"/>
              <a:t>ο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dirty="0"/>
              <a:t>με </a:t>
            </a:r>
            <a:r>
              <a:rPr lang="el-GR" sz="2000" dirty="0" smtClean="0"/>
              <a:t>8</a:t>
            </a:r>
            <a:r>
              <a:rPr lang="el-GR" sz="2000" baseline="30000" dirty="0" smtClean="0"/>
              <a:t>ο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dirty="0"/>
              <a:t>μήνα της κύησης κατεβαίνουν και </a:t>
            </a:r>
            <a:r>
              <a:rPr lang="el-GR" sz="2000" dirty="0" smtClean="0"/>
              <a:t>εγκαθίστανται </a:t>
            </a:r>
            <a:r>
              <a:rPr lang="el-GR" sz="2000" dirty="0"/>
              <a:t>στο όσχεο.</a:t>
            </a:r>
          </a:p>
          <a:p>
            <a:pPr>
              <a:lnSpc>
                <a:spcPct val="120000"/>
              </a:lnSpc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168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08" y="749859"/>
            <a:ext cx="4283968" cy="347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8862" y="44624"/>
            <a:ext cx="4756730" cy="6698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 smtClean="0"/>
              <a:t>        δομή όρχεως</a:t>
            </a:r>
          </a:p>
        </p:txBody>
      </p:sp>
      <p:sp>
        <p:nvSpPr>
          <p:cNvPr id="7" name="Shape 47"/>
          <p:cNvSpPr txBox="1"/>
          <p:nvPr/>
        </p:nvSpPr>
        <p:spPr>
          <a:xfrm>
            <a:off x="102300" y="858459"/>
            <a:ext cx="5083875" cy="3074597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546100" marR="0" lvl="0" indent="-3429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Κάθε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όρχις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χωρίζετ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αι σε 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λοβούς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Κάθε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λο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βός έχει 1-3 </a:t>
            </a:r>
            <a:r>
              <a:rPr lang="el-GR" sz="2000" dirty="0"/>
              <a:t>περιελιγμένα 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σπ</a:t>
            </a:r>
            <a:r>
              <a:rPr lang="en-US" sz="2000" b="1" dirty="0" err="1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ερμ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ατικά σωληνάρια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τα οποί</a:t>
            </a:r>
            <a:r>
              <a:rPr lang="el-GR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παράγουν σπερματοζωάρια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Τα σπ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ερμ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ατοζωάρια </a:t>
            </a:r>
            <a:r>
              <a:rPr lang="el-GR" sz="2000" dirty="0"/>
              <a:t>ωριμάζουν </a:t>
            </a:r>
            <a:r>
              <a:rPr lang="el-GR" sz="2000" dirty="0" smtClean="0"/>
              <a:t>και 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απ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οθηκεύοντ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αι στην 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επιδιδυμίδα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ea typeface="Arial"/>
              <a:cs typeface="Arial"/>
              <a:sym typeface="Arial"/>
            </a:endParaRPr>
          </a:p>
          <a:p>
            <a:pPr marL="546100" marR="0" lvl="0" indent="-342900" algn="l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 pitchFamily="34" charset="0"/>
              <a:buChar char="•"/>
            </a:pPr>
            <a:endParaRPr lang="en-US" sz="2000" b="1" dirty="0">
              <a:solidFill>
                <a:srgbClr val="C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4077072"/>
            <a:ext cx="877249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Η επ</a:t>
            </a:r>
            <a:r>
              <a:rPr lang="en-US" sz="20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ιδιδυμίδ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α συνδέεται με τον σπερματικό πόρο που ενώνεται με την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ουρήθρα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C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Η </a:t>
            </a:r>
            <a:r>
              <a:rPr lang="en-US" sz="20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ουρήθρ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α περνάει από τον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προστάτη 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και καταλήγει στον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βάλανο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C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Ο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π</a:t>
            </a:r>
            <a:r>
              <a:rPr lang="en-US" sz="2000" b="1" dirty="0" err="1">
                <a:solidFill>
                  <a:srgbClr val="C00000"/>
                </a:solidFill>
                <a:ea typeface="Arial"/>
                <a:cs typeface="Arial"/>
                <a:sym typeface="Arial"/>
              </a:rPr>
              <a:t>ροστάτης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οι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β</a:t>
            </a:r>
            <a:r>
              <a:rPr lang="en-US" sz="2000" b="1" dirty="0" err="1">
                <a:solidFill>
                  <a:srgbClr val="C00000"/>
                </a:solidFill>
                <a:ea typeface="Arial"/>
                <a:cs typeface="Arial"/>
                <a:sym typeface="Arial"/>
              </a:rPr>
              <a:t>ολ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βουρηθραίοι αδένες 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και η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σπερματοδόχος κύστη 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εκκρίνουν ουσίες και μαζί με τα σπερματοζωάρια φτιάχνουν το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σπέρμα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26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FBFD-8B72-4F55-B20B-4DC15F01CF58}" type="slidenum">
              <a:rPr lang="el-GR"/>
              <a:pPr/>
              <a:t>8</a:t>
            </a:fld>
            <a:endParaRPr lang="el-G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9"/>
            <a:ext cx="3528393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600" b="1" dirty="0"/>
              <a:t>Επιδιδυμίδα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6048672" cy="3096344"/>
          </a:xfrm>
        </p:spPr>
        <p:txBody>
          <a:bodyPr>
            <a:normAutofit/>
          </a:bodyPr>
          <a:lstStyle/>
          <a:p>
            <a:r>
              <a:rPr lang="el-GR" sz="2400" dirty="0"/>
              <a:t>Κεφαλή </a:t>
            </a:r>
          </a:p>
          <a:p>
            <a:r>
              <a:rPr lang="el-GR" sz="2400" dirty="0"/>
              <a:t>Σώμα </a:t>
            </a:r>
          </a:p>
          <a:p>
            <a:r>
              <a:rPr lang="el-GR" sz="2400" dirty="0"/>
              <a:t>Ουρά</a:t>
            </a:r>
          </a:p>
          <a:p>
            <a:pPr>
              <a:buFontTx/>
              <a:buNone/>
            </a:pPr>
            <a:r>
              <a:rPr lang="el-GR" sz="2400" dirty="0"/>
              <a:t>Παράγεται το έκκριμα για τη θρέψη και την ωρίμανση των σπερματοζωαρίων. </a:t>
            </a:r>
          </a:p>
          <a:p>
            <a:pPr>
              <a:buFontTx/>
              <a:buNone/>
            </a:pPr>
            <a:r>
              <a:rPr lang="el-GR" sz="2400" dirty="0"/>
              <a:t>Γίνεται αποθήκευση των σπερματοζωαρίων</a:t>
            </a:r>
          </a:p>
        </p:txBody>
      </p:sp>
      <p:pic>
        <p:nvPicPr>
          <p:cNvPr id="11270" name="Picture 6" descr="http://courses.washington.edu/chordate/453photos/urogenital_photos/epididymis_vasdefer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125750" cy="29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2059" y="5589240"/>
            <a:ext cx="9118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επιδιδυμίδα είναι ένας σφικτά περιελιγμένος σωλήνας μήκους 5-6 m στο πίσω μέρος κάθε όρχεως.</a:t>
            </a:r>
          </a:p>
        </p:txBody>
      </p:sp>
    </p:spTree>
    <p:extLst>
      <p:ext uri="{BB962C8B-B14F-4D97-AF65-F5344CB8AC3E}">
        <p14:creationId xmlns:p14="http://schemas.microsoft.com/office/powerpoint/2010/main" val="3601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/>
              <a:t>Παράγοντες που επηρεάζουν την λειτουργία των όρχεων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61047"/>
          </a:xfrm>
        </p:spPr>
        <p:txBody>
          <a:bodyPr rtlCol="0">
            <a:normAutofit fontScale="85000" lnSpcReduction="2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l-GR" b="1" dirty="0" smtClean="0"/>
              <a:t>Η ηλικία </a:t>
            </a:r>
            <a:r>
              <a:rPr lang="el-GR" dirty="0" smtClean="0"/>
              <a:t>–Κατά την εφηβεία τα διάμεσα κύτταρα των όρχεων αυξάνονται σε αριθμό και αρχίζουν να παράγουν τεστοστερόνη.                           Η ορμόνη αυτή είναι υπεύθυνη για τα δευτερεύοντα φυλετικά χαρακτηριστικά.</a:t>
            </a:r>
            <a:endParaRPr lang="en-US" dirty="0" smtClean="0"/>
          </a:p>
          <a:p>
            <a:pPr marL="571500" indent="-571500">
              <a:buNone/>
              <a:defRPr/>
            </a:pPr>
            <a:r>
              <a:rPr lang="el-GR" b="1" dirty="0"/>
              <a:t>ΙΙ</a:t>
            </a:r>
            <a:r>
              <a:rPr lang="el-GR" b="1" dirty="0" smtClean="0"/>
              <a:t>.</a:t>
            </a:r>
            <a:r>
              <a:rPr lang="en-US" dirty="0" smtClean="0"/>
              <a:t>	</a:t>
            </a:r>
            <a:r>
              <a:rPr lang="el-GR" b="1" dirty="0" smtClean="0"/>
              <a:t>Η </a:t>
            </a:r>
            <a:r>
              <a:rPr lang="el-GR" b="1" dirty="0"/>
              <a:t>κακή διατροφή</a:t>
            </a:r>
          </a:p>
          <a:p>
            <a:pPr marL="571500" indent="-571500">
              <a:buNone/>
              <a:defRPr/>
            </a:pPr>
            <a:r>
              <a:rPr lang="el-GR" b="1" dirty="0"/>
              <a:t>ΙΙΙ</a:t>
            </a:r>
            <a:r>
              <a:rPr lang="el-GR" b="1" dirty="0" smtClean="0"/>
              <a:t>.</a:t>
            </a:r>
            <a:r>
              <a:rPr lang="en-US" b="1" dirty="0" smtClean="0"/>
              <a:t>	</a:t>
            </a:r>
            <a:r>
              <a:rPr lang="el-GR" b="1" dirty="0" smtClean="0"/>
              <a:t>Ο </a:t>
            </a:r>
            <a:r>
              <a:rPr lang="el-GR" b="1" dirty="0"/>
              <a:t>αλκοολισμός.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Ι</a:t>
            </a:r>
            <a:r>
              <a:rPr lang="en-US" b="1" dirty="0" smtClean="0"/>
              <a:t>V.</a:t>
            </a:r>
            <a:r>
              <a:rPr lang="en-US" dirty="0" smtClean="0"/>
              <a:t>	</a:t>
            </a:r>
            <a:r>
              <a:rPr lang="en-US" b="1" dirty="0" smtClean="0"/>
              <a:t>H </a:t>
            </a:r>
            <a:r>
              <a:rPr lang="el-GR" b="1" dirty="0" smtClean="0"/>
              <a:t>επίδραση κάποιων φαρμάκων.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V.</a:t>
            </a:r>
            <a:r>
              <a:rPr lang="el-GR" b="1" dirty="0" smtClean="0"/>
              <a:t> </a:t>
            </a:r>
            <a:r>
              <a:rPr lang="en-US" b="1" dirty="0" smtClean="0"/>
              <a:t>	</a:t>
            </a:r>
            <a:r>
              <a:rPr lang="el-GR" b="1" dirty="0" smtClean="0"/>
              <a:t>Το κάπνισμα.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VI. 	</a:t>
            </a:r>
            <a:r>
              <a:rPr lang="el-GR" b="1" dirty="0" smtClean="0"/>
              <a:t>Ναρκωτικά </a:t>
            </a:r>
            <a:r>
              <a:rPr lang="el-GR" dirty="0" smtClean="0"/>
              <a:t>π.χ. αμφεταμίνες,</a:t>
            </a:r>
            <a:r>
              <a:rPr lang="en-US" dirty="0" smtClean="0"/>
              <a:t> </a:t>
            </a:r>
            <a:r>
              <a:rPr lang="el-GR" dirty="0" smtClean="0"/>
              <a:t>ηρωίνη, κοκαΐνη.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VII.</a:t>
            </a:r>
            <a:r>
              <a:rPr lang="en-US" dirty="0" smtClean="0"/>
              <a:t>	</a:t>
            </a:r>
            <a:r>
              <a:rPr lang="el-GR" b="1" dirty="0" smtClean="0"/>
              <a:t>Αναβολικά</a:t>
            </a:r>
            <a:r>
              <a:rPr lang="el-GR" dirty="0" smtClean="0"/>
              <a:t> π.χ. τα στεροειδή.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VIII</a:t>
            </a:r>
            <a:r>
              <a:rPr lang="el-GR" b="1" dirty="0" smtClean="0"/>
              <a:t>.</a:t>
            </a:r>
            <a:r>
              <a:rPr lang="en-US" dirty="0" smtClean="0"/>
              <a:t>	</a:t>
            </a:r>
            <a:r>
              <a:rPr lang="el-GR" b="1" dirty="0" smtClean="0"/>
              <a:t>Χημικές ουσίες </a:t>
            </a:r>
            <a:r>
              <a:rPr lang="el-GR" dirty="0" smtClean="0"/>
              <a:t>όπως παρασιτοκτόνα , εντομοκτόνα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3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1651</Words>
  <Application>Microsoft Office PowerPoint</Application>
  <PresentationFormat>Προβολή στην οθόνη (4:3)</PresentationFormat>
  <Paragraphs>160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ΔΟΜΗ ΚΑΙ ΛΕΙΤΟΥΡΓΙΑ ΤΟΥ ΑΝΑΠΑΡΑΓΩΓΙΚΟΥ ΣΥΣΤΗΜΑΤΟΣ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1. Όρχεις</vt:lpstr>
      <vt:lpstr>Παρουσίαση του PowerPoint</vt:lpstr>
      <vt:lpstr>Επιδιδυμίδα</vt:lpstr>
      <vt:lpstr>Παράγοντες που επηρεάζουν την λειτουργία των όρχεων</vt:lpstr>
      <vt:lpstr>Παρουσίαση του PowerPoint</vt:lpstr>
      <vt:lpstr>Παρουσίαση του PowerPoint</vt:lpstr>
      <vt:lpstr>Προστάτης – Ο ανδρικός αδένας.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Εξωμήτρια κύηση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ΔΟΜΗ ΚΑΙ ΛΕΙΤΟΥΡΓΙΑ ΤΟΥ ΑΝΑΠΑΡΑΓΩΓΙΚΟΥ ΣΥΣΤΗΜΑΤΟΣ</dc:title>
  <dc:creator>kx</dc:creator>
  <cp:lastModifiedBy>Kostas</cp:lastModifiedBy>
  <cp:revision>56</cp:revision>
  <dcterms:created xsi:type="dcterms:W3CDTF">2012-04-17T21:58:44Z</dcterms:created>
  <dcterms:modified xsi:type="dcterms:W3CDTF">2014-05-11T20:31:48Z</dcterms:modified>
</cp:coreProperties>
</file>