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rimo Bold" charset="0"/>
      <p:regular r:id="rId18"/>
    </p:embeddedFont>
    <p:embeddedFont>
      <p:font typeface="Calibri" pitchFamily="34" charset="0"/>
      <p:regular r:id="rId19"/>
      <p:bold r:id="rId20"/>
      <p:italic r:id="rId21"/>
      <p:boldItalic r:id="rId22"/>
    </p:embeddedFont>
    <p:embeddedFont>
      <p:font typeface="Arimo"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6" d="100"/>
          <a:sy n="56" d="100"/>
        </p:scale>
        <p:origin x="-533"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933284" y="7807077"/>
            <a:ext cx="503188" cy="503188"/>
            <a:chOff x="0" y="0"/>
            <a:chExt cx="670917" cy="670917"/>
          </a:xfrm>
        </p:grpSpPr>
        <p:sp>
          <p:nvSpPr>
            <p:cNvPr id="8" name="Freeform 8"/>
            <p:cNvSpPr/>
            <p:nvPr/>
          </p:nvSpPr>
          <p:spPr>
            <a:xfrm>
              <a:off x="0" y="0"/>
              <a:ext cx="670941" cy="670941"/>
            </a:xfrm>
            <a:custGeom>
              <a:avLst/>
              <a:gdLst/>
              <a:ahLst/>
              <a:cxnLst/>
              <a:rect l="l" t="t" r="r" b="b"/>
              <a:pathLst>
                <a:path w="670941" h="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id="9" name="Freeform 9" descr="preencoded.png"/>
          <p:cNvSpPr/>
          <p:nvPr/>
        </p:nvSpPr>
        <p:spPr>
          <a:xfrm>
            <a:off x="7933284" y="8776990"/>
            <a:ext cx="474612" cy="474612"/>
          </a:xfrm>
          <a:custGeom>
            <a:avLst/>
            <a:gdLst/>
            <a:ahLst/>
            <a:cxnLst/>
            <a:rect l="l" t="t" r="r" b="b"/>
            <a:pathLst>
              <a:path w="474612" h="474612">
                <a:moveTo>
                  <a:pt x="0" y="0"/>
                </a:moveTo>
                <a:lnTo>
                  <a:pt x="474612" y="0"/>
                </a:lnTo>
                <a:lnTo>
                  <a:pt x="474612" y="474612"/>
                </a:lnTo>
                <a:lnTo>
                  <a:pt x="0" y="474612"/>
                </a:lnTo>
                <a:lnTo>
                  <a:pt x="0" y="0"/>
                </a:lnTo>
                <a:close/>
              </a:path>
            </a:pathLst>
          </a:custGeom>
          <a:blipFill>
            <a:blip r:embed="rId4"/>
            <a:stretch>
              <a:fillRect/>
            </a:stretch>
          </a:blipFill>
        </p:spPr>
      </p:sp>
      <p:sp>
        <p:nvSpPr>
          <p:cNvPr id="10" name="Freeform 10"/>
          <p:cNvSpPr/>
          <p:nvPr/>
        </p:nvSpPr>
        <p:spPr>
          <a:xfrm>
            <a:off x="-2197460" y="0"/>
            <a:ext cx="9350491" cy="10287000"/>
          </a:xfrm>
          <a:custGeom>
            <a:avLst/>
            <a:gdLst/>
            <a:ahLst/>
            <a:cxnLst/>
            <a:rect l="l" t="t" r="r" b="b"/>
            <a:pathLst>
              <a:path w="9350491" h="10287000">
                <a:moveTo>
                  <a:pt x="0" y="0"/>
                </a:moveTo>
                <a:lnTo>
                  <a:pt x="9350492" y="0"/>
                </a:lnTo>
                <a:lnTo>
                  <a:pt x="9350492" y="10287000"/>
                </a:lnTo>
                <a:lnTo>
                  <a:pt x="0" y="10287000"/>
                </a:lnTo>
                <a:lnTo>
                  <a:pt x="0" y="0"/>
                </a:lnTo>
                <a:close/>
              </a:path>
            </a:pathLst>
          </a:custGeom>
          <a:blipFill>
            <a:blip r:embed="rId5"/>
            <a:stretch>
              <a:fillRect l="-44001" r="-50716"/>
            </a:stretch>
          </a:blipFill>
        </p:spPr>
      </p:sp>
      <p:sp>
        <p:nvSpPr>
          <p:cNvPr id="11" name="TextBox 11"/>
          <p:cNvSpPr txBox="1"/>
          <p:nvPr/>
        </p:nvSpPr>
        <p:spPr>
          <a:xfrm>
            <a:off x="7938046" y="1900981"/>
            <a:ext cx="9269909" cy="3102620"/>
          </a:xfrm>
          <a:prstGeom prst="rect">
            <a:avLst/>
          </a:prstGeom>
        </p:spPr>
        <p:txBody>
          <a:bodyPr lIns="0" tIns="0" rIns="0" bIns="0" rtlCol="0" anchor="t">
            <a:spAutoFit/>
          </a:bodyPr>
          <a:lstStyle/>
          <a:p>
            <a:pPr algn="l">
              <a:lnSpc>
                <a:spcPts val="7937"/>
              </a:lnSpc>
            </a:pPr>
            <a:r>
              <a:rPr lang="en-US" sz="6374" b="1">
                <a:solidFill>
                  <a:srgbClr val="1F1E1E"/>
                </a:solidFill>
                <a:latin typeface="Arimo Bold"/>
                <a:ea typeface="Arimo Bold"/>
                <a:cs typeface="Arimo Bold"/>
                <a:sym typeface="Arimo Bold"/>
              </a:rPr>
              <a:t>Η Νέα Γενιά και η Πολιτική Εξέλιξη στην Ελλάδα του 19ου Αιώνα</a:t>
            </a:r>
          </a:p>
        </p:txBody>
      </p:sp>
      <p:sp>
        <p:nvSpPr>
          <p:cNvPr id="12" name="TextBox 12"/>
          <p:cNvSpPr txBox="1"/>
          <p:nvPr/>
        </p:nvSpPr>
        <p:spPr>
          <a:xfrm>
            <a:off x="7938046" y="5361683"/>
            <a:ext cx="9269909" cy="2080022"/>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Αυτή η παρουσίαση εξετάζει τις σημαντικές πολιτικές και κοινωνικές αλλαγές που συνέβησαν στην Ελλάδα κατά το δεύτερο μισό του 19ου αιώνα, επικεντρώνοντας στην ανάδυση μιας νέας γενιάς και στις επιπτώσεις της στο πολιτικό σύστημα της χώρας.</a:t>
            </a:r>
          </a:p>
        </p:txBody>
      </p:sp>
      <p:sp>
        <p:nvSpPr>
          <p:cNvPr id="13" name="TextBox 13"/>
          <p:cNvSpPr txBox="1"/>
          <p:nvPr/>
        </p:nvSpPr>
        <p:spPr>
          <a:xfrm>
            <a:off x="8585895" y="8822343"/>
            <a:ext cx="5095577" cy="429260"/>
          </a:xfrm>
          <a:prstGeom prst="rect">
            <a:avLst/>
          </a:prstGeom>
        </p:spPr>
        <p:txBody>
          <a:bodyPr lIns="0" tIns="0" rIns="0" bIns="0" rtlCol="0" anchor="t">
            <a:spAutoFit/>
          </a:bodyPr>
          <a:lstStyle/>
          <a:p>
            <a:pPr algn="l">
              <a:lnSpc>
                <a:spcPts val="3400"/>
              </a:lnSpc>
            </a:pPr>
            <a:r>
              <a:rPr lang="en-US" sz="2400" b="1">
                <a:solidFill>
                  <a:srgbClr val="3B3535"/>
                </a:solidFill>
                <a:latin typeface="Arimo Bold"/>
                <a:ea typeface="Arimo Bold"/>
                <a:cs typeface="Arimo Bold"/>
                <a:sym typeface="Arimo Bold"/>
              </a:rPr>
              <a:t>by Vasilis Varsamopoulos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p:cNvSpPr/>
          <p:nvPr/>
        </p:nvSpPr>
        <p:spPr>
          <a:xfrm>
            <a:off x="3110359" y="559207"/>
            <a:ext cx="3870898" cy="3556536"/>
          </a:xfrm>
          <a:custGeom>
            <a:avLst/>
            <a:gdLst/>
            <a:ahLst/>
            <a:cxnLst/>
            <a:rect l="l" t="t" r="r" b="b"/>
            <a:pathLst>
              <a:path w="3870898" h="3556536">
                <a:moveTo>
                  <a:pt x="0" y="0"/>
                </a:moveTo>
                <a:lnTo>
                  <a:pt x="3870899" y="0"/>
                </a:lnTo>
                <a:lnTo>
                  <a:pt x="3870899" y="3556536"/>
                </a:lnTo>
                <a:lnTo>
                  <a:pt x="0" y="3556536"/>
                </a:lnTo>
                <a:lnTo>
                  <a:pt x="0" y="0"/>
                </a:lnTo>
                <a:close/>
              </a:path>
            </a:pathLst>
          </a:custGeom>
          <a:blipFill>
            <a:blip r:embed="rId3"/>
            <a:stretch>
              <a:fillRect b="-10090"/>
            </a:stretch>
          </a:blipFill>
        </p:spPr>
      </p:sp>
      <p:sp>
        <p:nvSpPr>
          <p:cNvPr id="7" name="Freeform 7"/>
          <p:cNvSpPr/>
          <p:nvPr/>
        </p:nvSpPr>
        <p:spPr>
          <a:xfrm>
            <a:off x="10637716" y="1028700"/>
            <a:ext cx="4716926" cy="4708996"/>
          </a:xfrm>
          <a:custGeom>
            <a:avLst/>
            <a:gdLst/>
            <a:ahLst/>
            <a:cxnLst/>
            <a:rect l="l" t="t" r="r" b="b"/>
            <a:pathLst>
              <a:path w="4716926" h="4708996">
                <a:moveTo>
                  <a:pt x="0" y="0"/>
                </a:moveTo>
                <a:lnTo>
                  <a:pt x="4716926" y="0"/>
                </a:lnTo>
                <a:lnTo>
                  <a:pt x="4716926" y="4708996"/>
                </a:lnTo>
                <a:lnTo>
                  <a:pt x="0" y="4708996"/>
                </a:lnTo>
                <a:lnTo>
                  <a:pt x="0" y="0"/>
                </a:lnTo>
                <a:close/>
              </a:path>
            </a:pathLst>
          </a:custGeom>
          <a:blipFill>
            <a:blip r:embed="rId4"/>
            <a:stretch>
              <a:fillRect b="-39780"/>
            </a:stretch>
          </a:blipFill>
        </p:spPr>
      </p:sp>
      <p:sp>
        <p:nvSpPr>
          <p:cNvPr id="8" name="Freeform 8"/>
          <p:cNvSpPr/>
          <p:nvPr/>
        </p:nvSpPr>
        <p:spPr>
          <a:xfrm>
            <a:off x="13590537" y="2043856"/>
            <a:ext cx="3884978" cy="3693840"/>
          </a:xfrm>
          <a:custGeom>
            <a:avLst/>
            <a:gdLst/>
            <a:ahLst/>
            <a:cxnLst/>
            <a:rect l="l" t="t" r="r" b="b"/>
            <a:pathLst>
              <a:path w="3884978" h="3693840">
                <a:moveTo>
                  <a:pt x="0" y="0"/>
                </a:moveTo>
                <a:lnTo>
                  <a:pt x="3884978" y="0"/>
                </a:lnTo>
                <a:lnTo>
                  <a:pt x="3884978" y="3693840"/>
                </a:lnTo>
                <a:lnTo>
                  <a:pt x="0" y="3693840"/>
                </a:lnTo>
                <a:lnTo>
                  <a:pt x="0" y="0"/>
                </a:lnTo>
                <a:close/>
              </a:path>
            </a:pathLst>
          </a:custGeom>
          <a:blipFill>
            <a:blip r:embed="rId5"/>
            <a:stretch>
              <a:fillRect b="-20249"/>
            </a:stretch>
          </a:blipFill>
        </p:spPr>
      </p:sp>
      <p:sp>
        <p:nvSpPr>
          <p:cNvPr id="9" name="TextBox 9"/>
          <p:cNvSpPr txBox="1"/>
          <p:nvPr/>
        </p:nvSpPr>
        <p:spPr>
          <a:xfrm>
            <a:off x="7581454" y="822524"/>
            <a:ext cx="9677846" cy="1072306"/>
          </a:xfrm>
          <a:prstGeom prst="rect">
            <a:avLst/>
          </a:prstGeom>
        </p:spPr>
        <p:txBody>
          <a:bodyPr lIns="0" tIns="0" rIns="0" bIns="0" rtlCol="0" anchor="t">
            <a:spAutoFit/>
          </a:bodyPr>
          <a:lstStyle/>
          <a:p>
            <a:pPr algn="l">
              <a:lnSpc>
                <a:spcPts val="7937"/>
              </a:lnSpc>
            </a:pPr>
            <a:r>
              <a:rPr lang="en-US" sz="6374" b="1">
                <a:solidFill>
                  <a:srgbClr val="1F1E1E"/>
                </a:solidFill>
                <a:latin typeface="Arimo Bold"/>
                <a:ea typeface="Arimo Bold"/>
                <a:cs typeface="Arimo Bold"/>
                <a:sym typeface="Arimo Bold"/>
              </a:rPr>
              <a:t>Οι Πεδινοί και οι Ορεινοί</a:t>
            </a:r>
          </a:p>
        </p:txBody>
      </p:sp>
      <p:sp>
        <p:nvSpPr>
          <p:cNvPr id="10" name="TextBox 10"/>
          <p:cNvSpPr txBox="1"/>
          <p:nvPr/>
        </p:nvSpPr>
        <p:spPr>
          <a:xfrm>
            <a:off x="1080046" y="3490169"/>
            <a:ext cx="4060626" cy="545604"/>
          </a:xfrm>
          <a:prstGeom prst="rect">
            <a:avLst/>
          </a:prstGeom>
        </p:spPr>
        <p:txBody>
          <a:bodyPr lIns="0" tIns="0" rIns="0" bIns="0" rtlCol="0" anchor="t">
            <a:spAutoFit/>
          </a:bodyPr>
          <a:lstStyle/>
          <a:p>
            <a:pPr algn="l">
              <a:lnSpc>
                <a:spcPts val="3937"/>
              </a:lnSpc>
            </a:pPr>
            <a:r>
              <a:rPr lang="en-US" sz="3187" b="1">
                <a:solidFill>
                  <a:srgbClr val="1F1E1E"/>
                </a:solidFill>
                <a:latin typeface="Arimo Bold"/>
                <a:ea typeface="Arimo Bold"/>
                <a:cs typeface="Arimo Bold"/>
                <a:sym typeface="Arimo Bold"/>
              </a:rPr>
              <a:t>Πεδινοί</a:t>
            </a:r>
          </a:p>
        </p:txBody>
      </p:sp>
      <p:sp>
        <p:nvSpPr>
          <p:cNvPr id="11" name="TextBox 11"/>
          <p:cNvSpPr txBox="1"/>
          <p:nvPr/>
        </p:nvSpPr>
        <p:spPr>
          <a:xfrm>
            <a:off x="1080046" y="4185435"/>
            <a:ext cx="6794086" cy="5318125"/>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Οι πεδινοί είχαν ως ηγέτη τον Δημήτριο Βούλγαρη, ο οποίος υπονόμευε τους κοινοβουλευτικούς θεσμούς. Με παρεμβάσεις στο στρατό επιχείρησε τη δημιουργία σώματος «πραιτωριανών» για να εξασφαλίσει την παραμονή του στην εξουσία. Ο Βούλγαρης έβρισκε οπαδούς ανάμεσα σ' εκείνους που είχαν διοριστεί παράνομα στο στρατό ή στο δημόσιο, και φοβούνταν μη χάσουν τη θέση τους σε περίπτωση επικράτησης συνθηκών κοινοβουλευτικής νομιμότητας, σε άνεργους πτυχιούχους και στους μικροκαλλιεργητές.</a:t>
            </a:r>
          </a:p>
        </p:txBody>
      </p:sp>
      <p:sp>
        <p:nvSpPr>
          <p:cNvPr id="12" name="TextBox 12"/>
          <p:cNvSpPr txBox="1"/>
          <p:nvPr/>
        </p:nvSpPr>
        <p:spPr>
          <a:xfrm>
            <a:off x="9529911" y="5296818"/>
            <a:ext cx="4060626" cy="545604"/>
          </a:xfrm>
          <a:prstGeom prst="rect">
            <a:avLst/>
          </a:prstGeom>
        </p:spPr>
        <p:txBody>
          <a:bodyPr lIns="0" tIns="0" rIns="0" bIns="0" rtlCol="0" anchor="t">
            <a:spAutoFit/>
          </a:bodyPr>
          <a:lstStyle/>
          <a:p>
            <a:pPr algn="l">
              <a:lnSpc>
                <a:spcPts val="3937"/>
              </a:lnSpc>
            </a:pPr>
            <a:r>
              <a:rPr lang="en-US" sz="3187" b="1">
                <a:solidFill>
                  <a:srgbClr val="1F1E1E"/>
                </a:solidFill>
                <a:latin typeface="Arimo Bold"/>
                <a:ea typeface="Arimo Bold"/>
                <a:cs typeface="Arimo Bold"/>
                <a:sym typeface="Arimo Bold"/>
              </a:rPr>
              <a:t>Ορεινοί</a:t>
            </a:r>
          </a:p>
        </p:txBody>
      </p:sp>
      <p:sp>
        <p:nvSpPr>
          <p:cNvPr id="13" name="TextBox 13"/>
          <p:cNvSpPr txBox="1"/>
          <p:nvPr/>
        </p:nvSpPr>
        <p:spPr>
          <a:xfrm>
            <a:off x="9529911" y="5942102"/>
            <a:ext cx="7687567" cy="3561457"/>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Οι ορεινοί απαρτίστηκαν από διάφορες ομάδες (υπό τον Δ. Γρίβα και τον Κ. Κανάρη) με κοινό στόχο την αντίσταση στην πολιτική των πεδινών. Βρήκαν υποστηρικτές μεταξύ των μικροκαλλιεργητών, των κτηνοτρόφων, των εμπόρων και των πλοιοκτητών. Ο λαός συμμετείχε ενεργά στη συγκρότηση αυτών των δύο παρατάξεων.</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0" y="0"/>
            <a:ext cx="18288000" cy="3498056"/>
          </a:xfrm>
          <a:custGeom>
            <a:avLst/>
            <a:gdLst/>
            <a:ahLst/>
            <a:cxnLst/>
            <a:rect l="l" t="t" r="r" b="b"/>
            <a:pathLst>
              <a:path w="18288000" h="3498056">
                <a:moveTo>
                  <a:pt x="0" y="0"/>
                </a:moveTo>
                <a:lnTo>
                  <a:pt x="18288000" y="0"/>
                </a:lnTo>
                <a:lnTo>
                  <a:pt x="18288000" y="3498056"/>
                </a:lnTo>
                <a:lnTo>
                  <a:pt x="0" y="3498056"/>
                </a:lnTo>
                <a:lnTo>
                  <a:pt x="0" y="0"/>
                </a:lnTo>
                <a:close/>
              </a:path>
            </a:pathLst>
          </a:custGeom>
          <a:blipFill>
            <a:blip r:embed="rId3"/>
            <a:stretch>
              <a:fillRect l="-34" r="-34"/>
            </a:stretch>
          </a:blipFill>
        </p:spPr>
      </p:sp>
      <p:grpSp>
        <p:nvGrpSpPr>
          <p:cNvPr id="7" name="Group 7"/>
          <p:cNvGrpSpPr/>
          <p:nvPr/>
        </p:nvGrpSpPr>
        <p:grpSpPr>
          <a:xfrm>
            <a:off x="974675" y="5835254"/>
            <a:ext cx="8034189" cy="3454599"/>
            <a:chOff x="0" y="0"/>
            <a:chExt cx="10712252" cy="4606132"/>
          </a:xfrm>
        </p:grpSpPr>
        <p:sp>
          <p:nvSpPr>
            <p:cNvPr id="8" name="Freeform 8"/>
            <p:cNvSpPr/>
            <p:nvPr/>
          </p:nvSpPr>
          <p:spPr>
            <a:xfrm>
              <a:off x="6350" y="6350"/>
              <a:ext cx="10699496" cy="4593463"/>
            </a:xfrm>
            <a:custGeom>
              <a:avLst/>
              <a:gdLst/>
              <a:ahLst/>
              <a:cxnLst/>
              <a:rect l="l" t="t" r="r" b="b"/>
              <a:pathLst>
                <a:path w="10699496" h="4593463">
                  <a:moveTo>
                    <a:pt x="0" y="156718"/>
                  </a:moveTo>
                  <a:cubicBezTo>
                    <a:pt x="0" y="70231"/>
                    <a:pt x="70231" y="0"/>
                    <a:pt x="156972" y="0"/>
                  </a:cubicBezTo>
                  <a:lnTo>
                    <a:pt x="10542524" y="0"/>
                  </a:lnTo>
                  <a:cubicBezTo>
                    <a:pt x="10629265" y="0"/>
                    <a:pt x="10699496" y="70231"/>
                    <a:pt x="10699496" y="156718"/>
                  </a:cubicBezTo>
                  <a:lnTo>
                    <a:pt x="10699496" y="4436745"/>
                  </a:lnTo>
                  <a:cubicBezTo>
                    <a:pt x="10699496" y="4523359"/>
                    <a:pt x="10629265" y="4593463"/>
                    <a:pt x="10542524" y="4593463"/>
                  </a:cubicBezTo>
                  <a:lnTo>
                    <a:pt x="156972" y="4593463"/>
                  </a:lnTo>
                  <a:cubicBezTo>
                    <a:pt x="70231" y="4593463"/>
                    <a:pt x="0" y="4523232"/>
                    <a:pt x="0" y="4436745"/>
                  </a:cubicBezTo>
                  <a:close/>
                </a:path>
              </a:pathLst>
            </a:custGeom>
            <a:solidFill>
              <a:srgbClr val="D5DCF6"/>
            </a:solidFill>
          </p:spPr>
        </p:sp>
        <p:sp>
          <p:nvSpPr>
            <p:cNvPr id="9" name="Freeform 9"/>
            <p:cNvSpPr/>
            <p:nvPr/>
          </p:nvSpPr>
          <p:spPr>
            <a:xfrm>
              <a:off x="0" y="0"/>
              <a:ext cx="10712196" cy="4606163"/>
            </a:xfrm>
            <a:custGeom>
              <a:avLst/>
              <a:gdLst/>
              <a:ahLst/>
              <a:cxnLst/>
              <a:rect l="l" t="t" r="r" b="b"/>
              <a:pathLst>
                <a:path w="10712196" h="4606163">
                  <a:moveTo>
                    <a:pt x="0" y="163068"/>
                  </a:moveTo>
                  <a:cubicBezTo>
                    <a:pt x="0" y="73025"/>
                    <a:pt x="73152" y="0"/>
                    <a:pt x="163322" y="0"/>
                  </a:cubicBezTo>
                  <a:lnTo>
                    <a:pt x="10548874" y="0"/>
                  </a:lnTo>
                  <a:lnTo>
                    <a:pt x="10548874" y="6350"/>
                  </a:lnTo>
                  <a:lnTo>
                    <a:pt x="10548874" y="0"/>
                  </a:lnTo>
                  <a:cubicBezTo>
                    <a:pt x="10639044" y="0"/>
                    <a:pt x="10712196" y="73025"/>
                    <a:pt x="10712196" y="163068"/>
                  </a:cubicBezTo>
                  <a:lnTo>
                    <a:pt x="10705846" y="163068"/>
                  </a:lnTo>
                  <a:lnTo>
                    <a:pt x="10712196" y="163068"/>
                  </a:lnTo>
                  <a:lnTo>
                    <a:pt x="10712196" y="4443095"/>
                  </a:lnTo>
                  <a:lnTo>
                    <a:pt x="10705846" y="4443095"/>
                  </a:lnTo>
                  <a:lnTo>
                    <a:pt x="10712196" y="4443095"/>
                  </a:lnTo>
                  <a:cubicBezTo>
                    <a:pt x="10712196" y="4533138"/>
                    <a:pt x="10639044" y="4606163"/>
                    <a:pt x="10548874" y="4606163"/>
                  </a:cubicBezTo>
                  <a:lnTo>
                    <a:pt x="10548874" y="4599813"/>
                  </a:lnTo>
                  <a:lnTo>
                    <a:pt x="10548874" y="4606163"/>
                  </a:lnTo>
                  <a:lnTo>
                    <a:pt x="163322" y="4606163"/>
                  </a:lnTo>
                  <a:lnTo>
                    <a:pt x="163322" y="4599813"/>
                  </a:lnTo>
                  <a:lnTo>
                    <a:pt x="163322" y="4606163"/>
                  </a:lnTo>
                  <a:cubicBezTo>
                    <a:pt x="73152" y="4606163"/>
                    <a:pt x="0" y="4533138"/>
                    <a:pt x="0" y="4443095"/>
                  </a:cubicBezTo>
                  <a:lnTo>
                    <a:pt x="0" y="163068"/>
                  </a:lnTo>
                  <a:lnTo>
                    <a:pt x="6350" y="163068"/>
                  </a:lnTo>
                  <a:lnTo>
                    <a:pt x="0" y="163068"/>
                  </a:lnTo>
                  <a:moveTo>
                    <a:pt x="12700" y="163068"/>
                  </a:moveTo>
                  <a:lnTo>
                    <a:pt x="12700" y="4443095"/>
                  </a:lnTo>
                  <a:lnTo>
                    <a:pt x="6350" y="4443095"/>
                  </a:lnTo>
                  <a:lnTo>
                    <a:pt x="12700" y="4443095"/>
                  </a:lnTo>
                  <a:cubicBezTo>
                    <a:pt x="12700" y="4526153"/>
                    <a:pt x="80137" y="4593463"/>
                    <a:pt x="163322" y="4593463"/>
                  </a:cubicBezTo>
                  <a:lnTo>
                    <a:pt x="10548874" y="4593463"/>
                  </a:lnTo>
                  <a:cubicBezTo>
                    <a:pt x="10632059" y="4593463"/>
                    <a:pt x="10699496" y="4526153"/>
                    <a:pt x="10699496" y="4443095"/>
                  </a:cubicBezTo>
                  <a:lnTo>
                    <a:pt x="10699496" y="163068"/>
                  </a:lnTo>
                  <a:cubicBezTo>
                    <a:pt x="10699496" y="80010"/>
                    <a:pt x="10632186" y="12700"/>
                    <a:pt x="10548874" y="12700"/>
                  </a:cubicBezTo>
                  <a:lnTo>
                    <a:pt x="163322" y="12700"/>
                  </a:lnTo>
                  <a:lnTo>
                    <a:pt x="163322" y="6350"/>
                  </a:lnTo>
                  <a:lnTo>
                    <a:pt x="163322" y="12700"/>
                  </a:lnTo>
                  <a:cubicBezTo>
                    <a:pt x="80137" y="12700"/>
                    <a:pt x="12700" y="80010"/>
                    <a:pt x="12700" y="163068"/>
                  </a:cubicBezTo>
                  <a:close/>
                </a:path>
              </a:pathLst>
            </a:custGeom>
            <a:solidFill>
              <a:srgbClr val="BBC2DC"/>
            </a:solidFill>
          </p:spPr>
        </p:sp>
      </p:grpSp>
      <p:grpSp>
        <p:nvGrpSpPr>
          <p:cNvPr id="10" name="Group 10"/>
          <p:cNvGrpSpPr/>
          <p:nvPr/>
        </p:nvGrpSpPr>
        <p:grpSpPr>
          <a:xfrm>
            <a:off x="9279136" y="5835254"/>
            <a:ext cx="8034189" cy="3454599"/>
            <a:chOff x="0" y="0"/>
            <a:chExt cx="10712252" cy="4606132"/>
          </a:xfrm>
        </p:grpSpPr>
        <p:sp>
          <p:nvSpPr>
            <p:cNvPr id="11" name="Freeform 11"/>
            <p:cNvSpPr/>
            <p:nvPr/>
          </p:nvSpPr>
          <p:spPr>
            <a:xfrm>
              <a:off x="6350" y="6350"/>
              <a:ext cx="10699496" cy="4593463"/>
            </a:xfrm>
            <a:custGeom>
              <a:avLst/>
              <a:gdLst/>
              <a:ahLst/>
              <a:cxnLst/>
              <a:rect l="l" t="t" r="r" b="b"/>
              <a:pathLst>
                <a:path w="10699496" h="4593463">
                  <a:moveTo>
                    <a:pt x="0" y="156718"/>
                  </a:moveTo>
                  <a:cubicBezTo>
                    <a:pt x="0" y="70231"/>
                    <a:pt x="70231" y="0"/>
                    <a:pt x="156972" y="0"/>
                  </a:cubicBezTo>
                  <a:lnTo>
                    <a:pt x="10542524" y="0"/>
                  </a:lnTo>
                  <a:cubicBezTo>
                    <a:pt x="10629265" y="0"/>
                    <a:pt x="10699496" y="70231"/>
                    <a:pt x="10699496" y="156718"/>
                  </a:cubicBezTo>
                  <a:lnTo>
                    <a:pt x="10699496" y="4436745"/>
                  </a:lnTo>
                  <a:cubicBezTo>
                    <a:pt x="10699496" y="4523359"/>
                    <a:pt x="10629265" y="4593463"/>
                    <a:pt x="10542524" y="4593463"/>
                  </a:cubicBezTo>
                  <a:lnTo>
                    <a:pt x="156972" y="4593463"/>
                  </a:lnTo>
                  <a:cubicBezTo>
                    <a:pt x="70231" y="4593463"/>
                    <a:pt x="0" y="4523232"/>
                    <a:pt x="0" y="4436745"/>
                  </a:cubicBezTo>
                  <a:close/>
                </a:path>
              </a:pathLst>
            </a:custGeom>
            <a:solidFill>
              <a:srgbClr val="D5DCF6"/>
            </a:solidFill>
          </p:spPr>
        </p:sp>
        <p:sp>
          <p:nvSpPr>
            <p:cNvPr id="12" name="Freeform 12"/>
            <p:cNvSpPr/>
            <p:nvPr/>
          </p:nvSpPr>
          <p:spPr>
            <a:xfrm>
              <a:off x="0" y="0"/>
              <a:ext cx="10712196" cy="4606163"/>
            </a:xfrm>
            <a:custGeom>
              <a:avLst/>
              <a:gdLst/>
              <a:ahLst/>
              <a:cxnLst/>
              <a:rect l="l" t="t" r="r" b="b"/>
              <a:pathLst>
                <a:path w="10712196" h="4606163">
                  <a:moveTo>
                    <a:pt x="0" y="163068"/>
                  </a:moveTo>
                  <a:cubicBezTo>
                    <a:pt x="0" y="73025"/>
                    <a:pt x="73152" y="0"/>
                    <a:pt x="163322" y="0"/>
                  </a:cubicBezTo>
                  <a:lnTo>
                    <a:pt x="10548874" y="0"/>
                  </a:lnTo>
                  <a:lnTo>
                    <a:pt x="10548874" y="6350"/>
                  </a:lnTo>
                  <a:lnTo>
                    <a:pt x="10548874" y="0"/>
                  </a:lnTo>
                  <a:cubicBezTo>
                    <a:pt x="10639044" y="0"/>
                    <a:pt x="10712196" y="73025"/>
                    <a:pt x="10712196" y="163068"/>
                  </a:cubicBezTo>
                  <a:lnTo>
                    <a:pt x="10705846" y="163068"/>
                  </a:lnTo>
                  <a:lnTo>
                    <a:pt x="10712196" y="163068"/>
                  </a:lnTo>
                  <a:lnTo>
                    <a:pt x="10712196" y="4443095"/>
                  </a:lnTo>
                  <a:lnTo>
                    <a:pt x="10705846" y="4443095"/>
                  </a:lnTo>
                  <a:lnTo>
                    <a:pt x="10712196" y="4443095"/>
                  </a:lnTo>
                  <a:cubicBezTo>
                    <a:pt x="10712196" y="4533138"/>
                    <a:pt x="10639044" y="4606163"/>
                    <a:pt x="10548874" y="4606163"/>
                  </a:cubicBezTo>
                  <a:lnTo>
                    <a:pt x="10548874" y="4599813"/>
                  </a:lnTo>
                  <a:lnTo>
                    <a:pt x="10548874" y="4606163"/>
                  </a:lnTo>
                  <a:lnTo>
                    <a:pt x="163322" y="4606163"/>
                  </a:lnTo>
                  <a:lnTo>
                    <a:pt x="163322" y="4599813"/>
                  </a:lnTo>
                  <a:lnTo>
                    <a:pt x="163322" y="4606163"/>
                  </a:lnTo>
                  <a:cubicBezTo>
                    <a:pt x="73152" y="4606163"/>
                    <a:pt x="0" y="4533138"/>
                    <a:pt x="0" y="4443095"/>
                  </a:cubicBezTo>
                  <a:lnTo>
                    <a:pt x="0" y="163068"/>
                  </a:lnTo>
                  <a:lnTo>
                    <a:pt x="6350" y="163068"/>
                  </a:lnTo>
                  <a:lnTo>
                    <a:pt x="0" y="163068"/>
                  </a:lnTo>
                  <a:moveTo>
                    <a:pt x="12700" y="163068"/>
                  </a:moveTo>
                  <a:lnTo>
                    <a:pt x="12700" y="4443095"/>
                  </a:lnTo>
                  <a:lnTo>
                    <a:pt x="6350" y="4443095"/>
                  </a:lnTo>
                  <a:lnTo>
                    <a:pt x="12700" y="4443095"/>
                  </a:lnTo>
                  <a:cubicBezTo>
                    <a:pt x="12700" y="4526153"/>
                    <a:pt x="80137" y="4593463"/>
                    <a:pt x="163322" y="4593463"/>
                  </a:cubicBezTo>
                  <a:lnTo>
                    <a:pt x="10548874" y="4593463"/>
                  </a:lnTo>
                  <a:cubicBezTo>
                    <a:pt x="10632059" y="4593463"/>
                    <a:pt x="10699496" y="4526153"/>
                    <a:pt x="10699496" y="4443095"/>
                  </a:cubicBezTo>
                  <a:lnTo>
                    <a:pt x="10699496" y="163068"/>
                  </a:lnTo>
                  <a:cubicBezTo>
                    <a:pt x="10699496" y="80010"/>
                    <a:pt x="10632186" y="12700"/>
                    <a:pt x="10548874" y="12700"/>
                  </a:cubicBezTo>
                  <a:lnTo>
                    <a:pt x="163322" y="12700"/>
                  </a:lnTo>
                  <a:lnTo>
                    <a:pt x="163322" y="6350"/>
                  </a:lnTo>
                  <a:lnTo>
                    <a:pt x="163322" y="12700"/>
                  </a:lnTo>
                  <a:cubicBezTo>
                    <a:pt x="80137" y="12700"/>
                    <a:pt x="12700" y="80010"/>
                    <a:pt x="12700" y="163068"/>
                  </a:cubicBezTo>
                  <a:close/>
                </a:path>
              </a:pathLst>
            </a:custGeom>
            <a:solidFill>
              <a:srgbClr val="BBC2DC"/>
            </a:solidFill>
          </p:spPr>
        </p:sp>
      </p:grpSp>
      <p:sp>
        <p:nvSpPr>
          <p:cNvPr id="13" name="Freeform 13"/>
          <p:cNvSpPr/>
          <p:nvPr/>
        </p:nvSpPr>
        <p:spPr>
          <a:xfrm>
            <a:off x="11087249" y="1006785"/>
            <a:ext cx="5805073" cy="5750608"/>
          </a:xfrm>
          <a:custGeom>
            <a:avLst/>
            <a:gdLst/>
            <a:ahLst/>
            <a:cxnLst/>
            <a:rect l="l" t="t" r="r" b="b"/>
            <a:pathLst>
              <a:path w="5805073" h="5750608">
                <a:moveTo>
                  <a:pt x="0" y="0"/>
                </a:moveTo>
                <a:lnTo>
                  <a:pt x="5805073" y="0"/>
                </a:lnTo>
                <a:lnTo>
                  <a:pt x="5805073" y="5750607"/>
                </a:lnTo>
                <a:lnTo>
                  <a:pt x="0" y="5750607"/>
                </a:lnTo>
                <a:lnTo>
                  <a:pt x="0" y="0"/>
                </a:lnTo>
                <a:close/>
              </a:path>
            </a:pathLst>
          </a:custGeom>
          <a:blipFill>
            <a:blip r:embed="rId4"/>
            <a:stretch>
              <a:fillRect l="-38686"/>
            </a:stretch>
          </a:blipFill>
        </p:spPr>
      </p:sp>
      <p:sp>
        <p:nvSpPr>
          <p:cNvPr id="14" name="TextBox 14"/>
          <p:cNvSpPr txBox="1"/>
          <p:nvPr/>
        </p:nvSpPr>
        <p:spPr>
          <a:xfrm>
            <a:off x="979437" y="4452194"/>
            <a:ext cx="10107811" cy="968127"/>
          </a:xfrm>
          <a:prstGeom prst="rect">
            <a:avLst/>
          </a:prstGeom>
        </p:spPr>
        <p:txBody>
          <a:bodyPr lIns="0" tIns="0" rIns="0" bIns="0" rtlCol="0" anchor="t">
            <a:spAutoFit/>
          </a:bodyPr>
          <a:lstStyle/>
          <a:p>
            <a:pPr algn="l">
              <a:lnSpc>
                <a:spcPts val="7187"/>
              </a:lnSpc>
            </a:pPr>
            <a:r>
              <a:rPr lang="en-US" sz="5749" b="1">
                <a:solidFill>
                  <a:srgbClr val="1F1E1E"/>
                </a:solidFill>
                <a:latin typeface="Arimo Bold"/>
                <a:ea typeface="Arimo Bold"/>
                <a:cs typeface="Arimo Bold"/>
                <a:sym typeface="Arimo Bold"/>
              </a:rPr>
              <a:t>Άλλοι Πολιτικοί Σχηματισμοί</a:t>
            </a:r>
          </a:p>
        </p:txBody>
      </p:sp>
      <p:sp>
        <p:nvSpPr>
          <p:cNvPr id="15" name="TextBox 15"/>
          <p:cNvSpPr txBox="1"/>
          <p:nvPr/>
        </p:nvSpPr>
        <p:spPr>
          <a:xfrm>
            <a:off x="1268760" y="6110288"/>
            <a:ext cx="3682156" cy="479226"/>
          </a:xfrm>
          <a:prstGeom prst="rect">
            <a:avLst/>
          </a:prstGeom>
        </p:spPr>
        <p:txBody>
          <a:bodyPr lIns="0" tIns="0" rIns="0" bIns="0" rtlCol="0" anchor="t">
            <a:spAutoFit/>
          </a:bodyPr>
          <a:lstStyle/>
          <a:p>
            <a:pPr algn="l">
              <a:lnSpc>
                <a:spcPts val="3562"/>
              </a:lnSpc>
            </a:pPr>
            <a:r>
              <a:rPr lang="en-US" sz="2874" b="1">
                <a:solidFill>
                  <a:srgbClr val="3B3535"/>
                </a:solidFill>
                <a:latin typeface="Arimo Bold"/>
                <a:ea typeface="Arimo Bold"/>
                <a:cs typeface="Arimo Bold"/>
                <a:sym typeface="Arimo Bold"/>
              </a:rPr>
              <a:t>Εθνικόν Κομιτάτον</a:t>
            </a:r>
          </a:p>
        </p:txBody>
      </p:sp>
      <p:sp>
        <p:nvSpPr>
          <p:cNvPr id="16" name="TextBox 16"/>
          <p:cNvSpPr txBox="1"/>
          <p:nvPr/>
        </p:nvSpPr>
        <p:spPr>
          <a:xfrm>
            <a:off x="1268760" y="6652617"/>
            <a:ext cx="7446020" cy="2343150"/>
          </a:xfrm>
          <a:prstGeom prst="rect">
            <a:avLst/>
          </a:prstGeom>
        </p:spPr>
        <p:txBody>
          <a:bodyPr lIns="0" tIns="0" rIns="0" bIns="0" rtlCol="0" anchor="t">
            <a:spAutoFit/>
          </a:bodyPr>
          <a:lstStyle/>
          <a:p>
            <a:pPr algn="l">
              <a:lnSpc>
                <a:spcPts val="3500"/>
              </a:lnSpc>
            </a:pPr>
            <a:r>
              <a:rPr lang="en-US" sz="2187">
                <a:solidFill>
                  <a:srgbClr val="3B3535"/>
                </a:solidFill>
                <a:latin typeface="Arimo"/>
                <a:ea typeface="Arimo"/>
                <a:cs typeface="Arimo"/>
                <a:sym typeface="Arimo"/>
              </a:rPr>
              <a:t>Υπό τον Επαμεινώνδα Δεληγιώργη, που υποστήριζε την ανάπτυξη του κοινοβουλευτισμού και τον εκσυγχρονισμό της χώρας, οικονομική ανάπτυξη και μεταρρυθμίσεις στη διοίκηση και στο στρατό, πολιτισμική εξάπλωση στην Οθωμανική αυτοκρατορία.</a:t>
            </a:r>
          </a:p>
        </p:txBody>
      </p:sp>
      <p:sp>
        <p:nvSpPr>
          <p:cNvPr id="17" name="TextBox 17"/>
          <p:cNvSpPr txBox="1"/>
          <p:nvPr/>
        </p:nvSpPr>
        <p:spPr>
          <a:xfrm>
            <a:off x="9573220" y="6110288"/>
            <a:ext cx="3682156" cy="479226"/>
          </a:xfrm>
          <a:prstGeom prst="rect">
            <a:avLst/>
          </a:prstGeom>
        </p:spPr>
        <p:txBody>
          <a:bodyPr lIns="0" tIns="0" rIns="0" bIns="0" rtlCol="0" anchor="t">
            <a:spAutoFit/>
          </a:bodyPr>
          <a:lstStyle/>
          <a:p>
            <a:pPr algn="l">
              <a:lnSpc>
                <a:spcPts val="3562"/>
              </a:lnSpc>
            </a:pPr>
            <a:r>
              <a:rPr lang="en-US" sz="2874" b="1">
                <a:solidFill>
                  <a:srgbClr val="3B3535"/>
                </a:solidFill>
                <a:latin typeface="Arimo Bold"/>
                <a:ea typeface="Arimo Bold"/>
                <a:cs typeface="Arimo Bold"/>
                <a:sym typeface="Arimo Bold"/>
              </a:rPr>
              <a:t>Εκλεκτικοί</a:t>
            </a:r>
          </a:p>
        </p:txBody>
      </p:sp>
      <p:sp>
        <p:nvSpPr>
          <p:cNvPr id="18" name="TextBox 18"/>
          <p:cNvSpPr txBox="1"/>
          <p:nvPr/>
        </p:nvSpPr>
        <p:spPr>
          <a:xfrm>
            <a:off x="9573220" y="6652617"/>
            <a:ext cx="7446020" cy="1895475"/>
          </a:xfrm>
          <a:prstGeom prst="rect">
            <a:avLst/>
          </a:prstGeom>
        </p:spPr>
        <p:txBody>
          <a:bodyPr lIns="0" tIns="0" rIns="0" bIns="0" rtlCol="0" anchor="t">
            <a:spAutoFit/>
          </a:bodyPr>
          <a:lstStyle/>
          <a:p>
            <a:pPr algn="l">
              <a:lnSpc>
                <a:spcPts val="3500"/>
              </a:lnSpc>
            </a:pPr>
            <a:r>
              <a:rPr lang="en-US" sz="2187">
                <a:solidFill>
                  <a:srgbClr val="3B3535"/>
                </a:solidFill>
                <a:latin typeface="Arimo"/>
                <a:ea typeface="Arimo"/>
                <a:cs typeface="Arimo"/>
                <a:sym typeface="Arimo"/>
              </a:rPr>
              <a:t>Ήταν μια ετερόκλητη παράταξη εξεχόντων πολιτικών, λογίων και αξιωματικών, με μετριοπαθείς θέσεις, η οποία προσπαθούσε να μεσολαβεί μεταξύ των άλλων παρατάξεων και να υποστηρίζει σταθερές κυβερνήσεις.</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TextBox 6"/>
          <p:cNvSpPr txBox="1"/>
          <p:nvPr/>
        </p:nvSpPr>
        <p:spPr>
          <a:xfrm>
            <a:off x="1080046" y="1094035"/>
            <a:ext cx="10242202" cy="1072306"/>
          </a:xfrm>
          <a:prstGeom prst="rect">
            <a:avLst/>
          </a:prstGeom>
        </p:spPr>
        <p:txBody>
          <a:bodyPr lIns="0" tIns="0" rIns="0" bIns="0" rtlCol="0" anchor="t">
            <a:spAutoFit/>
          </a:bodyPr>
          <a:lstStyle/>
          <a:p>
            <a:pPr algn="l">
              <a:lnSpc>
                <a:spcPts val="7937"/>
              </a:lnSpc>
            </a:pPr>
            <a:r>
              <a:rPr lang="en-US" sz="6374" b="1">
                <a:solidFill>
                  <a:srgbClr val="1F1E1E"/>
                </a:solidFill>
                <a:latin typeface="Arimo Bold"/>
                <a:ea typeface="Arimo Bold"/>
                <a:cs typeface="Arimo Bold"/>
                <a:sym typeface="Arimo Bold"/>
              </a:rPr>
              <a:t>Το Νέο Σύνταγμα του 1864</a:t>
            </a:r>
          </a:p>
        </p:txBody>
      </p:sp>
      <p:grpSp>
        <p:nvGrpSpPr>
          <p:cNvPr id="7" name="Group 7"/>
          <p:cNvGrpSpPr/>
          <p:nvPr/>
        </p:nvGrpSpPr>
        <p:grpSpPr>
          <a:xfrm>
            <a:off x="1070521" y="3121075"/>
            <a:ext cx="713334" cy="713334"/>
            <a:chOff x="0" y="0"/>
            <a:chExt cx="951112" cy="951112"/>
          </a:xfrm>
        </p:grpSpPr>
        <p:sp>
          <p:nvSpPr>
            <p:cNvPr id="8" name="Freeform 8"/>
            <p:cNvSpPr/>
            <p:nvPr/>
          </p:nvSpPr>
          <p:spPr>
            <a:xfrm>
              <a:off x="12700" y="12700"/>
              <a:ext cx="925703" cy="925703"/>
            </a:xfrm>
            <a:custGeom>
              <a:avLst/>
              <a:gdLst/>
              <a:ahLst/>
              <a:cxnLst/>
              <a:rect l="l" t="t" r="r" b="b"/>
              <a:pathLst>
                <a:path w="925703" h="925703">
                  <a:moveTo>
                    <a:pt x="0" y="172847"/>
                  </a:moveTo>
                  <a:cubicBezTo>
                    <a:pt x="0" y="77343"/>
                    <a:pt x="77343" y="0"/>
                    <a:pt x="172847" y="0"/>
                  </a:cubicBezTo>
                  <a:lnTo>
                    <a:pt x="752856" y="0"/>
                  </a:lnTo>
                  <a:cubicBezTo>
                    <a:pt x="848360" y="0"/>
                    <a:pt x="925703" y="77343"/>
                    <a:pt x="925703" y="172847"/>
                  </a:cubicBezTo>
                  <a:lnTo>
                    <a:pt x="925703" y="752856"/>
                  </a:lnTo>
                  <a:cubicBezTo>
                    <a:pt x="925703" y="848360"/>
                    <a:pt x="848360" y="925703"/>
                    <a:pt x="752856" y="925703"/>
                  </a:cubicBezTo>
                  <a:lnTo>
                    <a:pt x="172847" y="925703"/>
                  </a:lnTo>
                  <a:cubicBezTo>
                    <a:pt x="77343" y="925703"/>
                    <a:pt x="0" y="848360"/>
                    <a:pt x="0" y="752856"/>
                  </a:cubicBezTo>
                  <a:close/>
                </a:path>
              </a:pathLst>
            </a:custGeom>
            <a:solidFill>
              <a:srgbClr val="D5DCF6"/>
            </a:solidFill>
          </p:spPr>
        </p:sp>
        <p:sp>
          <p:nvSpPr>
            <p:cNvPr id="9" name="Freeform 9"/>
            <p:cNvSpPr/>
            <p:nvPr/>
          </p:nvSpPr>
          <p:spPr>
            <a:xfrm>
              <a:off x="0" y="0"/>
              <a:ext cx="951103" cy="951103"/>
            </a:xfrm>
            <a:custGeom>
              <a:avLst/>
              <a:gdLst/>
              <a:ahLst/>
              <a:cxnLst/>
              <a:rect l="l" t="t" r="r" b="b"/>
              <a:pathLst>
                <a:path w="951103" h="951103">
                  <a:moveTo>
                    <a:pt x="0" y="185547"/>
                  </a:moveTo>
                  <a:cubicBezTo>
                    <a:pt x="0" y="83058"/>
                    <a:pt x="83058" y="0"/>
                    <a:pt x="185547" y="0"/>
                  </a:cubicBezTo>
                  <a:lnTo>
                    <a:pt x="765556" y="0"/>
                  </a:lnTo>
                  <a:lnTo>
                    <a:pt x="765556" y="12700"/>
                  </a:lnTo>
                  <a:lnTo>
                    <a:pt x="765556" y="0"/>
                  </a:lnTo>
                  <a:lnTo>
                    <a:pt x="765556" y="12700"/>
                  </a:lnTo>
                  <a:lnTo>
                    <a:pt x="765556" y="0"/>
                  </a:lnTo>
                  <a:cubicBezTo>
                    <a:pt x="868045" y="0"/>
                    <a:pt x="951103" y="83058"/>
                    <a:pt x="951103" y="185547"/>
                  </a:cubicBezTo>
                  <a:lnTo>
                    <a:pt x="938403" y="185547"/>
                  </a:lnTo>
                  <a:lnTo>
                    <a:pt x="951103" y="185547"/>
                  </a:lnTo>
                  <a:lnTo>
                    <a:pt x="951103" y="765556"/>
                  </a:lnTo>
                  <a:lnTo>
                    <a:pt x="938403" y="765556"/>
                  </a:lnTo>
                  <a:lnTo>
                    <a:pt x="951103" y="765556"/>
                  </a:lnTo>
                  <a:cubicBezTo>
                    <a:pt x="951103" y="868045"/>
                    <a:pt x="868045" y="951103"/>
                    <a:pt x="765556" y="951103"/>
                  </a:cubicBezTo>
                  <a:lnTo>
                    <a:pt x="765556" y="938403"/>
                  </a:lnTo>
                  <a:lnTo>
                    <a:pt x="765556" y="951103"/>
                  </a:lnTo>
                  <a:lnTo>
                    <a:pt x="185547" y="951103"/>
                  </a:lnTo>
                  <a:lnTo>
                    <a:pt x="185547" y="938403"/>
                  </a:lnTo>
                  <a:lnTo>
                    <a:pt x="185547" y="951103"/>
                  </a:lnTo>
                  <a:cubicBezTo>
                    <a:pt x="83058" y="951103"/>
                    <a:pt x="0" y="868045"/>
                    <a:pt x="0" y="765556"/>
                  </a:cubicBezTo>
                  <a:lnTo>
                    <a:pt x="0" y="185547"/>
                  </a:lnTo>
                  <a:lnTo>
                    <a:pt x="12700" y="185547"/>
                  </a:lnTo>
                  <a:lnTo>
                    <a:pt x="0" y="185547"/>
                  </a:lnTo>
                  <a:moveTo>
                    <a:pt x="25400" y="185547"/>
                  </a:moveTo>
                  <a:lnTo>
                    <a:pt x="25400" y="765556"/>
                  </a:lnTo>
                  <a:lnTo>
                    <a:pt x="12700" y="765556"/>
                  </a:lnTo>
                  <a:lnTo>
                    <a:pt x="25400" y="765556"/>
                  </a:lnTo>
                  <a:cubicBezTo>
                    <a:pt x="25400" y="853948"/>
                    <a:pt x="97028" y="925703"/>
                    <a:pt x="185547" y="925703"/>
                  </a:cubicBezTo>
                  <a:lnTo>
                    <a:pt x="765556" y="925703"/>
                  </a:lnTo>
                  <a:cubicBezTo>
                    <a:pt x="853948" y="925703"/>
                    <a:pt x="925703" y="854075"/>
                    <a:pt x="925703" y="765556"/>
                  </a:cubicBezTo>
                  <a:lnTo>
                    <a:pt x="925703" y="185547"/>
                  </a:lnTo>
                  <a:cubicBezTo>
                    <a:pt x="925703" y="97028"/>
                    <a:pt x="854075" y="25400"/>
                    <a:pt x="765556" y="25400"/>
                  </a:cubicBezTo>
                  <a:lnTo>
                    <a:pt x="185547" y="25400"/>
                  </a:lnTo>
                  <a:lnTo>
                    <a:pt x="185547" y="12700"/>
                  </a:lnTo>
                  <a:lnTo>
                    <a:pt x="185547" y="25400"/>
                  </a:lnTo>
                  <a:cubicBezTo>
                    <a:pt x="97028" y="25400"/>
                    <a:pt x="25400" y="97028"/>
                    <a:pt x="25400" y="185547"/>
                  </a:cubicBezTo>
                  <a:close/>
                </a:path>
              </a:pathLst>
            </a:custGeom>
            <a:solidFill>
              <a:srgbClr val="BBC2DC"/>
            </a:solidFill>
          </p:spPr>
        </p:sp>
      </p:grpSp>
      <p:sp>
        <p:nvSpPr>
          <p:cNvPr id="10" name="TextBox 10"/>
          <p:cNvSpPr txBox="1"/>
          <p:nvPr/>
        </p:nvSpPr>
        <p:spPr>
          <a:xfrm>
            <a:off x="1285578" y="3281735"/>
            <a:ext cx="191541" cy="439639"/>
          </a:xfrm>
          <a:prstGeom prst="rect">
            <a:avLst/>
          </a:prstGeom>
        </p:spPr>
        <p:txBody>
          <a:bodyPr lIns="0" tIns="0" rIns="0" bIns="0" rtlCol="0" anchor="t">
            <a:spAutoFit/>
          </a:bodyPr>
          <a:lstStyle/>
          <a:p>
            <a:pPr algn="ctr">
              <a:lnSpc>
                <a:spcPts val="3812"/>
              </a:lnSpc>
            </a:pPr>
            <a:r>
              <a:rPr lang="en-US" sz="3812" b="1">
                <a:solidFill>
                  <a:srgbClr val="3B3535"/>
                </a:solidFill>
                <a:latin typeface="Arimo Bold"/>
                <a:ea typeface="Arimo Bold"/>
                <a:cs typeface="Arimo Bold"/>
                <a:sym typeface="Arimo Bold"/>
              </a:rPr>
              <a:t>1</a:t>
            </a:r>
          </a:p>
        </p:txBody>
      </p:sp>
      <p:sp>
        <p:nvSpPr>
          <p:cNvPr id="11" name="TextBox 11"/>
          <p:cNvSpPr txBox="1"/>
          <p:nvPr/>
        </p:nvSpPr>
        <p:spPr>
          <a:xfrm>
            <a:off x="2082850" y="3092500"/>
            <a:ext cx="5478810" cy="519112"/>
          </a:xfrm>
          <a:prstGeom prst="rect">
            <a:avLst/>
          </a:prstGeom>
        </p:spPr>
        <p:txBody>
          <a:bodyPr lIns="0" tIns="0" rIns="0" bIns="0" rtlCol="0" anchor="t">
            <a:spAutoFit/>
          </a:bodyPr>
          <a:lstStyle/>
          <a:p>
            <a:pPr algn="l">
              <a:lnSpc>
                <a:spcPts val="3937"/>
              </a:lnSpc>
            </a:pPr>
            <a:r>
              <a:rPr lang="en-US" sz="3187" b="1">
                <a:solidFill>
                  <a:srgbClr val="3B3535"/>
                </a:solidFill>
                <a:latin typeface="Arimo Bold"/>
                <a:ea typeface="Arimo Bold"/>
                <a:cs typeface="Arimo Bold"/>
                <a:sym typeface="Arimo Bold"/>
              </a:rPr>
              <a:t>Βασιλευομένη Δημοκρατία</a:t>
            </a:r>
          </a:p>
        </p:txBody>
      </p:sp>
      <p:sp>
        <p:nvSpPr>
          <p:cNvPr id="12" name="TextBox 12"/>
          <p:cNvSpPr txBox="1"/>
          <p:nvPr/>
        </p:nvSpPr>
        <p:spPr>
          <a:xfrm>
            <a:off x="2082850" y="3729634"/>
            <a:ext cx="5761263" cy="1431925"/>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Ως πολίτευμα ορίστηκε η βασιλευομένη δημοκρατία αντί της μέχρι τότε συνταγματικής μοναρχίας.</a:t>
            </a:r>
          </a:p>
        </p:txBody>
      </p:sp>
      <p:grpSp>
        <p:nvGrpSpPr>
          <p:cNvPr id="13" name="Group 13"/>
          <p:cNvGrpSpPr/>
          <p:nvPr/>
        </p:nvGrpSpPr>
        <p:grpSpPr>
          <a:xfrm>
            <a:off x="9298335" y="3014439"/>
            <a:ext cx="713334" cy="713334"/>
            <a:chOff x="0" y="0"/>
            <a:chExt cx="951112" cy="951112"/>
          </a:xfrm>
        </p:grpSpPr>
        <p:sp>
          <p:nvSpPr>
            <p:cNvPr id="14" name="Freeform 14"/>
            <p:cNvSpPr/>
            <p:nvPr/>
          </p:nvSpPr>
          <p:spPr>
            <a:xfrm>
              <a:off x="12700" y="12700"/>
              <a:ext cx="925703" cy="925703"/>
            </a:xfrm>
            <a:custGeom>
              <a:avLst/>
              <a:gdLst/>
              <a:ahLst/>
              <a:cxnLst/>
              <a:rect l="l" t="t" r="r" b="b"/>
              <a:pathLst>
                <a:path w="925703" h="925703">
                  <a:moveTo>
                    <a:pt x="0" y="172847"/>
                  </a:moveTo>
                  <a:cubicBezTo>
                    <a:pt x="0" y="77343"/>
                    <a:pt x="77343" y="0"/>
                    <a:pt x="172847" y="0"/>
                  </a:cubicBezTo>
                  <a:lnTo>
                    <a:pt x="752856" y="0"/>
                  </a:lnTo>
                  <a:cubicBezTo>
                    <a:pt x="848360" y="0"/>
                    <a:pt x="925703" y="77343"/>
                    <a:pt x="925703" y="172847"/>
                  </a:cubicBezTo>
                  <a:lnTo>
                    <a:pt x="925703" y="752856"/>
                  </a:lnTo>
                  <a:cubicBezTo>
                    <a:pt x="925703" y="848360"/>
                    <a:pt x="848360" y="925703"/>
                    <a:pt x="752856" y="925703"/>
                  </a:cubicBezTo>
                  <a:lnTo>
                    <a:pt x="172847" y="925703"/>
                  </a:lnTo>
                  <a:cubicBezTo>
                    <a:pt x="77343" y="925703"/>
                    <a:pt x="0" y="848360"/>
                    <a:pt x="0" y="752856"/>
                  </a:cubicBezTo>
                  <a:close/>
                </a:path>
              </a:pathLst>
            </a:custGeom>
            <a:solidFill>
              <a:srgbClr val="D5DCF6"/>
            </a:solidFill>
          </p:spPr>
        </p:sp>
        <p:sp>
          <p:nvSpPr>
            <p:cNvPr id="15" name="Freeform 15"/>
            <p:cNvSpPr/>
            <p:nvPr/>
          </p:nvSpPr>
          <p:spPr>
            <a:xfrm>
              <a:off x="0" y="0"/>
              <a:ext cx="951103" cy="951103"/>
            </a:xfrm>
            <a:custGeom>
              <a:avLst/>
              <a:gdLst/>
              <a:ahLst/>
              <a:cxnLst/>
              <a:rect l="l" t="t" r="r" b="b"/>
              <a:pathLst>
                <a:path w="951103" h="951103">
                  <a:moveTo>
                    <a:pt x="0" y="185547"/>
                  </a:moveTo>
                  <a:cubicBezTo>
                    <a:pt x="0" y="83058"/>
                    <a:pt x="83058" y="0"/>
                    <a:pt x="185547" y="0"/>
                  </a:cubicBezTo>
                  <a:lnTo>
                    <a:pt x="765556" y="0"/>
                  </a:lnTo>
                  <a:lnTo>
                    <a:pt x="765556" y="12700"/>
                  </a:lnTo>
                  <a:lnTo>
                    <a:pt x="765556" y="0"/>
                  </a:lnTo>
                  <a:lnTo>
                    <a:pt x="765556" y="12700"/>
                  </a:lnTo>
                  <a:lnTo>
                    <a:pt x="765556" y="0"/>
                  </a:lnTo>
                  <a:cubicBezTo>
                    <a:pt x="868045" y="0"/>
                    <a:pt x="951103" y="83058"/>
                    <a:pt x="951103" y="185547"/>
                  </a:cubicBezTo>
                  <a:lnTo>
                    <a:pt x="938403" y="185547"/>
                  </a:lnTo>
                  <a:lnTo>
                    <a:pt x="951103" y="185547"/>
                  </a:lnTo>
                  <a:lnTo>
                    <a:pt x="951103" y="765556"/>
                  </a:lnTo>
                  <a:lnTo>
                    <a:pt x="938403" y="765556"/>
                  </a:lnTo>
                  <a:lnTo>
                    <a:pt x="951103" y="765556"/>
                  </a:lnTo>
                  <a:cubicBezTo>
                    <a:pt x="951103" y="868045"/>
                    <a:pt x="868045" y="951103"/>
                    <a:pt x="765556" y="951103"/>
                  </a:cubicBezTo>
                  <a:lnTo>
                    <a:pt x="765556" y="938403"/>
                  </a:lnTo>
                  <a:lnTo>
                    <a:pt x="765556" y="951103"/>
                  </a:lnTo>
                  <a:lnTo>
                    <a:pt x="185547" y="951103"/>
                  </a:lnTo>
                  <a:lnTo>
                    <a:pt x="185547" y="938403"/>
                  </a:lnTo>
                  <a:lnTo>
                    <a:pt x="185547" y="951103"/>
                  </a:lnTo>
                  <a:cubicBezTo>
                    <a:pt x="83058" y="951103"/>
                    <a:pt x="0" y="868045"/>
                    <a:pt x="0" y="765556"/>
                  </a:cubicBezTo>
                  <a:lnTo>
                    <a:pt x="0" y="185547"/>
                  </a:lnTo>
                  <a:lnTo>
                    <a:pt x="12700" y="185547"/>
                  </a:lnTo>
                  <a:lnTo>
                    <a:pt x="0" y="185547"/>
                  </a:lnTo>
                  <a:moveTo>
                    <a:pt x="25400" y="185547"/>
                  </a:moveTo>
                  <a:lnTo>
                    <a:pt x="25400" y="765556"/>
                  </a:lnTo>
                  <a:lnTo>
                    <a:pt x="12700" y="765556"/>
                  </a:lnTo>
                  <a:lnTo>
                    <a:pt x="25400" y="765556"/>
                  </a:lnTo>
                  <a:cubicBezTo>
                    <a:pt x="25400" y="853948"/>
                    <a:pt x="97028" y="925703"/>
                    <a:pt x="185547" y="925703"/>
                  </a:cubicBezTo>
                  <a:lnTo>
                    <a:pt x="765556" y="925703"/>
                  </a:lnTo>
                  <a:cubicBezTo>
                    <a:pt x="853948" y="925703"/>
                    <a:pt x="925703" y="854075"/>
                    <a:pt x="925703" y="765556"/>
                  </a:cubicBezTo>
                  <a:lnTo>
                    <a:pt x="925703" y="185547"/>
                  </a:lnTo>
                  <a:cubicBezTo>
                    <a:pt x="925703" y="97028"/>
                    <a:pt x="854075" y="25400"/>
                    <a:pt x="765556" y="25400"/>
                  </a:cubicBezTo>
                  <a:lnTo>
                    <a:pt x="185547" y="25400"/>
                  </a:lnTo>
                  <a:lnTo>
                    <a:pt x="185547" y="12700"/>
                  </a:lnTo>
                  <a:lnTo>
                    <a:pt x="185547" y="25400"/>
                  </a:lnTo>
                  <a:cubicBezTo>
                    <a:pt x="97028" y="25400"/>
                    <a:pt x="25400" y="97028"/>
                    <a:pt x="25400" y="185547"/>
                  </a:cubicBezTo>
                  <a:close/>
                </a:path>
              </a:pathLst>
            </a:custGeom>
            <a:solidFill>
              <a:srgbClr val="BBC2DC"/>
            </a:solidFill>
          </p:spPr>
        </p:sp>
      </p:grpSp>
      <p:sp>
        <p:nvSpPr>
          <p:cNvPr id="16" name="TextBox 16"/>
          <p:cNvSpPr txBox="1"/>
          <p:nvPr/>
        </p:nvSpPr>
        <p:spPr>
          <a:xfrm>
            <a:off x="9509597" y="3178225"/>
            <a:ext cx="290810" cy="439639"/>
          </a:xfrm>
          <a:prstGeom prst="rect">
            <a:avLst/>
          </a:prstGeom>
        </p:spPr>
        <p:txBody>
          <a:bodyPr lIns="0" tIns="0" rIns="0" bIns="0" rtlCol="0" anchor="t">
            <a:spAutoFit/>
          </a:bodyPr>
          <a:lstStyle/>
          <a:p>
            <a:pPr algn="ctr">
              <a:lnSpc>
                <a:spcPts val="3812"/>
              </a:lnSpc>
            </a:pPr>
            <a:r>
              <a:rPr lang="en-US" sz="3812" b="1">
                <a:solidFill>
                  <a:srgbClr val="3B3535"/>
                </a:solidFill>
                <a:latin typeface="Arimo Bold"/>
                <a:ea typeface="Arimo Bold"/>
                <a:cs typeface="Arimo Bold"/>
                <a:sym typeface="Arimo Bold"/>
              </a:rPr>
              <a:t>2</a:t>
            </a:r>
          </a:p>
        </p:txBody>
      </p:sp>
      <p:sp>
        <p:nvSpPr>
          <p:cNvPr id="17" name="TextBox 17"/>
          <p:cNvSpPr txBox="1"/>
          <p:nvPr/>
        </p:nvSpPr>
        <p:spPr>
          <a:xfrm>
            <a:off x="2082850" y="8333036"/>
            <a:ext cx="4060626" cy="545604"/>
          </a:xfrm>
          <a:prstGeom prst="rect">
            <a:avLst/>
          </a:prstGeom>
        </p:spPr>
        <p:txBody>
          <a:bodyPr lIns="0" tIns="0" rIns="0" bIns="0" rtlCol="0" anchor="t">
            <a:spAutoFit/>
          </a:bodyPr>
          <a:lstStyle/>
          <a:p>
            <a:pPr algn="l">
              <a:lnSpc>
                <a:spcPts val="3937"/>
              </a:lnSpc>
            </a:pPr>
            <a:r>
              <a:rPr lang="en-US" sz="3187" b="1">
                <a:solidFill>
                  <a:srgbClr val="3B3535"/>
                </a:solidFill>
                <a:latin typeface="Arimo Bold"/>
                <a:ea typeface="Arimo Bold"/>
                <a:cs typeface="Arimo Bold"/>
                <a:sym typeface="Arimo Bold"/>
              </a:rPr>
              <a:t>Λαϊκή Κυριαρχία</a:t>
            </a:r>
          </a:p>
        </p:txBody>
      </p:sp>
      <p:sp>
        <p:nvSpPr>
          <p:cNvPr id="18" name="TextBox 18"/>
          <p:cNvSpPr txBox="1"/>
          <p:nvPr/>
        </p:nvSpPr>
        <p:spPr>
          <a:xfrm>
            <a:off x="2086570" y="8992939"/>
            <a:ext cx="6906965" cy="460375"/>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Κατοχυρώθηκε η αρχή της λαϊκής κυριαρχίας.</a:t>
            </a:r>
          </a:p>
        </p:txBody>
      </p:sp>
      <p:grpSp>
        <p:nvGrpSpPr>
          <p:cNvPr id="19" name="Group 19"/>
          <p:cNvGrpSpPr/>
          <p:nvPr/>
        </p:nvGrpSpPr>
        <p:grpSpPr>
          <a:xfrm>
            <a:off x="1080046" y="8258324"/>
            <a:ext cx="713334" cy="713334"/>
            <a:chOff x="0" y="0"/>
            <a:chExt cx="951112" cy="951112"/>
          </a:xfrm>
        </p:grpSpPr>
        <p:sp>
          <p:nvSpPr>
            <p:cNvPr id="20" name="Freeform 20"/>
            <p:cNvSpPr/>
            <p:nvPr/>
          </p:nvSpPr>
          <p:spPr>
            <a:xfrm>
              <a:off x="12700" y="12700"/>
              <a:ext cx="925703" cy="925703"/>
            </a:xfrm>
            <a:custGeom>
              <a:avLst/>
              <a:gdLst/>
              <a:ahLst/>
              <a:cxnLst/>
              <a:rect l="l" t="t" r="r" b="b"/>
              <a:pathLst>
                <a:path w="925703" h="925703">
                  <a:moveTo>
                    <a:pt x="0" y="172847"/>
                  </a:moveTo>
                  <a:cubicBezTo>
                    <a:pt x="0" y="77343"/>
                    <a:pt x="77343" y="0"/>
                    <a:pt x="172847" y="0"/>
                  </a:cubicBezTo>
                  <a:lnTo>
                    <a:pt x="752856" y="0"/>
                  </a:lnTo>
                  <a:cubicBezTo>
                    <a:pt x="848360" y="0"/>
                    <a:pt x="925703" y="77343"/>
                    <a:pt x="925703" y="172847"/>
                  </a:cubicBezTo>
                  <a:lnTo>
                    <a:pt x="925703" y="752856"/>
                  </a:lnTo>
                  <a:cubicBezTo>
                    <a:pt x="925703" y="848360"/>
                    <a:pt x="848360" y="925703"/>
                    <a:pt x="752856" y="925703"/>
                  </a:cubicBezTo>
                  <a:lnTo>
                    <a:pt x="172847" y="925703"/>
                  </a:lnTo>
                  <a:cubicBezTo>
                    <a:pt x="77343" y="925703"/>
                    <a:pt x="0" y="848360"/>
                    <a:pt x="0" y="752856"/>
                  </a:cubicBezTo>
                  <a:close/>
                </a:path>
              </a:pathLst>
            </a:custGeom>
            <a:solidFill>
              <a:srgbClr val="D5DCF6"/>
            </a:solidFill>
          </p:spPr>
        </p:sp>
        <p:sp>
          <p:nvSpPr>
            <p:cNvPr id="21" name="Freeform 21"/>
            <p:cNvSpPr/>
            <p:nvPr/>
          </p:nvSpPr>
          <p:spPr>
            <a:xfrm>
              <a:off x="0" y="0"/>
              <a:ext cx="951103" cy="951103"/>
            </a:xfrm>
            <a:custGeom>
              <a:avLst/>
              <a:gdLst/>
              <a:ahLst/>
              <a:cxnLst/>
              <a:rect l="l" t="t" r="r" b="b"/>
              <a:pathLst>
                <a:path w="951103" h="951103">
                  <a:moveTo>
                    <a:pt x="0" y="185547"/>
                  </a:moveTo>
                  <a:cubicBezTo>
                    <a:pt x="0" y="83058"/>
                    <a:pt x="83058" y="0"/>
                    <a:pt x="185547" y="0"/>
                  </a:cubicBezTo>
                  <a:lnTo>
                    <a:pt x="765556" y="0"/>
                  </a:lnTo>
                  <a:lnTo>
                    <a:pt x="765556" y="12700"/>
                  </a:lnTo>
                  <a:lnTo>
                    <a:pt x="765556" y="0"/>
                  </a:lnTo>
                  <a:lnTo>
                    <a:pt x="765556" y="12700"/>
                  </a:lnTo>
                  <a:lnTo>
                    <a:pt x="765556" y="0"/>
                  </a:lnTo>
                  <a:cubicBezTo>
                    <a:pt x="868045" y="0"/>
                    <a:pt x="951103" y="83058"/>
                    <a:pt x="951103" y="185547"/>
                  </a:cubicBezTo>
                  <a:lnTo>
                    <a:pt x="938403" y="185547"/>
                  </a:lnTo>
                  <a:lnTo>
                    <a:pt x="951103" y="185547"/>
                  </a:lnTo>
                  <a:lnTo>
                    <a:pt x="951103" y="765556"/>
                  </a:lnTo>
                  <a:lnTo>
                    <a:pt x="938403" y="765556"/>
                  </a:lnTo>
                  <a:lnTo>
                    <a:pt x="951103" y="765556"/>
                  </a:lnTo>
                  <a:cubicBezTo>
                    <a:pt x="951103" y="868045"/>
                    <a:pt x="868045" y="951103"/>
                    <a:pt x="765556" y="951103"/>
                  </a:cubicBezTo>
                  <a:lnTo>
                    <a:pt x="765556" y="938403"/>
                  </a:lnTo>
                  <a:lnTo>
                    <a:pt x="765556" y="951103"/>
                  </a:lnTo>
                  <a:lnTo>
                    <a:pt x="185547" y="951103"/>
                  </a:lnTo>
                  <a:lnTo>
                    <a:pt x="185547" y="938403"/>
                  </a:lnTo>
                  <a:lnTo>
                    <a:pt x="185547" y="951103"/>
                  </a:lnTo>
                  <a:cubicBezTo>
                    <a:pt x="83058" y="951103"/>
                    <a:pt x="0" y="868045"/>
                    <a:pt x="0" y="765556"/>
                  </a:cubicBezTo>
                  <a:lnTo>
                    <a:pt x="0" y="185547"/>
                  </a:lnTo>
                  <a:lnTo>
                    <a:pt x="12700" y="185547"/>
                  </a:lnTo>
                  <a:lnTo>
                    <a:pt x="0" y="185547"/>
                  </a:lnTo>
                  <a:moveTo>
                    <a:pt x="25400" y="185547"/>
                  </a:moveTo>
                  <a:lnTo>
                    <a:pt x="25400" y="765556"/>
                  </a:lnTo>
                  <a:lnTo>
                    <a:pt x="12700" y="765556"/>
                  </a:lnTo>
                  <a:lnTo>
                    <a:pt x="25400" y="765556"/>
                  </a:lnTo>
                  <a:cubicBezTo>
                    <a:pt x="25400" y="853948"/>
                    <a:pt x="97028" y="925703"/>
                    <a:pt x="185547" y="925703"/>
                  </a:cubicBezTo>
                  <a:lnTo>
                    <a:pt x="765556" y="925703"/>
                  </a:lnTo>
                  <a:cubicBezTo>
                    <a:pt x="853948" y="925703"/>
                    <a:pt x="925703" y="854075"/>
                    <a:pt x="925703" y="765556"/>
                  </a:cubicBezTo>
                  <a:lnTo>
                    <a:pt x="925703" y="185547"/>
                  </a:lnTo>
                  <a:cubicBezTo>
                    <a:pt x="925703" y="97028"/>
                    <a:pt x="854075" y="25400"/>
                    <a:pt x="765556" y="25400"/>
                  </a:cubicBezTo>
                  <a:lnTo>
                    <a:pt x="185547" y="25400"/>
                  </a:lnTo>
                  <a:lnTo>
                    <a:pt x="185547" y="12700"/>
                  </a:lnTo>
                  <a:lnTo>
                    <a:pt x="185547" y="25400"/>
                  </a:lnTo>
                  <a:cubicBezTo>
                    <a:pt x="97028" y="25400"/>
                    <a:pt x="25400" y="97028"/>
                    <a:pt x="25400" y="185547"/>
                  </a:cubicBezTo>
                  <a:close/>
                </a:path>
              </a:pathLst>
            </a:custGeom>
            <a:solidFill>
              <a:srgbClr val="BBC2DC"/>
            </a:solidFill>
          </p:spPr>
        </p:sp>
      </p:grpSp>
      <p:grpSp>
        <p:nvGrpSpPr>
          <p:cNvPr id="22" name="Group 22"/>
          <p:cNvGrpSpPr/>
          <p:nvPr/>
        </p:nvGrpSpPr>
        <p:grpSpPr>
          <a:xfrm>
            <a:off x="1070521" y="6478191"/>
            <a:ext cx="713334" cy="713334"/>
            <a:chOff x="0" y="0"/>
            <a:chExt cx="951112" cy="951112"/>
          </a:xfrm>
        </p:grpSpPr>
        <p:sp>
          <p:nvSpPr>
            <p:cNvPr id="23" name="Freeform 23"/>
            <p:cNvSpPr/>
            <p:nvPr/>
          </p:nvSpPr>
          <p:spPr>
            <a:xfrm>
              <a:off x="12700" y="12700"/>
              <a:ext cx="925703" cy="925703"/>
            </a:xfrm>
            <a:custGeom>
              <a:avLst/>
              <a:gdLst/>
              <a:ahLst/>
              <a:cxnLst/>
              <a:rect l="l" t="t" r="r" b="b"/>
              <a:pathLst>
                <a:path w="925703" h="925703">
                  <a:moveTo>
                    <a:pt x="0" y="172847"/>
                  </a:moveTo>
                  <a:cubicBezTo>
                    <a:pt x="0" y="77343"/>
                    <a:pt x="77343" y="0"/>
                    <a:pt x="172847" y="0"/>
                  </a:cubicBezTo>
                  <a:lnTo>
                    <a:pt x="752856" y="0"/>
                  </a:lnTo>
                  <a:cubicBezTo>
                    <a:pt x="848360" y="0"/>
                    <a:pt x="925703" y="77343"/>
                    <a:pt x="925703" y="172847"/>
                  </a:cubicBezTo>
                  <a:lnTo>
                    <a:pt x="925703" y="752856"/>
                  </a:lnTo>
                  <a:cubicBezTo>
                    <a:pt x="925703" y="848360"/>
                    <a:pt x="848360" y="925703"/>
                    <a:pt x="752856" y="925703"/>
                  </a:cubicBezTo>
                  <a:lnTo>
                    <a:pt x="172847" y="925703"/>
                  </a:lnTo>
                  <a:cubicBezTo>
                    <a:pt x="77343" y="925703"/>
                    <a:pt x="0" y="848360"/>
                    <a:pt x="0" y="752856"/>
                  </a:cubicBezTo>
                  <a:close/>
                </a:path>
              </a:pathLst>
            </a:custGeom>
            <a:solidFill>
              <a:srgbClr val="D5DCF6"/>
            </a:solidFill>
          </p:spPr>
        </p:sp>
        <p:sp>
          <p:nvSpPr>
            <p:cNvPr id="24" name="Freeform 24"/>
            <p:cNvSpPr/>
            <p:nvPr/>
          </p:nvSpPr>
          <p:spPr>
            <a:xfrm>
              <a:off x="0" y="0"/>
              <a:ext cx="951103" cy="951103"/>
            </a:xfrm>
            <a:custGeom>
              <a:avLst/>
              <a:gdLst/>
              <a:ahLst/>
              <a:cxnLst/>
              <a:rect l="l" t="t" r="r" b="b"/>
              <a:pathLst>
                <a:path w="951103" h="951103">
                  <a:moveTo>
                    <a:pt x="0" y="185547"/>
                  </a:moveTo>
                  <a:cubicBezTo>
                    <a:pt x="0" y="83058"/>
                    <a:pt x="83058" y="0"/>
                    <a:pt x="185547" y="0"/>
                  </a:cubicBezTo>
                  <a:lnTo>
                    <a:pt x="765556" y="0"/>
                  </a:lnTo>
                  <a:lnTo>
                    <a:pt x="765556" y="12700"/>
                  </a:lnTo>
                  <a:lnTo>
                    <a:pt x="765556" y="0"/>
                  </a:lnTo>
                  <a:lnTo>
                    <a:pt x="765556" y="12700"/>
                  </a:lnTo>
                  <a:lnTo>
                    <a:pt x="765556" y="0"/>
                  </a:lnTo>
                  <a:cubicBezTo>
                    <a:pt x="868045" y="0"/>
                    <a:pt x="951103" y="83058"/>
                    <a:pt x="951103" y="185547"/>
                  </a:cubicBezTo>
                  <a:lnTo>
                    <a:pt x="938403" y="185547"/>
                  </a:lnTo>
                  <a:lnTo>
                    <a:pt x="951103" y="185547"/>
                  </a:lnTo>
                  <a:lnTo>
                    <a:pt x="951103" y="765556"/>
                  </a:lnTo>
                  <a:lnTo>
                    <a:pt x="938403" y="765556"/>
                  </a:lnTo>
                  <a:lnTo>
                    <a:pt x="951103" y="765556"/>
                  </a:lnTo>
                  <a:cubicBezTo>
                    <a:pt x="951103" y="868045"/>
                    <a:pt x="868045" y="951103"/>
                    <a:pt x="765556" y="951103"/>
                  </a:cubicBezTo>
                  <a:lnTo>
                    <a:pt x="765556" y="938403"/>
                  </a:lnTo>
                  <a:lnTo>
                    <a:pt x="765556" y="951103"/>
                  </a:lnTo>
                  <a:lnTo>
                    <a:pt x="185547" y="951103"/>
                  </a:lnTo>
                  <a:lnTo>
                    <a:pt x="185547" y="938403"/>
                  </a:lnTo>
                  <a:lnTo>
                    <a:pt x="185547" y="951103"/>
                  </a:lnTo>
                  <a:cubicBezTo>
                    <a:pt x="83058" y="951103"/>
                    <a:pt x="0" y="868045"/>
                    <a:pt x="0" y="765556"/>
                  </a:cubicBezTo>
                  <a:lnTo>
                    <a:pt x="0" y="185547"/>
                  </a:lnTo>
                  <a:lnTo>
                    <a:pt x="12700" y="185547"/>
                  </a:lnTo>
                  <a:lnTo>
                    <a:pt x="0" y="185547"/>
                  </a:lnTo>
                  <a:moveTo>
                    <a:pt x="25400" y="185547"/>
                  </a:moveTo>
                  <a:lnTo>
                    <a:pt x="25400" y="765556"/>
                  </a:lnTo>
                  <a:lnTo>
                    <a:pt x="12700" y="765556"/>
                  </a:lnTo>
                  <a:lnTo>
                    <a:pt x="25400" y="765556"/>
                  </a:lnTo>
                  <a:cubicBezTo>
                    <a:pt x="25400" y="853948"/>
                    <a:pt x="97028" y="925703"/>
                    <a:pt x="185547" y="925703"/>
                  </a:cubicBezTo>
                  <a:lnTo>
                    <a:pt x="765556" y="925703"/>
                  </a:lnTo>
                  <a:cubicBezTo>
                    <a:pt x="853948" y="925703"/>
                    <a:pt x="925703" y="854075"/>
                    <a:pt x="925703" y="765556"/>
                  </a:cubicBezTo>
                  <a:lnTo>
                    <a:pt x="925703" y="185547"/>
                  </a:lnTo>
                  <a:cubicBezTo>
                    <a:pt x="925703" y="97028"/>
                    <a:pt x="854075" y="25400"/>
                    <a:pt x="765556" y="25400"/>
                  </a:cubicBezTo>
                  <a:lnTo>
                    <a:pt x="185547" y="25400"/>
                  </a:lnTo>
                  <a:lnTo>
                    <a:pt x="185547" y="12700"/>
                  </a:lnTo>
                  <a:lnTo>
                    <a:pt x="185547" y="25400"/>
                  </a:lnTo>
                  <a:cubicBezTo>
                    <a:pt x="97028" y="25400"/>
                    <a:pt x="25400" y="97028"/>
                    <a:pt x="25400" y="185547"/>
                  </a:cubicBezTo>
                  <a:close/>
                </a:path>
              </a:pathLst>
            </a:custGeom>
            <a:solidFill>
              <a:srgbClr val="BBC2DC"/>
            </a:solidFill>
          </p:spPr>
        </p:sp>
      </p:grpSp>
      <p:sp>
        <p:nvSpPr>
          <p:cNvPr id="25" name="TextBox 25"/>
          <p:cNvSpPr txBox="1"/>
          <p:nvPr/>
        </p:nvSpPr>
        <p:spPr>
          <a:xfrm>
            <a:off x="1281486" y="6638851"/>
            <a:ext cx="291405" cy="439639"/>
          </a:xfrm>
          <a:prstGeom prst="rect">
            <a:avLst/>
          </a:prstGeom>
        </p:spPr>
        <p:txBody>
          <a:bodyPr lIns="0" tIns="0" rIns="0" bIns="0" rtlCol="0" anchor="t">
            <a:spAutoFit/>
          </a:bodyPr>
          <a:lstStyle/>
          <a:p>
            <a:pPr algn="ctr">
              <a:lnSpc>
                <a:spcPts val="3812"/>
              </a:lnSpc>
            </a:pPr>
            <a:r>
              <a:rPr lang="en-US" sz="3812" b="1">
                <a:solidFill>
                  <a:srgbClr val="3B3535"/>
                </a:solidFill>
                <a:latin typeface="Arimo Bold"/>
                <a:ea typeface="Arimo Bold"/>
                <a:cs typeface="Arimo Bold"/>
                <a:sym typeface="Arimo Bold"/>
              </a:rPr>
              <a:t>3</a:t>
            </a:r>
          </a:p>
        </p:txBody>
      </p:sp>
      <p:sp>
        <p:nvSpPr>
          <p:cNvPr id="26" name="TextBox 26"/>
          <p:cNvSpPr txBox="1"/>
          <p:nvPr/>
        </p:nvSpPr>
        <p:spPr>
          <a:xfrm>
            <a:off x="10301139" y="3092500"/>
            <a:ext cx="4819485" cy="519112"/>
          </a:xfrm>
          <a:prstGeom prst="rect">
            <a:avLst/>
          </a:prstGeom>
        </p:spPr>
        <p:txBody>
          <a:bodyPr lIns="0" tIns="0" rIns="0" bIns="0" rtlCol="0" anchor="t">
            <a:spAutoFit/>
          </a:bodyPr>
          <a:lstStyle/>
          <a:p>
            <a:pPr algn="l">
              <a:lnSpc>
                <a:spcPts val="3937"/>
              </a:lnSpc>
            </a:pPr>
            <a:r>
              <a:rPr lang="en-US" sz="3187" b="1">
                <a:solidFill>
                  <a:srgbClr val="3B3535"/>
                </a:solidFill>
                <a:latin typeface="Arimo Bold"/>
                <a:ea typeface="Arimo Bold"/>
                <a:cs typeface="Arimo Bold"/>
                <a:sym typeface="Arimo Bold"/>
              </a:rPr>
              <a:t>Καθολική Ψηφοφορία</a:t>
            </a:r>
          </a:p>
        </p:txBody>
      </p:sp>
      <p:sp>
        <p:nvSpPr>
          <p:cNvPr id="27" name="TextBox 27"/>
          <p:cNvSpPr txBox="1"/>
          <p:nvPr/>
        </p:nvSpPr>
        <p:spPr>
          <a:xfrm>
            <a:off x="10301139" y="3729634"/>
            <a:ext cx="5785411" cy="1431925"/>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Καθιερώθηκε η άμεση, μυστική και καθολική (για τον ανδρικό πληθυσμό) ψήφος με σφαιρίδια.</a:t>
            </a:r>
          </a:p>
        </p:txBody>
      </p:sp>
      <p:sp>
        <p:nvSpPr>
          <p:cNvPr id="28" name="TextBox 28"/>
          <p:cNvSpPr txBox="1"/>
          <p:nvPr/>
        </p:nvSpPr>
        <p:spPr>
          <a:xfrm>
            <a:off x="1280295" y="8428881"/>
            <a:ext cx="293786" cy="439639"/>
          </a:xfrm>
          <a:prstGeom prst="rect">
            <a:avLst/>
          </a:prstGeom>
        </p:spPr>
        <p:txBody>
          <a:bodyPr lIns="0" tIns="0" rIns="0" bIns="0" rtlCol="0" anchor="t">
            <a:spAutoFit/>
          </a:bodyPr>
          <a:lstStyle/>
          <a:p>
            <a:pPr algn="ctr">
              <a:lnSpc>
                <a:spcPts val="3812"/>
              </a:lnSpc>
            </a:pPr>
            <a:r>
              <a:rPr lang="en-US" sz="3812" b="1">
                <a:solidFill>
                  <a:srgbClr val="3B3535"/>
                </a:solidFill>
                <a:latin typeface="Arimo Bold"/>
                <a:ea typeface="Arimo Bold"/>
                <a:cs typeface="Arimo Bold"/>
                <a:sym typeface="Arimo Bold"/>
              </a:rPr>
              <a:t>4</a:t>
            </a:r>
          </a:p>
        </p:txBody>
      </p:sp>
      <p:sp>
        <p:nvSpPr>
          <p:cNvPr id="29" name="TextBox 29"/>
          <p:cNvSpPr txBox="1"/>
          <p:nvPr/>
        </p:nvSpPr>
        <p:spPr>
          <a:xfrm>
            <a:off x="2082850" y="6453337"/>
            <a:ext cx="6701135" cy="519112"/>
          </a:xfrm>
          <a:prstGeom prst="rect">
            <a:avLst/>
          </a:prstGeom>
        </p:spPr>
        <p:txBody>
          <a:bodyPr lIns="0" tIns="0" rIns="0" bIns="0" rtlCol="0" anchor="t">
            <a:spAutoFit/>
          </a:bodyPr>
          <a:lstStyle/>
          <a:p>
            <a:pPr algn="l">
              <a:lnSpc>
                <a:spcPts val="3937"/>
              </a:lnSpc>
            </a:pPr>
            <a:r>
              <a:rPr lang="en-US" sz="3187" b="1">
                <a:solidFill>
                  <a:srgbClr val="3B3535"/>
                </a:solidFill>
                <a:latin typeface="Arimo Bold"/>
                <a:ea typeface="Arimo Bold"/>
                <a:cs typeface="Arimo Bold"/>
                <a:sym typeface="Arimo Bold"/>
              </a:rPr>
              <a:t>Ανεξαρτησία Δικαιοσύνης</a:t>
            </a:r>
          </a:p>
        </p:txBody>
      </p:sp>
      <p:sp>
        <p:nvSpPr>
          <p:cNvPr id="30" name="TextBox 30"/>
          <p:cNvSpPr txBox="1"/>
          <p:nvPr/>
        </p:nvSpPr>
        <p:spPr>
          <a:xfrm>
            <a:off x="2086570" y="7086749"/>
            <a:ext cx="6906965" cy="598586"/>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Κατοχυρώθηκε η ανεξαρτησία της δικαιοσύνης.</a:t>
            </a:r>
          </a:p>
        </p:txBody>
      </p:sp>
      <p:grpSp>
        <p:nvGrpSpPr>
          <p:cNvPr id="31" name="Group 31"/>
          <p:cNvGrpSpPr/>
          <p:nvPr/>
        </p:nvGrpSpPr>
        <p:grpSpPr>
          <a:xfrm>
            <a:off x="9298335" y="6491437"/>
            <a:ext cx="713334" cy="713334"/>
            <a:chOff x="0" y="0"/>
            <a:chExt cx="951112" cy="951112"/>
          </a:xfrm>
        </p:grpSpPr>
        <p:sp>
          <p:nvSpPr>
            <p:cNvPr id="32" name="Freeform 32"/>
            <p:cNvSpPr/>
            <p:nvPr/>
          </p:nvSpPr>
          <p:spPr>
            <a:xfrm>
              <a:off x="12700" y="12700"/>
              <a:ext cx="925703" cy="925703"/>
            </a:xfrm>
            <a:custGeom>
              <a:avLst/>
              <a:gdLst/>
              <a:ahLst/>
              <a:cxnLst/>
              <a:rect l="l" t="t" r="r" b="b"/>
              <a:pathLst>
                <a:path w="925703" h="925703">
                  <a:moveTo>
                    <a:pt x="0" y="172847"/>
                  </a:moveTo>
                  <a:cubicBezTo>
                    <a:pt x="0" y="77343"/>
                    <a:pt x="77343" y="0"/>
                    <a:pt x="172847" y="0"/>
                  </a:cubicBezTo>
                  <a:lnTo>
                    <a:pt x="752856" y="0"/>
                  </a:lnTo>
                  <a:cubicBezTo>
                    <a:pt x="848360" y="0"/>
                    <a:pt x="925703" y="77343"/>
                    <a:pt x="925703" y="172847"/>
                  </a:cubicBezTo>
                  <a:lnTo>
                    <a:pt x="925703" y="752856"/>
                  </a:lnTo>
                  <a:cubicBezTo>
                    <a:pt x="925703" y="848360"/>
                    <a:pt x="848360" y="925703"/>
                    <a:pt x="752856" y="925703"/>
                  </a:cubicBezTo>
                  <a:lnTo>
                    <a:pt x="172847" y="925703"/>
                  </a:lnTo>
                  <a:cubicBezTo>
                    <a:pt x="77343" y="925703"/>
                    <a:pt x="0" y="848360"/>
                    <a:pt x="0" y="752856"/>
                  </a:cubicBezTo>
                  <a:close/>
                </a:path>
              </a:pathLst>
            </a:custGeom>
            <a:solidFill>
              <a:srgbClr val="D5DCF6"/>
            </a:solidFill>
          </p:spPr>
        </p:sp>
        <p:sp>
          <p:nvSpPr>
            <p:cNvPr id="33" name="Freeform 33"/>
            <p:cNvSpPr/>
            <p:nvPr/>
          </p:nvSpPr>
          <p:spPr>
            <a:xfrm>
              <a:off x="0" y="0"/>
              <a:ext cx="951103" cy="951103"/>
            </a:xfrm>
            <a:custGeom>
              <a:avLst/>
              <a:gdLst/>
              <a:ahLst/>
              <a:cxnLst/>
              <a:rect l="l" t="t" r="r" b="b"/>
              <a:pathLst>
                <a:path w="951103" h="951103">
                  <a:moveTo>
                    <a:pt x="0" y="185547"/>
                  </a:moveTo>
                  <a:cubicBezTo>
                    <a:pt x="0" y="83058"/>
                    <a:pt x="83058" y="0"/>
                    <a:pt x="185547" y="0"/>
                  </a:cubicBezTo>
                  <a:lnTo>
                    <a:pt x="765556" y="0"/>
                  </a:lnTo>
                  <a:lnTo>
                    <a:pt x="765556" y="12700"/>
                  </a:lnTo>
                  <a:lnTo>
                    <a:pt x="765556" y="0"/>
                  </a:lnTo>
                  <a:lnTo>
                    <a:pt x="765556" y="12700"/>
                  </a:lnTo>
                  <a:lnTo>
                    <a:pt x="765556" y="0"/>
                  </a:lnTo>
                  <a:cubicBezTo>
                    <a:pt x="868045" y="0"/>
                    <a:pt x="951103" y="83058"/>
                    <a:pt x="951103" y="185547"/>
                  </a:cubicBezTo>
                  <a:lnTo>
                    <a:pt x="938403" y="185547"/>
                  </a:lnTo>
                  <a:lnTo>
                    <a:pt x="951103" y="185547"/>
                  </a:lnTo>
                  <a:lnTo>
                    <a:pt x="951103" y="765556"/>
                  </a:lnTo>
                  <a:lnTo>
                    <a:pt x="938403" y="765556"/>
                  </a:lnTo>
                  <a:lnTo>
                    <a:pt x="951103" y="765556"/>
                  </a:lnTo>
                  <a:cubicBezTo>
                    <a:pt x="951103" y="868045"/>
                    <a:pt x="868045" y="951103"/>
                    <a:pt x="765556" y="951103"/>
                  </a:cubicBezTo>
                  <a:lnTo>
                    <a:pt x="765556" y="938403"/>
                  </a:lnTo>
                  <a:lnTo>
                    <a:pt x="765556" y="951103"/>
                  </a:lnTo>
                  <a:lnTo>
                    <a:pt x="185547" y="951103"/>
                  </a:lnTo>
                  <a:lnTo>
                    <a:pt x="185547" y="938403"/>
                  </a:lnTo>
                  <a:lnTo>
                    <a:pt x="185547" y="951103"/>
                  </a:lnTo>
                  <a:cubicBezTo>
                    <a:pt x="83058" y="951103"/>
                    <a:pt x="0" y="868045"/>
                    <a:pt x="0" y="765556"/>
                  </a:cubicBezTo>
                  <a:lnTo>
                    <a:pt x="0" y="185547"/>
                  </a:lnTo>
                  <a:lnTo>
                    <a:pt x="12700" y="185547"/>
                  </a:lnTo>
                  <a:lnTo>
                    <a:pt x="0" y="185547"/>
                  </a:lnTo>
                  <a:moveTo>
                    <a:pt x="25400" y="185547"/>
                  </a:moveTo>
                  <a:lnTo>
                    <a:pt x="25400" y="765556"/>
                  </a:lnTo>
                  <a:lnTo>
                    <a:pt x="12700" y="765556"/>
                  </a:lnTo>
                  <a:lnTo>
                    <a:pt x="25400" y="765556"/>
                  </a:lnTo>
                  <a:cubicBezTo>
                    <a:pt x="25400" y="853948"/>
                    <a:pt x="97028" y="925703"/>
                    <a:pt x="185547" y="925703"/>
                  </a:cubicBezTo>
                  <a:lnTo>
                    <a:pt x="765556" y="925703"/>
                  </a:lnTo>
                  <a:cubicBezTo>
                    <a:pt x="853948" y="925703"/>
                    <a:pt x="925703" y="854075"/>
                    <a:pt x="925703" y="765556"/>
                  </a:cubicBezTo>
                  <a:lnTo>
                    <a:pt x="925703" y="185547"/>
                  </a:lnTo>
                  <a:cubicBezTo>
                    <a:pt x="925703" y="97028"/>
                    <a:pt x="854075" y="25400"/>
                    <a:pt x="765556" y="25400"/>
                  </a:cubicBezTo>
                  <a:lnTo>
                    <a:pt x="185547" y="25400"/>
                  </a:lnTo>
                  <a:lnTo>
                    <a:pt x="185547" y="12700"/>
                  </a:lnTo>
                  <a:lnTo>
                    <a:pt x="185547" y="25400"/>
                  </a:lnTo>
                  <a:cubicBezTo>
                    <a:pt x="97028" y="25400"/>
                    <a:pt x="25400" y="97028"/>
                    <a:pt x="25400" y="185547"/>
                  </a:cubicBezTo>
                  <a:close/>
                </a:path>
              </a:pathLst>
            </a:custGeom>
            <a:solidFill>
              <a:srgbClr val="BBC2DC"/>
            </a:solidFill>
          </p:spPr>
        </p:sp>
      </p:grpSp>
      <p:sp>
        <p:nvSpPr>
          <p:cNvPr id="34" name="TextBox 34"/>
          <p:cNvSpPr txBox="1"/>
          <p:nvPr/>
        </p:nvSpPr>
        <p:spPr>
          <a:xfrm>
            <a:off x="9503197" y="6652097"/>
            <a:ext cx="303610" cy="439639"/>
          </a:xfrm>
          <a:prstGeom prst="rect">
            <a:avLst/>
          </a:prstGeom>
        </p:spPr>
        <p:txBody>
          <a:bodyPr lIns="0" tIns="0" rIns="0" bIns="0" rtlCol="0" anchor="t">
            <a:spAutoFit/>
          </a:bodyPr>
          <a:lstStyle/>
          <a:p>
            <a:pPr algn="ctr">
              <a:lnSpc>
                <a:spcPts val="3812"/>
              </a:lnSpc>
            </a:pPr>
            <a:r>
              <a:rPr lang="en-US" sz="3812" b="1">
                <a:solidFill>
                  <a:srgbClr val="3B3535"/>
                </a:solidFill>
                <a:latin typeface="Arimo Bold"/>
                <a:ea typeface="Arimo Bold"/>
                <a:cs typeface="Arimo Bold"/>
                <a:sym typeface="Arimo Bold"/>
              </a:rPr>
              <a:t>5</a:t>
            </a:r>
          </a:p>
        </p:txBody>
      </p:sp>
      <p:sp>
        <p:nvSpPr>
          <p:cNvPr id="35" name="TextBox 35"/>
          <p:cNvSpPr txBox="1"/>
          <p:nvPr/>
        </p:nvSpPr>
        <p:spPr>
          <a:xfrm>
            <a:off x="10301139" y="6519416"/>
            <a:ext cx="4481810" cy="545604"/>
          </a:xfrm>
          <a:prstGeom prst="rect">
            <a:avLst/>
          </a:prstGeom>
        </p:spPr>
        <p:txBody>
          <a:bodyPr lIns="0" tIns="0" rIns="0" bIns="0" rtlCol="0" anchor="t">
            <a:spAutoFit/>
          </a:bodyPr>
          <a:lstStyle/>
          <a:p>
            <a:pPr algn="l">
              <a:lnSpc>
                <a:spcPts val="3937"/>
              </a:lnSpc>
            </a:pPr>
            <a:r>
              <a:rPr lang="en-US" sz="3187" b="1">
                <a:solidFill>
                  <a:srgbClr val="3B3535"/>
                </a:solidFill>
                <a:latin typeface="Arimo Bold"/>
                <a:ea typeface="Arimo Bold"/>
                <a:cs typeface="Arimo Bold"/>
                <a:sym typeface="Arimo Bold"/>
              </a:rPr>
              <a:t>Ελευθερία Συνέρχεσθαι</a:t>
            </a:r>
          </a:p>
        </p:txBody>
      </p:sp>
      <p:sp>
        <p:nvSpPr>
          <p:cNvPr id="36" name="TextBox 36"/>
          <p:cNvSpPr txBox="1"/>
          <p:nvPr/>
        </p:nvSpPr>
        <p:spPr>
          <a:xfrm>
            <a:off x="10301139" y="7099996"/>
            <a:ext cx="6906965" cy="1586210"/>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Κατοχυρώθηκε η ελευθερία του συνέρχεσθαι και συνεταιρίζεσθαι, η οποία άνοιγε το δρόμο για την ελεύθερη συγκρότηση κομμάτων.</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0" y="0"/>
            <a:ext cx="18288000" cy="3857625"/>
          </a:xfrm>
          <a:custGeom>
            <a:avLst/>
            <a:gdLst/>
            <a:ahLst/>
            <a:cxnLst/>
            <a:rect l="l" t="t" r="r" b="b"/>
            <a:pathLst>
              <a:path w="18288000" h="3857625">
                <a:moveTo>
                  <a:pt x="0" y="0"/>
                </a:moveTo>
                <a:lnTo>
                  <a:pt x="18288000" y="0"/>
                </a:lnTo>
                <a:lnTo>
                  <a:pt x="18288000" y="3857625"/>
                </a:lnTo>
                <a:lnTo>
                  <a:pt x="0" y="3857625"/>
                </a:lnTo>
                <a:lnTo>
                  <a:pt x="0" y="0"/>
                </a:lnTo>
                <a:close/>
              </a:path>
            </a:pathLst>
          </a:custGeom>
          <a:blipFill>
            <a:blip r:embed="rId3"/>
            <a:stretch>
              <a:fillRect/>
            </a:stretch>
          </a:blipFill>
        </p:spPr>
      </p:sp>
      <p:sp>
        <p:nvSpPr>
          <p:cNvPr id="7" name="TextBox 7"/>
          <p:cNvSpPr txBox="1"/>
          <p:nvPr/>
        </p:nvSpPr>
        <p:spPr>
          <a:xfrm>
            <a:off x="1080046" y="5435204"/>
            <a:ext cx="12462240" cy="1020762"/>
          </a:xfrm>
          <a:prstGeom prst="rect">
            <a:avLst/>
          </a:prstGeom>
        </p:spPr>
        <p:txBody>
          <a:bodyPr lIns="0" tIns="0" rIns="0" bIns="0" rtlCol="0" anchor="t">
            <a:spAutoFit/>
          </a:bodyPr>
          <a:lstStyle/>
          <a:p>
            <a:pPr algn="l">
              <a:lnSpc>
                <a:spcPts val="7937"/>
              </a:lnSpc>
            </a:pPr>
            <a:r>
              <a:rPr lang="en-US" sz="6374" b="1">
                <a:solidFill>
                  <a:srgbClr val="1F1E1E"/>
                </a:solidFill>
                <a:latin typeface="Arimo Bold"/>
                <a:ea typeface="Arimo Bold"/>
                <a:cs typeface="Arimo Bold"/>
                <a:sym typeface="Arimo Bold"/>
              </a:rPr>
              <a:t>Η Σημασία των Κομμάτων</a:t>
            </a:r>
          </a:p>
        </p:txBody>
      </p:sp>
      <p:sp>
        <p:nvSpPr>
          <p:cNvPr id="8" name="TextBox 8"/>
          <p:cNvSpPr txBox="1"/>
          <p:nvPr/>
        </p:nvSpPr>
        <p:spPr>
          <a:xfrm>
            <a:off x="1542901" y="7212657"/>
            <a:ext cx="15665054" cy="1092399"/>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Τα κόμματα θεωρήθηκαν απαραίτητα για την έκφραση της βούλησης της κοινής γνώμης, με το επιχείρημα ότι η εναλλακτική λύση είναι οι συνωμοτικοί κύκλοι ή οι βιαιοπραγίες.</a:t>
            </a:r>
          </a:p>
        </p:txBody>
      </p:sp>
      <p:grpSp>
        <p:nvGrpSpPr>
          <p:cNvPr id="9" name="Group 9"/>
          <p:cNvGrpSpPr/>
          <p:nvPr/>
        </p:nvGrpSpPr>
        <p:grpSpPr>
          <a:xfrm>
            <a:off x="1080046" y="6970365"/>
            <a:ext cx="38100" cy="1681758"/>
            <a:chOff x="0" y="0"/>
            <a:chExt cx="50800" cy="2242343"/>
          </a:xfrm>
        </p:grpSpPr>
        <p:sp>
          <p:nvSpPr>
            <p:cNvPr id="10" name="Freeform 10"/>
            <p:cNvSpPr/>
            <p:nvPr/>
          </p:nvSpPr>
          <p:spPr>
            <a:xfrm>
              <a:off x="0" y="0"/>
              <a:ext cx="50800" cy="2242312"/>
            </a:xfrm>
            <a:custGeom>
              <a:avLst/>
              <a:gdLst/>
              <a:ahLst/>
              <a:cxnLst/>
              <a:rect l="l" t="t" r="r" b="b"/>
              <a:pathLst>
                <a:path w="50800" h="2242312">
                  <a:moveTo>
                    <a:pt x="0" y="0"/>
                  </a:moveTo>
                  <a:lnTo>
                    <a:pt x="50800" y="0"/>
                  </a:lnTo>
                  <a:lnTo>
                    <a:pt x="50800" y="2242312"/>
                  </a:lnTo>
                  <a:lnTo>
                    <a:pt x="0" y="2242312"/>
                  </a:lnTo>
                  <a:close/>
                </a:path>
              </a:pathLst>
            </a:custGeom>
            <a:solidFill>
              <a:srgbClr val="1A2D7A"/>
            </a:solidFill>
          </p:spPr>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0" y="0"/>
            <a:ext cx="18288000" cy="3165574"/>
          </a:xfrm>
          <a:custGeom>
            <a:avLst/>
            <a:gdLst/>
            <a:ahLst/>
            <a:cxnLst/>
            <a:rect l="l" t="t" r="r" b="b"/>
            <a:pathLst>
              <a:path w="18288000" h="3165574">
                <a:moveTo>
                  <a:pt x="0" y="0"/>
                </a:moveTo>
                <a:lnTo>
                  <a:pt x="18288000" y="0"/>
                </a:lnTo>
                <a:lnTo>
                  <a:pt x="18288000" y="3165574"/>
                </a:lnTo>
                <a:lnTo>
                  <a:pt x="0" y="3165574"/>
                </a:lnTo>
                <a:lnTo>
                  <a:pt x="0" y="0"/>
                </a:lnTo>
                <a:close/>
              </a:path>
            </a:pathLst>
          </a:custGeom>
          <a:blipFill>
            <a:blip r:embed="rId3"/>
            <a:stretch>
              <a:fillRect l="-51" r="-51"/>
            </a:stretch>
          </a:blipFill>
        </p:spPr>
      </p:sp>
      <p:grpSp>
        <p:nvGrpSpPr>
          <p:cNvPr id="7" name="Group 7"/>
          <p:cNvGrpSpPr/>
          <p:nvPr/>
        </p:nvGrpSpPr>
        <p:grpSpPr>
          <a:xfrm>
            <a:off x="886271" y="5454551"/>
            <a:ext cx="16515457" cy="28575"/>
            <a:chOff x="0" y="0"/>
            <a:chExt cx="22020610" cy="38100"/>
          </a:xfrm>
        </p:grpSpPr>
        <p:sp>
          <p:nvSpPr>
            <p:cNvPr id="8" name="Freeform 8"/>
            <p:cNvSpPr/>
            <p:nvPr/>
          </p:nvSpPr>
          <p:spPr>
            <a:xfrm>
              <a:off x="0" y="0"/>
              <a:ext cx="22020657" cy="38100"/>
            </a:xfrm>
            <a:custGeom>
              <a:avLst/>
              <a:gdLst/>
              <a:ahLst/>
              <a:cxnLst/>
              <a:rect l="l" t="t" r="r" b="b"/>
              <a:pathLst>
                <a:path w="22020657" h="38100">
                  <a:moveTo>
                    <a:pt x="0" y="19050"/>
                  </a:moveTo>
                  <a:cubicBezTo>
                    <a:pt x="0" y="8509"/>
                    <a:pt x="8509" y="0"/>
                    <a:pt x="19050" y="0"/>
                  </a:cubicBezTo>
                  <a:lnTo>
                    <a:pt x="22001607" y="0"/>
                  </a:lnTo>
                  <a:cubicBezTo>
                    <a:pt x="22012148" y="0"/>
                    <a:pt x="22020657" y="8509"/>
                    <a:pt x="22020657" y="19050"/>
                  </a:cubicBezTo>
                  <a:cubicBezTo>
                    <a:pt x="22020657" y="29591"/>
                    <a:pt x="22012148" y="38100"/>
                    <a:pt x="22001607" y="38100"/>
                  </a:cubicBezTo>
                  <a:lnTo>
                    <a:pt x="19050" y="38100"/>
                  </a:lnTo>
                  <a:cubicBezTo>
                    <a:pt x="8509" y="38100"/>
                    <a:pt x="0" y="29591"/>
                    <a:pt x="0" y="19050"/>
                  </a:cubicBezTo>
                  <a:close/>
                </a:path>
              </a:pathLst>
            </a:custGeom>
            <a:solidFill>
              <a:srgbClr val="BBC2DC"/>
            </a:solidFill>
          </p:spPr>
        </p:sp>
      </p:grpSp>
      <p:grpSp>
        <p:nvGrpSpPr>
          <p:cNvPr id="9" name="Group 9"/>
          <p:cNvGrpSpPr/>
          <p:nvPr/>
        </p:nvGrpSpPr>
        <p:grpSpPr>
          <a:xfrm>
            <a:off x="3540175" y="5454551"/>
            <a:ext cx="28575" cy="886271"/>
            <a:chOff x="0" y="0"/>
            <a:chExt cx="38100" cy="1181695"/>
          </a:xfrm>
        </p:grpSpPr>
        <p:sp>
          <p:nvSpPr>
            <p:cNvPr id="10" name="Freeform 10"/>
            <p:cNvSpPr/>
            <p:nvPr/>
          </p:nvSpPr>
          <p:spPr>
            <a:xfrm>
              <a:off x="0" y="0"/>
              <a:ext cx="38100" cy="1181735"/>
            </a:xfrm>
            <a:custGeom>
              <a:avLst/>
              <a:gdLst/>
              <a:ahLst/>
              <a:cxnLst/>
              <a:rect l="l" t="t" r="r" b="b"/>
              <a:pathLst>
                <a:path w="38100" h="1181735">
                  <a:moveTo>
                    <a:pt x="0" y="19050"/>
                  </a:moveTo>
                  <a:cubicBezTo>
                    <a:pt x="0" y="8509"/>
                    <a:pt x="8509" y="0"/>
                    <a:pt x="19050" y="0"/>
                  </a:cubicBezTo>
                  <a:cubicBezTo>
                    <a:pt x="29591" y="0"/>
                    <a:pt x="38100" y="8509"/>
                    <a:pt x="38100" y="19050"/>
                  </a:cubicBezTo>
                  <a:lnTo>
                    <a:pt x="38100" y="1162685"/>
                  </a:lnTo>
                  <a:cubicBezTo>
                    <a:pt x="38100" y="1173226"/>
                    <a:pt x="29591" y="1181735"/>
                    <a:pt x="19050" y="1181735"/>
                  </a:cubicBezTo>
                  <a:cubicBezTo>
                    <a:pt x="8509" y="1181735"/>
                    <a:pt x="0" y="1173226"/>
                    <a:pt x="0" y="1162685"/>
                  </a:cubicBezTo>
                  <a:close/>
                </a:path>
              </a:pathLst>
            </a:custGeom>
            <a:solidFill>
              <a:srgbClr val="BBC2DC"/>
            </a:solidFill>
          </p:spPr>
        </p:sp>
      </p:grpSp>
      <p:grpSp>
        <p:nvGrpSpPr>
          <p:cNvPr id="11" name="Group 11"/>
          <p:cNvGrpSpPr/>
          <p:nvPr/>
        </p:nvGrpSpPr>
        <p:grpSpPr>
          <a:xfrm>
            <a:off x="3264842" y="5164931"/>
            <a:ext cx="579239" cy="579239"/>
            <a:chOff x="0" y="0"/>
            <a:chExt cx="772318" cy="772318"/>
          </a:xfrm>
        </p:grpSpPr>
        <p:sp>
          <p:nvSpPr>
            <p:cNvPr id="12" name="Freeform 12"/>
            <p:cNvSpPr/>
            <p:nvPr/>
          </p:nvSpPr>
          <p:spPr>
            <a:xfrm>
              <a:off x="6350" y="6350"/>
              <a:ext cx="759714" cy="759714"/>
            </a:xfrm>
            <a:custGeom>
              <a:avLst/>
              <a:gdLst/>
              <a:ahLst/>
              <a:cxnLst/>
              <a:rect l="l" t="t" r="r" b="b"/>
              <a:pathLst>
                <a:path w="759714" h="759714">
                  <a:moveTo>
                    <a:pt x="0" y="141859"/>
                  </a:moveTo>
                  <a:cubicBezTo>
                    <a:pt x="0" y="63500"/>
                    <a:pt x="63500" y="0"/>
                    <a:pt x="141859" y="0"/>
                  </a:cubicBezTo>
                  <a:lnTo>
                    <a:pt x="617855" y="0"/>
                  </a:lnTo>
                  <a:cubicBezTo>
                    <a:pt x="696214" y="0"/>
                    <a:pt x="759714" y="63500"/>
                    <a:pt x="759714" y="141859"/>
                  </a:cubicBezTo>
                  <a:lnTo>
                    <a:pt x="759714" y="617855"/>
                  </a:lnTo>
                  <a:cubicBezTo>
                    <a:pt x="759714" y="696214"/>
                    <a:pt x="696214" y="759714"/>
                    <a:pt x="617855" y="759714"/>
                  </a:cubicBezTo>
                  <a:lnTo>
                    <a:pt x="141859" y="759714"/>
                  </a:lnTo>
                  <a:cubicBezTo>
                    <a:pt x="63500" y="759587"/>
                    <a:pt x="0" y="696087"/>
                    <a:pt x="0" y="617855"/>
                  </a:cubicBezTo>
                  <a:close/>
                </a:path>
              </a:pathLst>
            </a:custGeom>
            <a:solidFill>
              <a:srgbClr val="D5DCF6"/>
            </a:solidFill>
          </p:spPr>
        </p:sp>
        <p:sp>
          <p:nvSpPr>
            <p:cNvPr id="13" name="Freeform 13"/>
            <p:cNvSpPr/>
            <p:nvPr/>
          </p:nvSpPr>
          <p:spPr>
            <a:xfrm>
              <a:off x="0" y="0"/>
              <a:ext cx="772414" cy="772414"/>
            </a:xfrm>
            <a:custGeom>
              <a:avLst/>
              <a:gdLst/>
              <a:ahLst/>
              <a:cxnLst/>
              <a:rect l="l" t="t" r="r" b="b"/>
              <a:pathLst>
                <a:path w="772414" h="772414">
                  <a:moveTo>
                    <a:pt x="0" y="148209"/>
                  </a:moveTo>
                  <a:cubicBezTo>
                    <a:pt x="0" y="66294"/>
                    <a:pt x="66294" y="0"/>
                    <a:pt x="148209" y="0"/>
                  </a:cubicBezTo>
                  <a:lnTo>
                    <a:pt x="624205" y="0"/>
                  </a:lnTo>
                  <a:lnTo>
                    <a:pt x="624205" y="6350"/>
                  </a:lnTo>
                  <a:lnTo>
                    <a:pt x="624205" y="0"/>
                  </a:lnTo>
                  <a:cubicBezTo>
                    <a:pt x="705993" y="0"/>
                    <a:pt x="772414" y="66294"/>
                    <a:pt x="772414" y="148209"/>
                  </a:cubicBezTo>
                  <a:lnTo>
                    <a:pt x="766064" y="148209"/>
                  </a:lnTo>
                  <a:lnTo>
                    <a:pt x="772414" y="148209"/>
                  </a:lnTo>
                  <a:lnTo>
                    <a:pt x="772414" y="624205"/>
                  </a:lnTo>
                  <a:lnTo>
                    <a:pt x="766064" y="624205"/>
                  </a:lnTo>
                  <a:lnTo>
                    <a:pt x="772414" y="624205"/>
                  </a:lnTo>
                  <a:cubicBezTo>
                    <a:pt x="772414" y="705993"/>
                    <a:pt x="706120" y="772414"/>
                    <a:pt x="624205" y="772414"/>
                  </a:cubicBezTo>
                  <a:lnTo>
                    <a:pt x="624205" y="766064"/>
                  </a:lnTo>
                  <a:lnTo>
                    <a:pt x="624205" y="772414"/>
                  </a:lnTo>
                  <a:lnTo>
                    <a:pt x="148209" y="772414"/>
                  </a:lnTo>
                  <a:lnTo>
                    <a:pt x="148209" y="766064"/>
                  </a:lnTo>
                  <a:lnTo>
                    <a:pt x="148209" y="772414"/>
                  </a:lnTo>
                  <a:cubicBezTo>
                    <a:pt x="66294" y="772287"/>
                    <a:pt x="0" y="705993"/>
                    <a:pt x="0" y="624205"/>
                  </a:cubicBezTo>
                  <a:lnTo>
                    <a:pt x="0" y="148209"/>
                  </a:lnTo>
                  <a:lnTo>
                    <a:pt x="6350" y="148209"/>
                  </a:lnTo>
                  <a:lnTo>
                    <a:pt x="0" y="148209"/>
                  </a:lnTo>
                  <a:moveTo>
                    <a:pt x="12700" y="148209"/>
                  </a:moveTo>
                  <a:lnTo>
                    <a:pt x="12700" y="624205"/>
                  </a:lnTo>
                  <a:lnTo>
                    <a:pt x="6350" y="624205"/>
                  </a:lnTo>
                  <a:lnTo>
                    <a:pt x="12700" y="624205"/>
                  </a:lnTo>
                  <a:cubicBezTo>
                    <a:pt x="12700" y="699008"/>
                    <a:pt x="73406" y="759714"/>
                    <a:pt x="148209" y="759714"/>
                  </a:cubicBezTo>
                  <a:lnTo>
                    <a:pt x="624205" y="759714"/>
                  </a:lnTo>
                  <a:cubicBezTo>
                    <a:pt x="699008" y="759714"/>
                    <a:pt x="759714" y="699008"/>
                    <a:pt x="759714" y="624205"/>
                  </a:cubicBezTo>
                  <a:lnTo>
                    <a:pt x="759714" y="148209"/>
                  </a:lnTo>
                  <a:cubicBezTo>
                    <a:pt x="759587" y="73406"/>
                    <a:pt x="699008" y="12700"/>
                    <a:pt x="624205" y="12700"/>
                  </a:cubicBezTo>
                  <a:lnTo>
                    <a:pt x="148209" y="12700"/>
                  </a:lnTo>
                  <a:lnTo>
                    <a:pt x="148209" y="6350"/>
                  </a:lnTo>
                  <a:lnTo>
                    <a:pt x="148209" y="12700"/>
                  </a:lnTo>
                  <a:cubicBezTo>
                    <a:pt x="73406" y="12700"/>
                    <a:pt x="12700" y="73406"/>
                    <a:pt x="12700" y="148209"/>
                  </a:cubicBezTo>
                  <a:close/>
                </a:path>
              </a:pathLst>
            </a:custGeom>
            <a:solidFill>
              <a:srgbClr val="BBC2DC"/>
            </a:solidFill>
          </p:spPr>
        </p:sp>
      </p:grpSp>
      <p:grpSp>
        <p:nvGrpSpPr>
          <p:cNvPr id="14" name="Group 14"/>
          <p:cNvGrpSpPr/>
          <p:nvPr/>
        </p:nvGrpSpPr>
        <p:grpSpPr>
          <a:xfrm>
            <a:off x="9129712" y="5454551"/>
            <a:ext cx="28575" cy="886271"/>
            <a:chOff x="0" y="0"/>
            <a:chExt cx="38100" cy="1181695"/>
          </a:xfrm>
        </p:grpSpPr>
        <p:sp>
          <p:nvSpPr>
            <p:cNvPr id="15" name="Freeform 15"/>
            <p:cNvSpPr/>
            <p:nvPr/>
          </p:nvSpPr>
          <p:spPr>
            <a:xfrm>
              <a:off x="0" y="0"/>
              <a:ext cx="38100" cy="1181735"/>
            </a:xfrm>
            <a:custGeom>
              <a:avLst/>
              <a:gdLst/>
              <a:ahLst/>
              <a:cxnLst/>
              <a:rect l="l" t="t" r="r" b="b"/>
              <a:pathLst>
                <a:path w="38100" h="1181735">
                  <a:moveTo>
                    <a:pt x="0" y="19050"/>
                  </a:moveTo>
                  <a:cubicBezTo>
                    <a:pt x="0" y="8509"/>
                    <a:pt x="8509" y="0"/>
                    <a:pt x="19050" y="0"/>
                  </a:cubicBezTo>
                  <a:cubicBezTo>
                    <a:pt x="29591" y="0"/>
                    <a:pt x="38100" y="8509"/>
                    <a:pt x="38100" y="19050"/>
                  </a:cubicBezTo>
                  <a:lnTo>
                    <a:pt x="38100" y="1162685"/>
                  </a:lnTo>
                  <a:cubicBezTo>
                    <a:pt x="38100" y="1173226"/>
                    <a:pt x="29591" y="1181735"/>
                    <a:pt x="19050" y="1181735"/>
                  </a:cubicBezTo>
                  <a:cubicBezTo>
                    <a:pt x="8509" y="1181735"/>
                    <a:pt x="0" y="1173226"/>
                    <a:pt x="0" y="1162685"/>
                  </a:cubicBezTo>
                  <a:close/>
                </a:path>
              </a:pathLst>
            </a:custGeom>
            <a:solidFill>
              <a:srgbClr val="BBC2DC"/>
            </a:solidFill>
          </p:spPr>
        </p:sp>
      </p:grpSp>
      <p:grpSp>
        <p:nvGrpSpPr>
          <p:cNvPr id="16" name="Group 16"/>
          <p:cNvGrpSpPr/>
          <p:nvPr/>
        </p:nvGrpSpPr>
        <p:grpSpPr>
          <a:xfrm>
            <a:off x="8854380" y="5164931"/>
            <a:ext cx="579239" cy="579239"/>
            <a:chOff x="0" y="0"/>
            <a:chExt cx="772318" cy="772318"/>
          </a:xfrm>
        </p:grpSpPr>
        <p:sp>
          <p:nvSpPr>
            <p:cNvPr id="17" name="Freeform 17"/>
            <p:cNvSpPr/>
            <p:nvPr/>
          </p:nvSpPr>
          <p:spPr>
            <a:xfrm>
              <a:off x="6350" y="6350"/>
              <a:ext cx="759714" cy="759714"/>
            </a:xfrm>
            <a:custGeom>
              <a:avLst/>
              <a:gdLst/>
              <a:ahLst/>
              <a:cxnLst/>
              <a:rect l="l" t="t" r="r" b="b"/>
              <a:pathLst>
                <a:path w="759714" h="759714">
                  <a:moveTo>
                    <a:pt x="0" y="141859"/>
                  </a:moveTo>
                  <a:cubicBezTo>
                    <a:pt x="0" y="63500"/>
                    <a:pt x="63500" y="0"/>
                    <a:pt x="141859" y="0"/>
                  </a:cubicBezTo>
                  <a:lnTo>
                    <a:pt x="617855" y="0"/>
                  </a:lnTo>
                  <a:cubicBezTo>
                    <a:pt x="696214" y="0"/>
                    <a:pt x="759714" y="63500"/>
                    <a:pt x="759714" y="141859"/>
                  </a:cubicBezTo>
                  <a:lnTo>
                    <a:pt x="759714" y="617855"/>
                  </a:lnTo>
                  <a:cubicBezTo>
                    <a:pt x="759714" y="696214"/>
                    <a:pt x="696214" y="759714"/>
                    <a:pt x="617855" y="759714"/>
                  </a:cubicBezTo>
                  <a:lnTo>
                    <a:pt x="141859" y="759714"/>
                  </a:lnTo>
                  <a:cubicBezTo>
                    <a:pt x="63500" y="759587"/>
                    <a:pt x="0" y="696087"/>
                    <a:pt x="0" y="617855"/>
                  </a:cubicBezTo>
                  <a:close/>
                </a:path>
              </a:pathLst>
            </a:custGeom>
            <a:solidFill>
              <a:srgbClr val="D5DCF6"/>
            </a:solidFill>
          </p:spPr>
        </p:sp>
        <p:sp>
          <p:nvSpPr>
            <p:cNvPr id="18" name="Freeform 18"/>
            <p:cNvSpPr/>
            <p:nvPr/>
          </p:nvSpPr>
          <p:spPr>
            <a:xfrm>
              <a:off x="0" y="0"/>
              <a:ext cx="772414" cy="772414"/>
            </a:xfrm>
            <a:custGeom>
              <a:avLst/>
              <a:gdLst/>
              <a:ahLst/>
              <a:cxnLst/>
              <a:rect l="l" t="t" r="r" b="b"/>
              <a:pathLst>
                <a:path w="772414" h="772414">
                  <a:moveTo>
                    <a:pt x="0" y="148209"/>
                  </a:moveTo>
                  <a:cubicBezTo>
                    <a:pt x="0" y="66294"/>
                    <a:pt x="66294" y="0"/>
                    <a:pt x="148209" y="0"/>
                  </a:cubicBezTo>
                  <a:lnTo>
                    <a:pt x="624205" y="0"/>
                  </a:lnTo>
                  <a:lnTo>
                    <a:pt x="624205" y="6350"/>
                  </a:lnTo>
                  <a:lnTo>
                    <a:pt x="624205" y="0"/>
                  </a:lnTo>
                  <a:cubicBezTo>
                    <a:pt x="705993" y="0"/>
                    <a:pt x="772414" y="66294"/>
                    <a:pt x="772414" y="148209"/>
                  </a:cubicBezTo>
                  <a:lnTo>
                    <a:pt x="766064" y="148209"/>
                  </a:lnTo>
                  <a:lnTo>
                    <a:pt x="772414" y="148209"/>
                  </a:lnTo>
                  <a:lnTo>
                    <a:pt x="772414" y="624205"/>
                  </a:lnTo>
                  <a:lnTo>
                    <a:pt x="766064" y="624205"/>
                  </a:lnTo>
                  <a:lnTo>
                    <a:pt x="772414" y="624205"/>
                  </a:lnTo>
                  <a:cubicBezTo>
                    <a:pt x="772414" y="705993"/>
                    <a:pt x="706120" y="772414"/>
                    <a:pt x="624205" y="772414"/>
                  </a:cubicBezTo>
                  <a:lnTo>
                    <a:pt x="624205" y="766064"/>
                  </a:lnTo>
                  <a:lnTo>
                    <a:pt x="624205" y="772414"/>
                  </a:lnTo>
                  <a:lnTo>
                    <a:pt x="148209" y="772414"/>
                  </a:lnTo>
                  <a:lnTo>
                    <a:pt x="148209" y="766064"/>
                  </a:lnTo>
                  <a:lnTo>
                    <a:pt x="148209" y="772414"/>
                  </a:lnTo>
                  <a:cubicBezTo>
                    <a:pt x="66294" y="772287"/>
                    <a:pt x="0" y="705993"/>
                    <a:pt x="0" y="624205"/>
                  </a:cubicBezTo>
                  <a:lnTo>
                    <a:pt x="0" y="148209"/>
                  </a:lnTo>
                  <a:lnTo>
                    <a:pt x="6350" y="148209"/>
                  </a:lnTo>
                  <a:lnTo>
                    <a:pt x="0" y="148209"/>
                  </a:lnTo>
                  <a:moveTo>
                    <a:pt x="12700" y="148209"/>
                  </a:moveTo>
                  <a:lnTo>
                    <a:pt x="12700" y="624205"/>
                  </a:lnTo>
                  <a:lnTo>
                    <a:pt x="6350" y="624205"/>
                  </a:lnTo>
                  <a:lnTo>
                    <a:pt x="12700" y="624205"/>
                  </a:lnTo>
                  <a:cubicBezTo>
                    <a:pt x="12700" y="699008"/>
                    <a:pt x="73406" y="759714"/>
                    <a:pt x="148209" y="759714"/>
                  </a:cubicBezTo>
                  <a:lnTo>
                    <a:pt x="624205" y="759714"/>
                  </a:lnTo>
                  <a:cubicBezTo>
                    <a:pt x="699008" y="759714"/>
                    <a:pt x="759714" y="699008"/>
                    <a:pt x="759714" y="624205"/>
                  </a:cubicBezTo>
                  <a:lnTo>
                    <a:pt x="759714" y="148209"/>
                  </a:lnTo>
                  <a:cubicBezTo>
                    <a:pt x="759587" y="73406"/>
                    <a:pt x="699008" y="12700"/>
                    <a:pt x="624205" y="12700"/>
                  </a:cubicBezTo>
                  <a:lnTo>
                    <a:pt x="148209" y="12700"/>
                  </a:lnTo>
                  <a:lnTo>
                    <a:pt x="148209" y="6350"/>
                  </a:lnTo>
                  <a:lnTo>
                    <a:pt x="148209" y="12700"/>
                  </a:lnTo>
                  <a:cubicBezTo>
                    <a:pt x="73406" y="12700"/>
                    <a:pt x="12700" y="73406"/>
                    <a:pt x="12700" y="148209"/>
                  </a:cubicBezTo>
                  <a:close/>
                </a:path>
              </a:pathLst>
            </a:custGeom>
            <a:solidFill>
              <a:srgbClr val="BBC2DC"/>
            </a:solidFill>
          </p:spPr>
        </p:sp>
      </p:grpSp>
      <p:grpSp>
        <p:nvGrpSpPr>
          <p:cNvPr id="19" name="Group 19"/>
          <p:cNvGrpSpPr/>
          <p:nvPr/>
        </p:nvGrpSpPr>
        <p:grpSpPr>
          <a:xfrm>
            <a:off x="14719250" y="5454551"/>
            <a:ext cx="28575" cy="886271"/>
            <a:chOff x="0" y="0"/>
            <a:chExt cx="38100" cy="1181695"/>
          </a:xfrm>
        </p:grpSpPr>
        <p:sp>
          <p:nvSpPr>
            <p:cNvPr id="20" name="Freeform 20"/>
            <p:cNvSpPr/>
            <p:nvPr/>
          </p:nvSpPr>
          <p:spPr>
            <a:xfrm>
              <a:off x="0" y="0"/>
              <a:ext cx="38100" cy="1181735"/>
            </a:xfrm>
            <a:custGeom>
              <a:avLst/>
              <a:gdLst/>
              <a:ahLst/>
              <a:cxnLst/>
              <a:rect l="l" t="t" r="r" b="b"/>
              <a:pathLst>
                <a:path w="38100" h="1181735">
                  <a:moveTo>
                    <a:pt x="0" y="19050"/>
                  </a:moveTo>
                  <a:cubicBezTo>
                    <a:pt x="0" y="8509"/>
                    <a:pt x="8509" y="0"/>
                    <a:pt x="19050" y="0"/>
                  </a:cubicBezTo>
                  <a:cubicBezTo>
                    <a:pt x="29591" y="0"/>
                    <a:pt x="38100" y="8509"/>
                    <a:pt x="38100" y="19050"/>
                  </a:cubicBezTo>
                  <a:lnTo>
                    <a:pt x="38100" y="1162685"/>
                  </a:lnTo>
                  <a:cubicBezTo>
                    <a:pt x="38100" y="1173226"/>
                    <a:pt x="29591" y="1181735"/>
                    <a:pt x="19050" y="1181735"/>
                  </a:cubicBezTo>
                  <a:cubicBezTo>
                    <a:pt x="8509" y="1181735"/>
                    <a:pt x="0" y="1173226"/>
                    <a:pt x="0" y="1162685"/>
                  </a:cubicBezTo>
                  <a:close/>
                </a:path>
              </a:pathLst>
            </a:custGeom>
            <a:solidFill>
              <a:srgbClr val="BBC2DC"/>
            </a:solidFill>
          </p:spPr>
        </p:sp>
      </p:grpSp>
      <p:grpSp>
        <p:nvGrpSpPr>
          <p:cNvPr id="21" name="Group 21"/>
          <p:cNvGrpSpPr/>
          <p:nvPr/>
        </p:nvGrpSpPr>
        <p:grpSpPr>
          <a:xfrm>
            <a:off x="14443919" y="5164931"/>
            <a:ext cx="579239" cy="579239"/>
            <a:chOff x="0" y="0"/>
            <a:chExt cx="772318" cy="772318"/>
          </a:xfrm>
        </p:grpSpPr>
        <p:sp>
          <p:nvSpPr>
            <p:cNvPr id="22" name="Freeform 22"/>
            <p:cNvSpPr/>
            <p:nvPr/>
          </p:nvSpPr>
          <p:spPr>
            <a:xfrm>
              <a:off x="6350" y="6350"/>
              <a:ext cx="759714" cy="759714"/>
            </a:xfrm>
            <a:custGeom>
              <a:avLst/>
              <a:gdLst/>
              <a:ahLst/>
              <a:cxnLst/>
              <a:rect l="l" t="t" r="r" b="b"/>
              <a:pathLst>
                <a:path w="759714" h="759714">
                  <a:moveTo>
                    <a:pt x="0" y="141859"/>
                  </a:moveTo>
                  <a:cubicBezTo>
                    <a:pt x="0" y="63500"/>
                    <a:pt x="63500" y="0"/>
                    <a:pt x="141859" y="0"/>
                  </a:cubicBezTo>
                  <a:lnTo>
                    <a:pt x="617855" y="0"/>
                  </a:lnTo>
                  <a:cubicBezTo>
                    <a:pt x="696214" y="0"/>
                    <a:pt x="759714" y="63500"/>
                    <a:pt x="759714" y="141859"/>
                  </a:cubicBezTo>
                  <a:lnTo>
                    <a:pt x="759714" y="617855"/>
                  </a:lnTo>
                  <a:cubicBezTo>
                    <a:pt x="759714" y="696214"/>
                    <a:pt x="696214" y="759714"/>
                    <a:pt x="617855" y="759714"/>
                  </a:cubicBezTo>
                  <a:lnTo>
                    <a:pt x="141859" y="759714"/>
                  </a:lnTo>
                  <a:cubicBezTo>
                    <a:pt x="63500" y="759587"/>
                    <a:pt x="0" y="696087"/>
                    <a:pt x="0" y="617855"/>
                  </a:cubicBezTo>
                  <a:close/>
                </a:path>
              </a:pathLst>
            </a:custGeom>
            <a:solidFill>
              <a:srgbClr val="D5DCF6"/>
            </a:solidFill>
          </p:spPr>
        </p:sp>
        <p:sp>
          <p:nvSpPr>
            <p:cNvPr id="23" name="Freeform 23"/>
            <p:cNvSpPr/>
            <p:nvPr/>
          </p:nvSpPr>
          <p:spPr>
            <a:xfrm>
              <a:off x="0" y="0"/>
              <a:ext cx="772414" cy="772414"/>
            </a:xfrm>
            <a:custGeom>
              <a:avLst/>
              <a:gdLst/>
              <a:ahLst/>
              <a:cxnLst/>
              <a:rect l="l" t="t" r="r" b="b"/>
              <a:pathLst>
                <a:path w="772414" h="772414">
                  <a:moveTo>
                    <a:pt x="0" y="148209"/>
                  </a:moveTo>
                  <a:cubicBezTo>
                    <a:pt x="0" y="66294"/>
                    <a:pt x="66294" y="0"/>
                    <a:pt x="148209" y="0"/>
                  </a:cubicBezTo>
                  <a:lnTo>
                    <a:pt x="624205" y="0"/>
                  </a:lnTo>
                  <a:lnTo>
                    <a:pt x="624205" y="6350"/>
                  </a:lnTo>
                  <a:lnTo>
                    <a:pt x="624205" y="0"/>
                  </a:lnTo>
                  <a:cubicBezTo>
                    <a:pt x="705993" y="0"/>
                    <a:pt x="772414" y="66294"/>
                    <a:pt x="772414" y="148209"/>
                  </a:cubicBezTo>
                  <a:lnTo>
                    <a:pt x="766064" y="148209"/>
                  </a:lnTo>
                  <a:lnTo>
                    <a:pt x="772414" y="148209"/>
                  </a:lnTo>
                  <a:lnTo>
                    <a:pt x="772414" y="624205"/>
                  </a:lnTo>
                  <a:lnTo>
                    <a:pt x="766064" y="624205"/>
                  </a:lnTo>
                  <a:lnTo>
                    <a:pt x="772414" y="624205"/>
                  </a:lnTo>
                  <a:cubicBezTo>
                    <a:pt x="772414" y="705993"/>
                    <a:pt x="706120" y="772414"/>
                    <a:pt x="624205" y="772414"/>
                  </a:cubicBezTo>
                  <a:lnTo>
                    <a:pt x="624205" y="766064"/>
                  </a:lnTo>
                  <a:lnTo>
                    <a:pt x="624205" y="772414"/>
                  </a:lnTo>
                  <a:lnTo>
                    <a:pt x="148209" y="772414"/>
                  </a:lnTo>
                  <a:lnTo>
                    <a:pt x="148209" y="766064"/>
                  </a:lnTo>
                  <a:lnTo>
                    <a:pt x="148209" y="772414"/>
                  </a:lnTo>
                  <a:cubicBezTo>
                    <a:pt x="66294" y="772287"/>
                    <a:pt x="0" y="705993"/>
                    <a:pt x="0" y="624205"/>
                  </a:cubicBezTo>
                  <a:lnTo>
                    <a:pt x="0" y="148209"/>
                  </a:lnTo>
                  <a:lnTo>
                    <a:pt x="6350" y="148209"/>
                  </a:lnTo>
                  <a:lnTo>
                    <a:pt x="0" y="148209"/>
                  </a:lnTo>
                  <a:moveTo>
                    <a:pt x="12700" y="148209"/>
                  </a:moveTo>
                  <a:lnTo>
                    <a:pt x="12700" y="624205"/>
                  </a:lnTo>
                  <a:lnTo>
                    <a:pt x="6350" y="624205"/>
                  </a:lnTo>
                  <a:lnTo>
                    <a:pt x="12700" y="624205"/>
                  </a:lnTo>
                  <a:cubicBezTo>
                    <a:pt x="12700" y="699008"/>
                    <a:pt x="73406" y="759714"/>
                    <a:pt x="148209" y="759714"/>
                  </a:cubicBezTo>
                  <a:lnTo>
                    <a:pt x="624205" y="759714"/>
                  </a:lnTo>
                  <a:cubicBezTo>
                    <a:pt x="699008" y="759714"/>
                    <a:pt x="759714" y="699008"/>
                    <a:pt x="759714" y="624205"/>
                  </a:cubicBezTo>
                  <a:lnTo>
                    <a:pt x="759714" y="148209"/>
                  </a:lnTo>
                  <a:cubicBezTo>
                    <a:pt x="759587" y="73406"/>
                    <a:pt x="699008" y="12700"/>
                    <a:pt x="624205" y="12700"/>
                  </a:cubicBezTo>
                  <a:lnTo>
                    <a:pt x="148209" y="12700"/>
                  </a:lnTo>
                  <a:lnTo>
                    <a:pt x="148209" y="6350"/>
                  </a:lnTo>
                  <a:lnTo>
                    <a:pt x="148209" y="12700"/>
                  </a:lnTo>
                  <a:cubicBezTo>
                    <a:pt x="73406" y="12700"/>
                    <a:pt x="12700" y="73406"/>
                    <a:pt x="12700" y="148209"/>
                  </a:cubicBezTo>
                  <a:close/>
                </a:path>
              </a:pathLst>
            </a:custGeom>
            <a:solidFill>
              <a:srgbClr val="BBC2DC"/>
            </a:solidFill>
          </p:spPr>
        </p:sp>
      </p:grpSp>
      <p:sp>
        <p:nvSpPr>
          <p:cNvPr id="24" name="Freeform 24"/>
          <p:cNvSpPr/>
          <p:nvPr/>
        </p:nvSpPr>
        <p:spPr>
          <a:xfrm>
            <a:off x="0" y="0"/>
            <a:ext cx="18641463" cy="3711749"/>
          </a:xfrm>
          <a:custGeom>
            <a:avLst/>
            <a:gdLst/>
            <a:ahLst/>
            <a:cxnLst/>
            <a:rect l="l" t="t" r="r" b="b"/>
            <a:pathLst>
              <a:path w="18641463" h="3711749">
                <a:moveTo>
                  <a:pt x="0" y="0"/>
                </a:moveTo>
                <a:lnTo>
                  <a:pt x="18641463" y="0"/>
                </a:lnTo>
                <a:lnTo>
                  <a:pt x="18641463" y="3711749"/>
                </a:lnTo>
                <a:lnTo>
                  <a:pt x="0" y="3711749"/>
                </a:lnTo>
                <a:lnTo>
                  <a:pt x="0" y="0"/>
                </a:lnTo>
                <a:close/>
              </a:path>
            </a:pathLst>
          </a:custGeom>
          <a:blipFill>
            <a:blip r:embed="rId4"/>
            <a:stretch>
              <a:fillRect l="-1299" t="-91134" b="-91861"/>
            </a:stretch>
          </a:blipFill>
        </p:spPr>
      </p:sp>
      <p:sp>
        <p:nvSpPr>
          <p:cNvPr id="25" name="Freeform 25"/>
          <p:cNvSpPr/>
          <p:nvPr/>
        </p:nvSpPr>
        <p:spPr>
          <a:xfrm>
            <a:off x="1028700" y="-134839"/>
            <a:ext cx="3225008" cy="3844380"/>
          </a:xfrm>
          <a:custGeom>
            <a:avLst/>
            <a:gdLst/>
            <a:ahLst/>
            <a:cxnLst/>
            <a:rect l="l" t="t" r="r" b="b"/>
            <a:pathLst>
              <a:path w="3225008" h="3844380">
                <a:moveTo>
                  <a:pt x="0" y="0"/>
                </a:moveTo>
                <a:lnTo>
                  <a:pt x="3225008" y="0"/>
                </a:lnTo>
                <a:lnTo>
                  <a:pt x="3225008" y="3844380"/>
                </a:lnTo>
                <a:lnTo>
                  <a:pt x="0" y="3844380"/>
                </a:lnTo>
                <a:lnTo>
                  <a:pt x="0" y="0"/>
                </a:lnTo>
                <a:close/>
              </a:path>
            </a:pathLst>
          </a:custGeom>
          <a:blipFill>
            <a:blip r:embed="rId5"/>
            <a:stretch>
              <a:fillRect t="-14502" b="-17401"/>
            </a:stretch>
          </a:blipFill>
        </p:spPr>
      </p:sp>
      <p:sp>
        <p:nvSpPr>
          <p:cNvPr id="26" name="Freeform 26"/>
          <p:cNvSpPr/>
          <p:nvPr/>
        </p:nvSpPr>
        <p:spPr>
          <a:xfrm>
            <a:off x="2961369" y="214933"/>
            <a:ext cx="4378835" cy="3494608"/>
          </a:xfrm>
          <a:custGeom>
            <a:avLst/>
            <a:gdLst/>
            <a:ahLst/>
            <a:cxnLst/>
            <a:rect l="l" t="t" r="r" b="b"/>
            <a:pathLst>
              <a:path w="4378835" h="3494608">
                <a:moveTo>
                  <a:pt x="0" y="0"/>
                </a:moveTo>
                <a:lnTo>
                  <a:pt x="4378835" y="0"/>
                </a:lnTo>
                <a:lnTo>
                  <a:pt x="4378835" y="3494608"/>
                </a:lnTo>
                <a:lnTo>
                  <a:pt x="0" y="3494608"/>
                </a:lnTo>
                <a:lnTo>
                  <a:pt x="0" y="0"/>
                </a:lnTo>
                <a:close/>
              </a:path>
            </a:pathLst>
          </a:custGeom>
          <a:blipFill>
            <a:blip r:embed="rId6"/>
            <a:stretch>
              <a:fillRect l="-9940" r="-9940"/>
            </a:stretch>
          </a:blipFill>
        </p:spPr>
      </p:sp>
      <p:sp>
        <p:nvSpPr>
          <p:cNvPr id="27" name="TextBox 27"/>
          <p:cNvSpPr txBox="1"/>
          <p:nvPr/>
        </p:nvSpPr>
        <p:spPr>
          <a:xfrm>
            <a:off x="886271" y="3978449"/>
            <a:ext cx="9461460" cy="850900"/>
          </a:xfrm>
          <a:prstGeom prst="rect">
            <a:avLst/>
          </a:prstGeom>
        </p:spPr>
        <p:txBody>
          <a:bodyPr lIns="0" tIns="0" rIns="0" bIns="0" rtlCol="0" anchor="t">
            <a:spAutoFit/>
          </a:bodyPr>
          <a:lstStyle/>
          <a:p>
            <a:pPr algn="l">
              <a:lnSpc>
                <a:spcPts val="6500"/>
              </a:lnSpc>
            </a:pPr>
            <a:r>
              <a:rPr lang="en-US" sz="5187" b="1">
                <a:solidFill>
                  <a:srgbClr val="1F1E1E"/>
                </a:solidFill>
                <a:latin typeface="Arimo Bold"/>
                <a:ea typeface="Arimo Bold"/>
                <a:cs typeface="Arimo Bold"/>
                <a:sym typeface="Arimo Bold"/>
              </a:rPr>
              <a:t>Η Αρχή της Δεδηλωμένης</a:t>
            </a:r>
          </a:p>
        </p:txBody>
      </p:sp>
      <p:sp>
        <p:nvSpPr>
          <p:cNvPr id="28" name="TextBox 28"/>
          <p:cNvSpPr txBox="1"/>
          <p:nvPr/>
        </p:nvSpPr>
        <p:spPr>
          <a:xfrm>
            <a:off x="3475881" y="5292626"/>
            <a:ext cx="157162" cy="361801"/>
          </a:xfrm>
          <a:prstGeom prst="rect">
            <a:avLst/>
          </a:prstGeom>
        </p:spPr>
        <p:txBody>
          <a:bodyPr lIns="0" tIns="0" rIns="0" bIns="0" rtlCol="0" anchor="t">
            <a:spAutoFit/>
          </a:bodyPr>
          <a:lstStyle/>
          <a:p>
            <a:pPr algn="ctr">
              <a:lnSpc>
                <a:spcPts val="3125"/>
              </a:lnSpc>
            </a:pPr>
            <a:r>
              <a:rPr lang="en-US" sz="3125" b="1">
                <a:solidFill>
                  <a:srgbClr val="3B3535"/>
                </a:solidFill>
                <a:latin typeface="Arimo Bold"/>
                <a:ea typeface="Arimo Bold"/>
                <a:cs typeface="Arimo Bold"/>
                <a:sym typeface="Arimo Bold"/>
              </a:rPr>
              <a:t>1</a:t>
            </a:r>
          </a:p>
        </p:txBody>
      </p:sp>
      <p:sp>
        <p:nvSpPr>
          <p:cNvPr id="29" name="TextBox 29"/>
          <p:cNvSpPr txBox="1"/>
          <p:nvPr/>
        </p:nvSpPr>
        <p:spPr>
          <a:xfrm>
            <a:off x="1732360" y="6565552"/>
            <a:ext cx="3644205" cy="444996"/>
          </a:xfrm>
          <a:prstGeom prst="rect">
            <a:avLst/>
          </a:prstGeom>
        </p:spPr>
        <p:txBody>
          <a:bodyPr lIns="0" tIns="0" rIns="0" bIns="0" rtlCol="0" anchor="t">
            <a:spAutoFit/>
          </a:bodyPr>
          <a:lstStyle/>
          <a:p>
            <a:pPr algn="ctr">
              <a:lnSpc>
                <a:spcPts val="3250"/>
              </a:lnSpc>
            </a:pPr>
            <a:r>
              <a:rPr lang="en-US" sz="2562" b="1">
                <a:solidFill>
                  <a:srgbClr val="3B3535"/>
                </a:solidFill>
                <a:latin typeface="Arimo Bold"/>
                <a:ea typeface="Arimo Bold"/>
                <a:cs typeface="Arimo Bold"/>
                <a:sym typeface="Arimo Bold"/>
              </a:rPr>
              <a:t>Αντίδραση του Βασιλιά</a:t>
            </a:r>
          </a:p>
        </p:txBody>
      </p:sp>
      <p:sp>
        <p:nvSpPr>
          <p:cNvPr id="30" name="TextBox 30"/>
          <p:cNvSpPr txBox="1"/>
          <p:nvPr/>
        </p:nvSpPr>
        <p:spPr>
          <a:xfrm>
            <a:off x="1139429" y="7067104"/>
            <a:ext cx="4830068" cy="1716286"/>
          </a:xfrm>
          <a:prstGeom prst="rect">
            <a:avLst/>
          </a:prstGeom>
        </p:spPr>
        <p:txBody>
          <a:bodyPr lIns="0" tIns="0" rIns="0" bIns="0" rtlCol="0" anchor="t">
            <a:spAutoFit/>
          </a:bodyPr>
          <a:lstStyle/>
          <a:p>
            <a:pPr algn="ctr">
              <a:lnSpc>
                <a:spcPts val="3187"/>
              </a:lnSpc>
            </a:pPr>
            <a:r>
              <a:rPr lang="en-US" sz="1937">
                <a:solidFill>
                  <a:srgbClr val="3B3535"/>
                </a:solidFill>
                <a:latin typeface="Arimo"/>
                <a:ea typeface="Arimo"/>
                <a:cs typeface="Arimo"/>
                <a:sym typeface="Arimo"/>
              </a:rPr>
              <a:t>Παρά την έντονη αντίδραση του βασιλιά Γεωργίου Α', η Εθνοσυνέλευση επέβαλε την αρχή να προέρχεται η κυβέρνηση από την κοινοβουλευτική πλειοψηφία.</a:t>
            </a:r>
          </a:p>
        </p:txBody>
      </p:sp>
      <p:sp>
        <p:nvSpPr>
          <p:cNvPr id="31" name="TextBox 31"/>
          <p:cNvSpPr txBox="1"/>
          <p:nvPr/>
        </p:nvSpPr>
        <p:spPr>
          <a:xfrm>
            <a:off x="9024640" y="5292626"/>
            <a:ext cx="238720" cy="361801"/>
          </a:xfrm>
          <a:prstGeom prst="rect">
            <a:avLst/>
          </a:prstGeom>
        </p:spPr>
        <p:txBody>
          <a:bodyPr lIns="0" tIns="0" rIns="0" bIns="0" rtlCol="0" anchor="t">
            <a:spAutoFit/>
          </a:bodyPr>
          <a:lstStyle/>
          <a:p>
            <a:pPr algn="ctr">
              <a:lnSpc>
                <a:spcPts val="3125"/>
              </a:lnSpc>
            </a:pPr>
            <a:r>
              <a:rPr lang="en-US" sz="3125" b="1">
                <a:solidFill>
                  <a:srgbClr val="3B3535"/>
                </a:solidFill>
                <a:latin typeface="Arimo Bold"/>
                <a:ea typeface="Arimo Bold"/>
                <a:cs typeface="Arimo Bold"/>
                <a:sym typeface="Arimo Bold"/>
              </a:rPr>
              <a:t>2</a:t>
            </a:r>
          </a:p>
        </p:txBody>
      </p:sp>
      <p:sp>
        <p:nvSpPr>
          <p:cNvPr id="32" name="TextBox 32"/>
          <p:cNvSpPr txBox="1"/>
          <p:nvPr/>
        </p:nvSpPr>
        <p:spPr>
          <a:xfrm>
            <a:off x="7340204" y="6565552"/>
            <a:ext cx="3607445" cy="444996"/>
          </a:xfrm>
          <a:prstGeom prst="rect">
            <a:avLst/>
          </a:prstGeom>
        </p:spPr>
        <p:txBody>
          <a:bodyPr lIns="0" tIns="0" rIns="0" bIns="0" rtlCol="0" anchor="t">
            <a:spAutoFit/>
          </a:bodyPr>
          <a:lstStyle/>
          <a:p>
            <a:pPr algn="ctr">
              <a:lnSpc>
                <a:spcPts val="3250"/>
              </a:lnSpc>
            </a:pPr>
            <a:r>
              <a:rPr lang="en-US" sz="2562" b="1">
                <a:solidFill>
                  <a:srgbClr val="3B3535"/>
                </a:solidFill>
                <a:latin typeface="Arimo Bold"/>
                <a:ea typeface="Arimo Bold"/>
                <a:cs typeface="Arimo Bold"/>
                <a:sym typeface="Arimo Bold"/>
              </a:rPr>
              <a:t>Ασάφεια στο Σύνταγμα</a:t>
            </a:r>
          </a:p>
        </p:txBody>
      </p:sp>
      <p:sp>
        <p:nvSpPr>
          <p:cNvPr id="33" name="TextBox 33"/>
          <p:cNvSpPr txBox="1"/>
          <p:nvPr/>
        </p:nvSpPr>
        <p:spPr>
          <a:xfrm>
            <a:off x="6728966" y="7067104"/>
            <a:ext cx="4830068" cy="2526804"/>
          </a:xfrm>
          <a:prstGeom prst="rect">
            <a:avLst/>
          </a:prstGeom>
        </p:spPr>
        <p:txBody>
          <a:bodyPr lIns="0" tIns="0" rIns="0" bIns="0" rtlCol="0" anchor="t">
            <a:spAutoFit/>
          </a:bodyPr>
          <a:lstStyle/>
          <a:p>
            <a:pPr algn="ctr">
              <a:lnSpc>
                <a:spcPts val="3187"/>
              </a:lnSpc>
            </a:pPr>
            <a:r>
              <a:rPr lang="en-US" sz="1937">
                <a:solidFill>
                  <a:srgbClr val="3B3535"/>
                </a:solidFill>
                <a:latin typeface="Arimo"/>
                <a:ea typeface="Arimo"/>
                <a:cs typeface="Arimo"/>
                <a:sym typeface="Arimo"/>
              </a:rPr>
              <a:t>Αυτό που δεν ορίστηκε με σαφήνεια, διότι θεωρήθηκε αυτονόητο, ήταν ότι ο βασιλιάς όφειλε να δώσει την εντολή σχηματισμού κυβέρνησης σε βουλευτή του κόμματος που είχε την εμπιστοσύνη της πλειοψηφίας της Βουλής.</a:t>
            </a:r>
          </a:p>
        </p:txBody>
      </p:sp>
      <p:sp>
        <p:nvSpPr>
          <p:cNvPr id="34" name="TextBox 34"/>
          <p:cNvSpPr txBox="1"/>
          <p:nvPr/>
        </p:nvSpPr>
        <p:spPr>
          <a:xfrm>
            <a:off x="14613880" y="5292626"/>
            <a:ext cx="239166" cy="361801"/>
          </a:xfrm>
          <a:prstGeom prst="rect">
            <a:avLst/>
          </a:prstGeom>
        </p:spPr>
        <p:txBody>
          <a:bodyPr lIns="0" tIns="0" rIns="0" bIns="0" rtlCol="0" anchor="t">
            <a:spAutoFit/>
          </a:bodyPr>
          <a:lstStyle/>
          <a:p>
            <a:pPr algn="ctr">
              <a:lnSpc>
                <a:spcPts val="3125"/>
              </a:lnSpc>
            </a:pPr>
            <a:r>
              <a:rPr lang="en-US" sz="3125" b="1">
                <a:solidFill>
                  <a:srgbClr val="3B3535"/>
                </a:solidFill>
                <a:latin typeface="Arimo Bold"/>
                <a:ea typeface="Arimo Bold"/>
                <a:cs typeface="Arimo Bold"/>
                <a:sym typeface="Arimo Bold"/>
              </a:rPr>
              <a:t>3</a:t>
            </a:r>
          </a:p>
        </p:txBody>
      </p:sp>
      <p:sp>
        <p:nvSpPr>
          <p:cNvPr id="35" name="TextBox 35"/>
          <p:cNvSpPr txBox="1"/>
          <p:nvPr/>
        </p:nvSpPr>
        <p:spPr>
          <a:xfrm>
            <a:off x="12318504" y="6565552"/>
            <a:ext cx="4830068" cy="861417"/>
          </a:xfrm>
          <a:prstGeom prst="rect">
            <a:avLst/>
          </a:prstGeom>
        </p:spPr>
        <p:txBody>
          <a:bodyPr lIns="0" tIns="0" rIns="0" bIns="0" rtlCol="0" anchor="t">
            <a:spAutoFit/>
          </a:bodyPr>
          <a:lstStyle/>
          <a:p>
            <a:pPr algn="ctr">
              <a:lnSpc>
                <a:spcPts val="3250"/>
              </a:lnSpc>
            </a:pPr>
            <a:r>
              <a:rPr lang="en-US" sz="2562" b="1">
                <a:solidFill>
                  <a:srgbClr val="3B3535"/>
                </a:solidFill>
                <a:latin typeface="Arimo Bold"/>
                <a:ea typeface="Arimo Bold"/>
                <a:cs typeface="Arimo Bold"/>
                <a:sym typeface="Arimo Bold"/>
              </a:rPr>
              <a:t>Εκμετάλλευση από τον Γεώργιο</a:t>
            </a:r>
          </a:p>
        </p:txBody>
      </p:sp>
      <p:sp>
        <p:nvSpPr>
          <p:cNvPr id="36" name="TextBox 36"/>
          <p:cNvSpPr txBox="1"/>
          <p:nvPr/>
        </p:nvSpPr>
        <p:spPr>
          <a:xfrm>
            <a:off x="12318504" y="7483525"/>
            <a:ext cx="4830068" cy="1716286"/>
          </a:xfrm>
          <a:prstGeom prst="rect">
            <a:avLst/>
          </a:prstGeom>
        </p:spPr>
        <p:txBody>
          <a:bodyPr lIns="0" tIns="0" rIns="0" bIns="0" rtlCol="0" anchor="t">
            <a:spAutoFit/>
          </a:bodyPr>
          <a:lstStyle/>
          <a:p>
            <a:pPr algn="ctr">
              <a:lnSpc>
                <a:spcPts val="3187"/>
              </a:lnSpc>
            </a:pPr>
            <a:r>
              <a:rPr lang="en-US" sz="1937">
                <a:solidFill>
                  <a:srgbClr val="3B3535"/>
                </a:solidFill>
                <a:latin typeface="Arimo"/>
                <a:ea typeface="Arimo"/>
                <a:cs typeface="Arimo"/>
                <a:sym typeface="Arimo"/>
              </a:rPr>
              <a:t>Ο Γεώργιος εκμεταλλεύτηκε αυτήν την ασάφεια, για να διορίζει κυβερνήσεις της αρεσκείας του, μέχρι την ψήφιση της αρχής της δεδηλωμένης το 1875.</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TextBox 6"/>
          <p:cNvSpPr txBox="1"/>
          <p:nvPr/>
        </p:nvSpPr>
        <p:spPr>
          <a:xfrm>
            <a:off x="969020" y="834330"/>
            <a:ext cx="16349960" cy="1878806"/>
          </a:xfrm>
          <a:prstGeom prst="rect">
            <a:avLst/>
          </a:prstGeom>
        </p:spPr>
        <p:txBody>
          <a:bodyPr lIns="0" tIns="0" rIns="0" bIns="0" rtlCol="0" anchor="t">
            <a:spAutoFit/>
          </a:bodyPr>
          <a:lstStyle/>
          <a:p>
            <a:pPr algn="l">
              <a:lnSpc>
                <a:spcPts val="7124"/>
              </a:lnSpc>
            </a:pPr>
            <a:r>
              <a:rPr lang="en-US" sz="5687" b="1">
                <a:solidFill>
                  <a:srgbClr val="1F1E1E"/>
                </a:solidFill>
                <a:latin typeface="Arimo Bold"/>
                <a:ea typeface="Arimo Bold"/>
                <a:cs typeface="Arimo Bold"/>
                <a:sym typeface="Arimo Bold"/>
              </a:rPr>
              <a:t>Ο Χαρίλαος Τρικούπης και η Αρχή της Δεδηλωμένης</a:t>
            </a:r>
          </a:p>
        </p:txBody>
      </p:sp>
      <p:grpSp>
        <p:nvGrpSpPr>
          <p:cNvPr id="7" name="Group 7"/>
          <p:cNvGrpSpPr/>
          <p:nvPr/>
        </p:nvGrpSpPr>
        <p:grpSpPr>
          <a:xfrm>
            <a:off x="964258" y="3573364"/>
            <a:ext cx="493960" cy="493960"/>
            <a:chOff x="0" y="0"/>
            <a:chExt cx="658613" cy="658613"/>
          </a:xfrm>
        </p:grpSpPr>
        <p:sp>
          <p:nvSpPr>
            <p:cNvPr id="8" name="Freeform 8"/>
            <p:cNvSpPr/>
            <p:nvPr/>
          </p:nvSpPr>
          <p:spPr>
            <a:xfrm>
              <a:off x="6350" y="6350"/>
              <a:ext cx="645922" cy="645922"/>
            </a:xfrm>
            <a:custGeom>
              <a:avLst/>
              <a:gdLst/>
              <a:ahLst/>
              <a:cxnLst/>
              <a:rect l="l" t="t" r="r" b="b"/>
              <a:pathLst>
                <a:path w="645922" h="645922">
                  <a:moveTo>
                    <a:pt x="0" y="155067"/>
                  </a:moveTo>
                  <a:cubicBezTo>
                    <a:pt x="0" y="69469"/>
                    <a:pt x="69469" y="0"/>
                    <a:pt x="155067" y="0"/>
                  </a:cubicBezTo>
                  <a:lnTo>
                    <a:pt x="490855" y="0"/>
                  </a:lnTo>
                  <a:cubicBezTo>
                    <a:pt x="576453" y="0"/>
                    <a:pt x="645922" y="69469"/>
                    <a:pt x="645922" y="155067"/>
                  </a:cubicBezTo>
                  <a:lnTo>
                    <a:pt x="645922" y="490855"/>
                  </a:lnTo>
                  <a:cubicBezTo>
                    <a:pt x="645922" y="576453"/>
                    <a:pt x="576453" y="645922"/>
                    <a:pt x="490855" y="645922"/>
                  </a:cubicBezTo>
                  <a:lnTo>
                    <a:pt x="155067" y="645922"/>
                  </a:lnTo>
                  <a:cubicBezTo>
                    <a:pt x="69469" y="645922"/>
                    <a:pt x="0" y="576453"/>
                    <a:pt x="0" y="490855"/>
                  </a:cubicBezTo>
                  <a:close/>
                </a:path>
              </a:pathLst>
            </a:custGeom>
            <a:solidFill>
              <a:srgbClr val="D5DCF6"/>
            </a:solidFill>
          </p:spPr>
        </p:sp>
        <p:sp>
          <p:nvSpPr>
            <p:cNvPr id="9" name="Freeform 9"/>
            <p:cNvSpPr/>
            <p:nvPr/>
          </p:nvSpPr>
          <p:spPr>
            <a:xfrm>
              <a:off x="0" y="0"/>
              <a:ext cx="658622" cy="658622"/>
            </a:xfrm>
            <a:custGeom>
              <a:avLst/>
              <a:gdLst/>
              <a:ahLst/>
              <a:cxnLst/>
              <a:rect l="l" t="t" r="r" b="b"/>
              <a:pathLst>
                <a:path w="658622" h="658622">
                  <a:moveTo>
                    <a:pt x="0" y="161417"/>
                  </a:moveTo>
                  <a:cubicBezTo>
                    <a:pt x="0" y="72263"/>
                    <a:pt x="72263" y="0"/>
                    <a:pt x="161417" y="0"/>
                  </a:cubicBezTo>
                  <a:lnTo>
                    <a:pt x="497205" y="0"/>
                  </a:lnTo>
                  <a:lnTo>
                    <a:pt x="497205" y="6350"/>
                  </a:lnTo>
                  <a:lnTo>
                    <a:pt x="497205" y="0"/>
                  </a:lnTo>
                  <a:lnTo>
                    <a:pt x="497205" y="6350"/>
                  </a:lnTo>
                  <a:lnTo>
                    <a:pt x="497205" y="0"/>
                  </a:lnTo>
                  <a:cubicBezTo>
                    <a:pt x="586359" y="0"/>
                    <a:pt x="658622" y="72263"/>
                    <a:pt x="658622" y="161417"/>
                  </a:cubicBezTo>
                  <a:lnTo>
                    <a:pt x="658622" y="497205"/>
                  </a:lnTo>
                  <a:lnTo>
                    <a:pt x="652272" y="497205"/>
                  </a:lnTo>
                  <a:lnTo>
                    <a:pt x="658622" y="497205"/>
                  </a:lnTo>
                  <a:cubicBezTo>
                    <a:pt x="658622" y="586359"/>
                    <a:pt x="586359" y="658622"/>
                    <a:pt x="497205" y="658622"/>
                  </a:cubicBezTo>
                  <a:lnTo>
                    <a:pt x="497205" y="652272"/>
                  </a:lnTo>
                  <a:lnTo>
                    <a:pt x="497205" y="658622"/>
                  </a:lnTo>
                  <a:lnTo>
                    <a:pt x="161417" y="658622"/>
                  </a:lnTo>
                  <a:lnTo>
                    <a:pt x="161417" y="652272"/>
                  </a:lnTo>
                  <a:lnTo>
                    <a:pt x="161417" y="658622"/>
                  </a:lnTo>
                  <a:cubicBezTo>
                    <a:pt x="72263" y="658622"/>
                    <a:pt x="0" y="586359"/>
                    <a:pt x="0" y="497205"/>
                  </a:cubicBezTo>
                  <a:lnTo>
                    <a:pt x="0" y="161417"/>
                  </a:lnTo>
                  <a:lnTo>
                    <a:pt x="6350" y="161417"/>
                  </a:lnTo>
                  <a:lnTo>
                    <a:pt x="0" y="161417"/>
                  </a:lnTo>
                  <a:moveTo>
                    <a:pt x="12700" y="161417"/>
                  </a:moveTo>
                  <a:lnTo>
                    <a:pt x="12700" y="497205"/>
                  </a:lnTo>
                  <a:lnTo>
                    <a:pt x="6350" y="497205"/>
                  </a:lnTo>
                  <a:lnTo>
                    <a:pt x="12700" y="497205"/>
                  </a:lnTo>
                  <a:cubicBezTo>
                    <a:pt x="12700" y="579374"/>
                    <a:pt x="79248" y="645922"/>
                    <a:pt x="161417" y="645922"/>
                  </a:cubicBezTo>
                  <a:lnTo>
                    <a:pt x="497205" y="645922"/>
                  </a:lnTo>
                  <a:cubicBezTo>
                    <a:pt x="579374" y="645922"/>
                    <a:pt x="645922" y="579374"/>
                    <a:pt x="645922" y="497205"/>
                  </a:cubicBezTo>
                  <a:lnTo>
                    <a:pt x="645922" y="161417"/>
                  </a:lnTo>
                  <a:lnTo>
                    <a:pt x="652272" y="161417"/>
                  </a:lnTo>
                  <a:lnTo>
                    <a:pt x="645922" y="161417"/>
                  </a:lnTo>
                  <a:cubicBezTo>
                    <a:pt x="645922" y="79248"/>
                    <a:pt x="579374" y="12700"/>
                    <a:pt x="497205" y="12700"/>
                  </a:cubicBezTo>
                  <a:lnTo>
                    <a:pt x="161417" y="12700"/>
                  </a:lnTo>
                  <a:lnTo>
                    <a:pt x="161417" y="6350"/>
                  </a:lnTo>
                  <a:lnTo>
                    <a:pt x="161417" y="12700"/>
                  </a:lnTo>
                  <a:cubicBezTo>
                    <a:pt x="79248" y="12700"/>
                    <a:pt x="12700" y="79248"/>
                    <a:pt x="12700" y="161417"/>
                  </a:cubicBezTo>
                  <a:close/>
                </a:path>
              </a:pathLst>
            </a:custGeom>
            <a:solidFill>
              <a:srgbClr val="BBC2DC"/>
            </a:solidFill>
          </p:spPr>
        </p:sp>
      </p:grpSp>
      <p:sp>
        <p:nvSpPr>
          <p:cNvPr id="10" name="TextBox 10"/>
          <p:cNvSpPr txBox="1"/>
          <p:nvPr/>
        </p:nvSpPr>
        <p:spPr>
          <a:xfrm>
            <a:off x="1730276" y="3540026"/>
            <a:ext cx="3643015" cy="493514"/>
          </a:xfrm>
          <a:prstGeom prst="rect">
            <a:avLst/>
          </a:prstGeom>
        </p:spPr>
        <p:txBody>
          <a:bodyPr lIns="0" tIns="0" rIns="0" bIns="0" rtlCol="0" anchor="t">
            <a:spAutoFit/>
          </a:bodyPr>
          <a:lstStyle/>
          <a:p>
            <a:pPr algn="l">
              <a:lnSpc>
                <a:spcPts val="3562"/>
              </a:lnSpc>
            </a:pPr>
            <a:r>
              <a:rPr lang="en-US" sz="2812" b="1">
                <a:solidFill>
                  <a:srgbClr val="3B3535"/>
                </a:solidFill>
                <a:latin typeface="Arimo Bold"/>
                <a:ea typeface="Arimo Bold"/>
                <a:cs typeface="Arimo Bold"/>
                <a:sym typeface="Arimo Bold"/>
              </a:rPr>
              <a:t>Η Ιδέα του Τρικούπη</a:t>
            </a:r>
          </a:p>
        </p:txBody>
      </p:sp>
      <p:sp>
        <p:nvSpPr>
          <p:cNvPr id="11" name="TextBox 11"/>
          <p:cNvSpPr txBox="1"/>
          <p:nvPr/>
        </p:nvSpPr>
        <p:spPr>
          <a:xfrm>
            <a:off x="1730276" y="4104382"/>
            <a:ext cx="7275314" cy="1866900"/>
          </a:xfrm>
          <a:prstGeom prst="rect">
            <a:avLst/>
          </a:prstGeom>
        </p:spPr>
        <p:txBody>
          <a:bodyPr lIns="0" tIns="0" rIns="0" bIns="0" rtlCol="0" anchor="t">
            <a:spAutoFit/>
          </a:bodyPr>
          <a:lstStyle/>
          <a:p>
            <a:pPr algn="l">
              <a:lnSpc>
                <a:spcPts val="3437"/>
              </a:lnSpc>
            </a:pPr>
            <a:r>
              <a:rPr lang="en-US" sz="2125">
                <a:solidFill>
                  <a:srgbClr val="3B3535"/>
                </a:solidFill>
                <a:latin typeface="Arimo"/>
                <a:ea typeface="Arimo"/>
                <a:cs typeface="Arimo"/>
                <a:sym typeface="Arimo"/>
              </a:rPr>
              <a:t>Η ιδέα ανήκε στον νέο τότε πολιτικό Χαρίλαο Τρικούπη, ο οποίος υποστήριξε δημόσια ότι μόνη λύση στο πρόβλημα της πολιτικής αστάθειας ήταν η συγκρότηση δύο μεγάλων κομμάτων εξουσίας, σύμφωνα με το πρότυπο της Αγγλίας.</a:t>
            </a:r>
          </a:p>
        </p:txBody>
      </p:sp>
      <p:grpSp>
        <p:nvGrpSpPr>
          <p:cNvPr id="12" name="Group 12"/>
          <p:cNvGrpSpPr/>
          <p:nvPr/>
        </p:nvGrpSpPr>
        <p:grpSpPr>
          <a:xfrm>
            <a:off x="9277648" y="3573364"/>
            <a:ext cx="493960" cy="493960"/>
            <a:chOff x="0" y="0"/>
            <a:chExt cx="658613" cy="658613"/>
          </a:xfrm>
        </p:grpSpPr>
        <p:sp>
          <p:nvSpPr>
            <p:cNvPr id="13" name="Freeform 13"/>
            <p:cNvSpPr/>
            <p:nvPr/>
          </p:nvSpPr>
          <p:spPr>
            <a:xfrm>
              <a:off x="6350" y="6350"/>
              <a:ext cx="645922" cy="645922"/>
            </a:xfrm>
            <a:custGeom>
              <a:avLst/>
              <a:gdLst/>
              <a:ahLst/>
              <a:cxnLst/>
              <a:rect l="l" t="t" r="r" b="b"/>
              <a:pathLst>
                <a:path w="645922" h="645922">
                  <a:moveTo>
                    <a:pt x="0" y="155067"/>
                  </a:moveTo>
                  <a:cubicBezTo>
                    <a:pt x="0" y="69469"/>
                    <a:pt x="69469" y="0"/>
                    <a:pt x="155067" y="0"/>
                  </a:cubicBezTo>
                  <a:lnTo>
                    <a:pt x="490855" y="0"/>
                  </a:lnTo>
                  <a:cubicBezTo>
                    <a:pt x="576453" y="0"/>
                    <a:pt x="645922" y="69469"/>
                    <a:pt x="645922" y="155067"/>
                  </a:cubicBezTo>
                  <a:lnTo>
                    <a:pt x="645922" y="490855"/>
                  </a:lnTo>
                  <a:cubicBezTo>
                    <a:pt x="645922" y="576453"/>
                    <a:pt x="576453" y="645922"/>
                    <a:pt x="490855" y="645922"/>
                  </a:cubicBezTo>
                  <a:lnTo>
                    <a:pt x="155067" y="645922"/>
                  </a:lnTo>
                  <a:cubicBezTo>
                    <a:pt x="69469" y="645922"/>
                    <a:pt x="0" y="576453"/>
                    <a:pt x="0" y="490855"/>
                  </a:cubicBezTo>
                  <a:close/>
                </a:path>
              </a:pathLst>
            </a:custGeom>
            <a:solidFill>
              <a:srgbClr val="D5DCF6"/>
            </a:solidFill>
          </p:spPr>
        </p:sp>
        <p:sp>
          <p:nvSpPr>
            <p:cNvPr id="14" name="Freeform 14"/>
            <p:cNvSpPr/>
            <p:nvPr/>
          </p:nvSpPr>
          <p:spPr>
            <a:xfrm>
              <a:off x="0" y="0"/>
              <a:ext cx="658622" cy="658622"/>
            </a:xfrm>
            <a:custGeom>
              <a:avLst/>
              <a:gdLst/>
              <a:ahLst/>
              <a:cxnLst/>
              <a:rect l="l" t="t" r="r" b="b"/>
              <a:pathLst>
                <a:path w="658622" h="658622">
                  <a:moveTo>
                    <a:pt x="0" y="161417"/>
                  </a:moveTo>
                  <a:cubicBezTo>
                    <a:pt x="0" y="72263"/>
                    <a:pt x="72263" y="0"/>
                    <a:pt x="161417" y="0"/>
                  </a:cubicBezTo>
                  <a:lnTo>
                    <a:pt x="497205" y="0"/>
                  </a:lnTo>
                  <a:lnTo>
                    <a:pt x="497205" y="6350"/>
                  </a:lnTo>
                  <a:lnTo>
                    <a:pt x="497205" y="0"/>
                  </a:lnTo>
                  <a:lnTo>
                    <a:pt x="497205" y="6350"/>
                  </a:lnTo>
                  <a:lnTo>
                    <a:pt x="497205" y="0"/>
                  </a:lnTo>
                  <a:cubicBezTo>
                    <a:pt x="586359" y="0"/>
                    <a:pt x="658622" y="72263"/>
                    <a:pt x="658622" y="161417"/>
                  </a:cubicBezTo>
                  <a:lnTo>
                    <a:pt x="658622" y="497205"/>
                  </a:lnTo>
                  <a:lnTo>
                    <a:pt x="652272" y="497205"/>
                  </a:lnTo>
                  <a:lnTo>
                    <a:pt x="658622" y="497205"/>
                  </a:lnTo>
                  <a:cubicBezTo>
                    <a:pt x="658622" y="586359"/>
                    <a:pt x="586359" y="658622"/>
                    <a:pt x="497205" y="658622"/>
                  </a:cubicBezTo>
                  <a:lnTo>
                    <a:pt x="497205" y="652272"/>
                  </a:lnTo>
                  <a:lnTo>
                    <a:pt x="497205" y="658622"/>
                  </a:lnTo>
                  <a:lnTo>
                    <a:pt x="161417" y="658622"/>
                  </a:lnTo>
                  <a:lnTo>
                    <a:pt x="161417" y="652272"/>
                  </a:lnTo>
                  <a:lnTo>
                    <a:pt x="161417" y="658622"/>
                  </a:lnTo>
                  <a:cubicBezTo>
                    <a:pt x="72263" y="658622"/>
                    <a:pt x="0" y="586359"/>
                    <a:pt x="0" y="497205"/>
                  </a:cubicBezTo>
                  <a:lnTo>
                    <a:pt x="0" y="161417"/>
                  </a:lnTo>
                  <a:lnTo>
                    <a:pt x="6350" y="161417"/>
                  </a:lnTo>
                  <a:lnTo>
                    <a:pt x="0" y="161417"/>
                  </a:lnTo>
                  <a:moveTo>
                    <a:pt x="12700" y="161417"/>
                  </a:moveTo>
                  <a:lnTo>
                    <a:pt x="12700" y="497205"/>
                  </a:lnTo>
                  <a:lnTo>
                    <a:pt x="6350" y="497205"/>
                  </a:lnTo>
                  <a:lnTo>
                    <a:pt x="12700" y="497205"/>
                  </a:lnTo>
                  <a:cubicBezTo>
                    <a:pt x="12700" y="579374"/>
                    <a:pt x="79248" y="645922"/>
                    <a:pt x="161417" y="645922"/>
                  </a:cubicBezTo>
                  <a:lnTo>
                    <a:pt x="497205" y="645922"/>
                  </a:lnTo>
                  <a:cubicBezTo>
                    <a:pt x="579374" y="645922"/>
                    <a:pt x="645922" y="579374"/>
                    <a:pt x="645922" y="497205"/>
                  </a:cubicBezTo>
                  <a:lnTo>
                    <a:pt x="645922" y="161417"/>
                  </a:lnTo>
                  <a:lnTo>
                    <a:pt x="652272" y="161417"/>
                  </a:lnTo>
                  <a:lnTo>
                    <a:pt x="645922" y="161417"/>
                  </a:lnTo>
                  <a:cubicBezTo>
                    <a:pt x="645922" y="79248"/>
                    <a:pt x="579374" y="12700"/>
                    <a:pt x="497205" y="12700"/>
                  </a:cubicBezTo>
                  <a:lnTo>
                    <a:pt x="161417" y="12700"/>
                  </a:lnTo>
                  <a:lnTo>
                    <a:pt x="161417" y="6350"/>
                  </a:lnTo>
                  <a:lnTo>
                    <a:pt x="161417" y="12700"/>
                  </a:lnTo>
                  <a:cubicBezTo>
                    <a:pt x="79248" y="12700"/>
                    <a:pt x="12700" y="79248"/>
                    <a:pt x="12700" y="161417"/>
                  </a:cubicBezTo>
                  <a:close/>
                </a:path>
              </a:pathLst>
            </a:custGeom>
            <a:solidFill>
              <a:srgbClr val="BBC2DC"/>
            </a:solidFill>
          </p:spPr>
        </p:sp>
      </p:grpSp>
      <p:sp>
        <p:nvSpPr>
          <p:cNvPr id="15" name="TextBox 15"/>
          <p:cNvSpPr txBox="1"/>
          <p:nvPr/>
        </p:nvSpPr>
        <p:spPr>
          <a:xfrm>
            <a:off x="10043666" y="3540026"/>
            <a:ext cx="4392663" cy="493514"/>
          </a:xfrm>
          <a:prstGeom prst="rect">
            <a:avLst/>
          </a:prstGeom>
        </p:spPr>
        <p:txBody>
          <a:bodyPr lIns="0" tIns="0" rIns="0" bIns="0" rtlCol="0" anchor="t">
            <a:spAutoFit/>
          </a:bodyPr>
          <a:lstStyle/>
          <a:p>
            <a:pPr algn="l">
              <a:lnSpc>
                <a:spcPts val="3562"/>
              </a:lnSpc>
            </a:pPr>
            <a:r>
              <a:rPr lang="en-US" sz="2812" b="1">
                <a:solidFill>
                  <a:srgbClr val="3B3535"/>
                </a:solidFill>
                <a:latin typeface="Arimo Bold"/>
                <a:ea typeface="Arimo Bold"/>
                <a:cs typeface="Arimo Bold"/>
                <a:sym typeface="Arimo Bold"/>
              </a:rPr>
              <a:t>Η Αρχή της Δεδηλωμένης</a:t>
            </a:r>
          </a:p>
        </p:txBody>
      </p:sp>
      <p:sp>
        <p:nvSpPr>
          <p:cNvPr id="16" name="TextBox 16"/>
          <p:cNvSpPr txBox="1"/>
          <p:nvPr/>
        </p:nvSpPr>
        <p:spPr>
          <a:xfrm>
            <a:off x="10043666" y="4104382"/>
            <a:ext cx="7275314" cy="1866900"/>
          </a:xfrm>
          <a:prstGeom prst="rect">
            <a:avLst/>
          </a:prstGeom>
        </p:spPr>
        <p:txBody>
          <a:bodyPr lIns="0" tIns="0" rIns="0" bIns="0" rtlCol="0" anchor="t">
            <a:spAutoFit/>
          </a:bodyPr>
          <a:lstStyle/>
          <a:p>
            <a:pPr algn="l">
              <a:lnSpc>
                <a:spcPts val="3437"/>
              </a:lnSpc>
            </a:pPr>
            <a:r>
              <a:rPr lang="en-US" sz="2125">
                <a:solidFill>
                  <a:srgbClr val="3B3535"/>
                </a:solidFill>
                <a:latin typeface="Arimo"/>
                <a:ea typeface="Arimo"/>
                <a:cs typeface="Arimo"/>
                <a:sym typeface="Arimo"/>
              </a:rPr>
              <a:t>Για να καταστεί αυτό δυνατόν, έπρεπε ο βασιλιάς να αναθέτει την εντολή σχηματισμού κυβέρνησης μόνο σε πολιτικό ο οποίος σαφώς είχε τη «δεδηλωμένη» εμπιστοσύνη της πλειοψηφίας των βουλευτών.</a:t>
            </a:r>
          </a:p>
        </p:txBody>
      </p:sp>
      <p:grpSp>
        <p:nvGrpSpPr>
          <p:cNvPr id="17" name="Group 17"/>
          <p:cNvGrpSpPr/>
          <p:nvPr/>
        </p:nvGrpSpPr>
        <p:grpSpPr>
          <a:xfrm>
            <a:off x="964258" y="6554689"/>
            <a:ext cx="493960" cy="493960"/>
            <a:chOff x="0" y="0"/>
            <a:chExt cx="658613" cy="658613"/>
          </a:xfrm>
        </p:grpSpPr>
        <p:sp>
          <p:nvSpPr>
            <p:cNvPr id="18" name="Freeform 18"/>
            <p:cNvSpPr/>
            <p:nvPr/>
          </p:nvSpPr>
          <p:spPr>
            <a:xfrm>
              <a:off x="6350" y="6350"/>
              <a:ext cx="645922" cy="645922"/>
            </a:xfrm>
            <a:custGeom>
              <a:avLst/>
              <a:gdLst/>
              <a:ahLst/>
              <a:cxnLst/>
              <a:rect l="l" t="t" r="r" b="b"/>
              <a:pathLst>
                <a:path w="645922" h="645922">
                  <a:moveTo>
                    <a:pt x="0" y="155067"/>
                  </a:moveTo>
                  <a:cubicBezTo>
                    <a:pt x="0" y="69469"/>
                    <a:pt x="69469" y="0"/>
                    <a:pt x="155067" y="0"/>
                  </a:cubicBezTo>
                  <a:lnTo>
                    <a:pt x="490855" y="0"/>
                  </a:lnTo>
                  <a:cubicBezTo>
                    <a:pt x="576453" y="0"/>
                    <a:pt x="645922" y="69469"/>
                    <a:pt x="645922" y="155067"/>
                  </a:cubicBezTo>
                  <a:lnTo>
                    <a:pt x="645922" y="490855"/>
                  </a:lnTo>
                  <a:cubicBezTo>
                    <a:pt x="645922" y="576453"/>
                    <a:pt x="576453" y="645922"/>
                    <a:pt x="490855" y="645922"/>
                  </a:cubicBezTo>
                  <a:lnTo>
                    <a:pt x="155067" y="645922"/>
                  </a:lnTo>
                  <a:cubicBezTo>
                    <a:pt x="69469" y="645922"/>
                    <a:pt x="0" y="576453"/>
                    <a:pt x="0" y="490855"/>
                  </a:cubicBezTo>
                  <a:close/>
                </a:path>
              </a:pathLst>
            </a:custGeom>
            <a:solidFill>
              <a:srgbClr val="D5DCF6"/>
            </a:solidFill>
          </p:spPr>
        </p:sp>
        <p:sp>
          <p:nvSpPr>
            <p:cNvPr id="19" name="Freeform 19"/>
            <p:cNvSpPr/>
            <p:nvPr/>
          </p:nvSpPr>
          <p:spPr>
            <a:xfrm>
              <a:off x="0" y="0"/>
              <a:ext cx="658622" cy="658622"/>
            </a:xfrm>
            <a:custGeom>
              <a:avLst/>
              <a:gdLst/>
              <a:ahLst/>
              <a:cxnLst/>
              <a:rect l="l" t="t" r="r" b="b"/>
              <a:pathLst>
                <a:path w="658622" h="658622">
                  <a:moveTo>
                    <a:pt x="0" y="161417"/>
                  </a:moveTo>
                  <a:cubicBezTo>
                    <a:pt x="0" y="72263"/>
                    <a:pt x="72263" y="0"/>
                    <a:pt x="161417" y="0"/>
                  </a:cubicBezTo>
                  <a:lnTo>
                    <a:pt x="497205" y="0"/>
                  </a:lnTo>
                  <a:lnTo>
                    <a:pt x="497205" y="6350"/>
                  </a:lnTo>
                  <a:lnTo>
                    <a:pt x="497205" y="0"/>
                  </a:lnTo>
                  <a:lnTo>
                    <a:pt x="497205" y="6350"/>
                  </a:lnTo>
                  <a:lnTo>
                    <a:pt x="497205" y="0"/>
                  </a:lnTo>
                  <a:cubicBezTo>
                    <a:pt x="586359" y="0"/>
                    <a:pt x="658622" y="72263"/>
                    <a:pt x="658622" y="161417"/>
                  </a:cubicBezTo>
                  <a:lnTo>
                    <a:pt x="658622" y="497205"/>
                  </a:lnTo>
                  <a:lnTo>
                    <a:pt x="652272" y="497205"/>
                  </a:lnTo>
                  <a:lnTo>
                    <a:pt x="658622" y="497205"/>
                  </a:lnTo>
                  <a:cubicBezTo>
                    <a:pt x="658622" y="586359"/>
                    <a:pt x="586359" y="658622"/>
                    <a:pt x="497205" y="658622"/>
                  </a:cubicBezTo>
                  <a:lnTo>
                    <a:pt x="497205" y="652272"/>
                  </a:lnTo>
                  <a:lnTo>
                    <a:pt x="497205" y="658622"/>
                  </a:lnTo>
                  <a:lnTo>
                    <a:pt x="161417" y="658622"/>
                  </a:lnTo>
                  <a:lnTo>
                    <a:pt x="161417" y="652272"/>
                  </a:lnTo>
                  <a:lnTo>
                    <a:pt x="161417" y="658622"/>
                  </a:lnTo>
                  <a:cubicBezTo>
                    <a:pt x="72263" y="658622"/>
                    <a:pt x="0" y="586359"/>
                    <a:pt x="0" y="497205"/>
                  </a:cubicBezTo>
                  <a:lnTo>
                    <a:pt x="0" y="161417"/>
                  </a:lnTo>
                  <a:lnTo>
                    <a:pt x="6350" y="161417"/>
                  </a:lnTo>
                  <a:lnTo>
                    <a:pt x="0" y="161417"/>
                  </a:lnTo>
                  <a:moveTo>
                    <a:pt x="12700" y="161417"/>
                  </a:moveTo>
                  <a:lnTo>
                    <a:pt x="12700" y="497205"/>
                  </a:lnTo>
                  <a:lnTo>
                    <a:pt x="6350" y="497205"/>
                  </a:lnTo>
                  <a:lnTo>
                    <a:pt x="12700" y="497205"/>
                  </a:lnTo>
                  <a:cubicBezTo>
                    <a:pt x="12700" y="579374"/>
                    <a:pt x="79248" y="645922"/>
                    <a:pt x="161417" y="645922"/>
                  </a:cubicBezTo>
                  <a:lnTo>
                    <a:pt x="497205" y="645922"/>
                  </a:lnTo>
                  <a:cubicBezTo>
                    <a:pt x="579374" y="645922"/>
                    <a:pt x="645922" y="579374"/>
                    <a:pt x="645922" y="497205"/>
                  </a:cubicBezTo>
                  <a:lnTo>
                    <a:pt x="645922" y="161417"/>
                  </a:lnTo>
                  <a:lnTo>
                    <a:pt x="652272" y="161417"/>
                  </a:lnTo>
                  <a:lnTo>
                    <a:pt x="645922" y="161417"/>
                  </a:lnTo>
                  <a:cubicBezTo>
                    <a:pt x="645922" y="79248"/>
                    <a:pt x="579374" y="12700"/>
                    <a:pt x="497205" y="12700"/>
                  </a:cubicBezTo>
                  <a:lnTo>
                    <a:pt x="161417" y="12700"/>
                  </a:lnTo>
                  <a:lnTo>
                    <a:pt x="161417" y="6350"/>
                  </a:lnTo>
                  <a:lnTo>
                    <a:pt x="161417" y="12700"/>
                  </a:lnTo>
                  <a:cubicBezTo>
                    <a:pt x="79248" y="12700"/>
                    <a:pt x="12700" y="79248"/>
                    <a:pt x="12700" y="161417"/>
                  </a:cubicBezTo>
                  <a:close/>
                </a:path>
              </a:pathLst>
            </a:custGeom>
            <a:solidFill>
              <a:srgbClr val="BBC2DC"/>
            </a:solidFill>
          </p:spPr>
        </p:sp>
      </p:grpSp>
      <p:sp>
        <p:nvSpPr>
          <p:cNvPr id="20" name="TextBox 20"/>
          <p:cNvSpPr txBox="1"/>
          <p:nvPr/>
        </p:nvSpPr>
        <p:spPr>
          <a:xfrm>
            <a:off x="1730276" y="6521351"/>
            <a:ext cx="3643015" cy="493514"/>
          </a:xfrm>
          <a:prstGeom prst="rect">
            <a:avLst/>
          </a:prstGeom>
        </p:spPr>
        <p:txBody>
          <a:bodyPr lIns="0" tIns="0" rIns="0" bIns="0" rtlCol="0" anchor="t">
            <a:spAutoFit/>
          </a:bodyPr>
          <a:lstStyle/>
          <a:p>
            <a:pPr algn="l">
              <a:lnSpc>
                <a:spcPts val="3562"/>
              </a:lnSpc>
            </a:pPr>
            <a:r>
              <a:rPr lang="en-US" sz="2812" b="1">
                <a:solidFill>
                  <a:srgbClr val="3B3535"/>
                </a:solidFill>
                <a:latin typeface="Arimo Bold"/>
                <a:ea typeface="Arimo Bold"/>
                <a:cs typeface="Arimo Bold"/>
                <a:sym typeface="Arimo Bold"/>
              </a:rPr>
              <a:t>Αποτελέσματα</a:t>
            </a:r>
          </a:p>
        </p:txBody>
      </p:sp>
      <p:sp>
        <p:nvSpPr>
          <p:cNvPr id="21" name="TextBox 21"/>
          <p:cNvSpPr txBox="1"/>
          <p:nvPr/>
        </p:nvSpPr>
        <p:spPr>
          <a:xfrm>
            <a:off x="1730276" y="7085708"/>
            <a:ext cx="7275314" cy="1866900"/>
          </a:xfrm>
          <a:prstGeom prst="rect">
            <a:avLst/>
          </a:prstGeom>
        </p:spPr>
        <p:txBody>
          <a:bodyPr lIns="0" tIns="0" rIns="0" bIns="0" rtlCol="0" anchor="t">
            <a:spAutoFit/>
          </a:bodyPr>
          <a:lstStyle/>
          <a:p>
            <a:pPr algn="l">
              <a:lnSpc>
                <a:spcPts val="3437"/>
              </a:lnSpc>
            </a:pPr>
            <a:r>
              <a:rPr lang="en-US" sz="2125">
                <a:solidFill>
                  <a:srgbClr val="3B3535"/>
                </a:solidFill>
                <a:latin typeface="Arimo"/>
                <a:ea typeface="Arimo"/>
                <a:cs typeface="Arimo"/>
                <a:sym typeface="Arimo"/>
              </a:rPr>
              <a:t>Αυτό θα στερούσε από τα κόμματα μειοψηφίας τη δυνατότητα να σχηματίζουν κυβέρνηση, θα τα ωθούσε σε συνένωση με τα μεγάλα και θα είχε ως αποτέλεσμα σταθερότερες κυβερνήσεις πλειοψηφίας.</a:t>
            </a:r>
          </a:p>
        </p:txBody>
      </p:sp>
      <p:grpSp>
        <p:nvGrpSpPr>
          <p:cNvPr id="22" name="Group 22"/>
          <p:cNvGrpSpPr/>
          <p:nvPr/>
        </p:nvGrpSpPr>
        <p:grpSpPr>
          <a:xfrm>
            <a:off x="9277648" y="6554689"/>
            <a:ext cx="493960" cy="493960"/>
            <a:chOff x="0" y="0"/>
            <a:chExt cx="658613" cy="658613"/>
          </a:xfrm>
        </p:grpSpPr>
        <p:sp>
          <p:nvSpPr>
            <p:cNvPr id="23" name="Freeform 23"/>
            <p:cNvSpPr/>
            <p:nvPr/>
          </p:nvSpPr>
          <p:spPr>
            <a:xfrm>
              <a:off x="6350" y="6350"/>
              <a:ext cx="645922" cy="645922"/>
            </a:xfrm>
            <a:custGeom>
              <a:avLst/>
              <a:gdLst/>
              <a:ahLst/>
              <a:cxnLst/>
              <a:rect l="l" t="t" r="r" b="b"/>
              <a:pathLst>
                <a:path w="645922" h="645922">
                  <a:moveTo>
                    <a:pt x="0" y="155067"/>
                  </a:moveTo>
                  <a:cubicBezTo>
                    <a:pt x="0" y="69469"/>
                    <a:pt x="69469" y="0"/>
                    <a:pt x="155067" y="0"/>
                  </a:cubicBezTo>
                  <a:lnTo>
                    <a:pt x="490855" y="0"/>
                  </a:lnTo>
                  <a:cubicBezTo>
                    <a:pt x="576453" y="0"/>
                    <a:pt x="645922" y="69469"/>
                    <a:pt x="645922" y="155067"/>
                  </a:cubicBezTo>
                  <a:lnTo>
                    <a:pt x="645922" y="490855"/>
                  </a:lnTo>
                  <a:cubicBezTo>
                    <a:pt x="645922" y="576453"/>
                    <a:pt x="576453" y="645922"/>
                    <a:pt x="490855" y="645922"/>
                  </a:cubicBezTo>
                  <a:lnTo>
                    <a:pt x="155067" y="645922"/>
                  </a:lnTo>
                  <a:cubicBezTo>
                    <a:pt x="69469" y="645922"/>
                    <a:pt x="0" y="576453"/>
                    <a:pt x="0" y="490855"/>
                  </a:cubicBezTo>
                  <a:close/>
                </a:path>
              </a:pathLst>
            </a:custGeom>
            <a:solidFill>
              <a:srgbClr val="D5DCF6"/>
            </a:solidFill>
          </p:spPr>
        </p:sp>
        <p:sp>
          <p:nvSpPr>
            <p:cNvPr id="24" name="Freeform 24"/>
            <p:cNvSpPr/>
            <p:nvPr/>
          </p:nvSpPr>
          <p:spPr>
            <a:xfrm>
              <a:off x="0" y="0"/>
              <a:ext cx="658622" cy="658622"/>
            </a:xfrm>
            <a:custGeom>
              <a:avLst/>
              <a:gdLst/>
              <a:ahLst/>
              <a:cxnLst/>
              <a:rect l="l" t="t" r="r" b="b"/>
              <a:pathLst>
                <a:path w="658622" h="658622">
                  <a:moveTo>
                    <a:pt x="0" y="161417"/>
                  </a:moveTo>
                  <a:cubicBezTo>
                    <a:pt x="0" y="72263"/>
                    <a:pt x="72263" y="0"/>
                    <a:pt x="161417" y="0"/>
                  </a:cubicBezTo>
                  <a:lnTo>
                    <a:pt x="497205" y="0"/>
                  </a:lnTo>
                  <a:lnTo>
                    <a:pt x="497205" y="6350"/>
                  </a:lnTo>
                  <a:lnTo>
                    <a:pt x="497205" y="0"/>
                  </a:lnTo>
                  <a:lnTo>
                    <a:pt x="497205" y="6350"/>
                  </a:lnTo>
                  <a:lnTo>
                    <a:pt x="497205" y="0"/>
                  </a:lnTo>
                  <a:cubicBezTo>
                    <a:pt x="586359" y="0"/>
                    <a:pt x="658622" y="72263"/>
                    <a:pt x="658622" y="161417"/>
                  </a:cubicBezTo>
                  <a:lnTo>
                    <a:pt x="658622" y="497205"/>
                  </a:lnTo>
                  <a:lnTo>
                    <a:pt x="652272" y="497205"/>
                  </a:lnTo>
                  <a:lnTo>
                    <a:pt x="658622" y="497205"/>
                  </a:lnTo>
                  <a:cubicBezTo>
                    <a:pt x="658622" y="586359"/>
                    <a:pt x="586359" y="658622"/>
                    <a:pt x="497205" y="658622"/>
                  </a:cubicBezTo>
                  <a:lnTo>
                    <a:pt x="497205" y="652272"/>
                  </a:lnTo>
                  <a:lnTo>
                    <a:pt x="497205" y="658622"/>
                  </a:lnTo>
                  <a:lnTo>
                    <a:pt x="161417" y="658622"/>
                  </a:lnTo>
                  <a:lnTo>
                    <a:pt x="161417" y="652272"/>
                  </a:lnTo>
                  <a:lnTo>
                    <a:pt x="161417" y="658622"/>
                  </a:lnTo>
                  <a:cubicBezTo>
                    <a:pt x="72263" y="658622"/>
                    <a:pt x="0" y="586359"/>
                    <a:pt x="0" y="497205"/>
                  </a:cubicBezTo>
                  <a:lnTo>
                    <a:pt x="0" y="161417"/>
                  </a:lnTo>
                  <a:lnTo>
                    <a:pt x="6350" y="161417"/>
                  </a:lnTo>
                  <a:lnTo>
                    <a:pt x="0" y="161417"/>
                  </a:lnTo>
                  <a:moveTo>
                    <a:pt x="12700" y="161417"/>
                  </a:moveTo>
                  <a:lnTo>
                    <a:pt x="12700" y="497205"/>
                  </a:lnTo>
                  <a:lnTo>
                    <a:pt x="6350" y="497205"/>
                  </a:lnTo>
                  <a:lnTo>
                    <a:pt x="12700" y="497205"/>
                  </a:lnTo>
                  <a:cubicBezTo>
                    <a:pt x="12700" y="579374"/>
                    <a:pt x="79248" y="645922"/>
                    <a:pt x="161417" y="645922"/>
                  </a:cubicBezTo>
                  <a:lnTo>
                    <a:pt x="497205" y="645922"/>
                  </a:lnTo>
                  <a:cubicBezTo>
                    <a:pt x="579374" y="645922"/>
                    <a:pt x="645922" y="579374"/>
                    <a:pt x="645922" y="497205"/>
                  </a:cubicBezTo>
                  <a:lnTo>
                    <a:pt x="645922" y="161417"/>
                  </a:lnTo>
                  <a:lnTo>
                    <a:pt x="652272" y="161417"/>
                  </a:lnTo>
                  <a:lnTo>
                    <a:pt x="645922" y="161417"/>
                  </a:lnTo>
                  <a:cubicBezTo>
                    <a:pt x="645922" y="79248"/>
                    <a:pt x="579374" y="12700"/>
                    <a:pt x="497205" y="12700"/>
                  </a:cubicBezTo>
                  <a:lnTo>
                    <a:pt x="161417" y="12700"/>
                  </a:lnTo>
                  <a:lnTo>
                    <a:pt x="161417" y="6350"/>
                  </a:lnTo>
                  <a:lnTo>
                    <a:pt x="161417" y="12700"/>
                  </a:lnTo>
                  <a:cubicBezTo>
                    <a:pt x="79248" y="12700"/>
                    <a:pt x="12700" y="79248"/>
                    <a:pt x="12700" y="161417"/>
                  </a:cubicBezTo>
                  <a:close/>
                </a:path>
              </a:pathLst>
            </a:custGeom>
            <a:solidFill>
              <a:srgbClr val="BBC2DC"/>
            </a:solidFill>
          </p:spPr>
        </p:sp>
      </p:grpSp>
      <p:sp>
        <p:nvSpPr>
          <p:cNvPr id="25" name="TextBox 25"/>
          <p:cNvSpPr txBox="1"/>
          <p:nvPr/>
        </p:nvSpPr>
        <p:spPr>
          <a:xfrm>
            <a:off x="10043666" y="6521351"/>
            <a:ext cx="3643015" cy="493514"/>
          </a:xfrm>
          <a:prstGeom prst="rect">
            <a:avLst/>
          </a:prstGeom>
        </p:spPr>
        <p:txBody>
          <a:bodyPr lIns="0" tIns="0" rIns="0" bIns="0" rtlCol="0" anchor="t">
            <a:spAutoFit/>
          </a:bodyPr>
          <a:lstStyle/>
          <a:p>
            <a:pPr algn="l">
              <a:lnSpc>
                <a:spcPts val="3562"/>
              </a:lnSpc>
            </a:pPr>
            <a:r>
              <a:rPr lang="en-US" sz="2812" b="1">
                <a:solidFill>
                  <a:srgbClr val="3B3535"/>
                </a:solidFill>
                <a:latin typeface="Arimo Bold"/>
                <a:ea typeface="Arimo Bold"/>
                <a:cs typeface="Arimo Bold"/>
                <a:sym typeface="Arimo Bold"/>
              </a:rPr>
              <a:t>Υιοθέτηση</a:t>
            </a:r>
          </a:p>
        </p:txBody>
      </p:sp>
      <p:sp>
        <p:nvSpPr>
          <p:cNvPr id="26" name="TextBox 26"/>
          <p:cNvSpPr txBox="1"/>
          <p:nvPr/>
        </p:nvSpPr>
        <p:spPr>
          <a:xfrm>
            <a:off x="10043666" y="7085708"/>
            <a:ext cx="7275314" cy="2309812"/>
          </a:xfrm>
          <a:prstGeom prst="rect">
            <a:avLst/>
          </a:prstGeom>
        </p:spPr>
        <p:txBody>
          <a:bodyPr lIns="0" tIns="0" rIns="0" bIns="0" rtlCol="0" anchor="t">
            <a:spAutoFit/>
          </a:bodyPr>
          <a:lstStyle/>
          <a:p>
            <a:pPr algn="l">
              <a:lnSpc>
                <a:spcPts val="3437"/>
              </a:lnSpc>
            </a:pPr>
            <a:r>
              <a:rPr lang="en-US" sz="2125">
                <a:solidFill>
                  <a:srgbClr val="3B3535"/>
                </a:solidFill>
                <a:latin typeface="Arimo"/>
                <a:ea typeface="Arimo"/>
                <a:cs typeface="Arimo"/>
                <a:sym typeface="Arimo"/>
              </a:rPr>
              <a:t>Ο βασιλιάς, υπό την πίεση της αντιπολίτευσης και του επαναστατικού αναβρασμού του λαού, υιοθέτησε τελικά την άποψη του Τρικούπη, η οποία αποτελεί τομή στην πολιτική ιστορία της χώρας, καθώς οδήγησε σε μεταβολή του πολιτικού τοπίου.</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p:cNvSpPr/>
          <p:nvPr/>
        </p:nvSpPr>
        <p:spPr>
          <a:xfrm>
            <a:off x="0" y="0"/>
            <a:ext cx="6858000" cy="10444924"/>
          </a:xfrm>
          <a:custGeom>
            <a:avLst/>
            <a:gdLst/>
            <a:ahLst/>
            <a:cxnLst/>
            <a:rect l="l" t="t" r="r" b="b"/>
            <a:pathLst>
              <a:path w="6858000" h="10444924">
                <a:moveTo>
                  <a:pt x="0" y="0"/>
                </a:moveTo>
                <a:lnTo>
                  <a:pt x="6858000" y="0"/>
                </a:lnTo>
                <a:lnTo>
                  <a:pt x="6858000" y="10444924"/>
                </a:lnTo>
                <a:lnTo>
                  <a:pt x="0" y="10444924"/>
                </a:lnTo>
                <a:lnTo>
                  <a:pt x="0" y="0"/>
                </a:lnTo>
                <a:close/>
              </a:path>
            </a:pathLst>
          </a:custGeom>
          <a:blipFill>
            <a:blip r:embed="rId3"/>
            <a:stretch>
              <a:fillRect l="-89567" t="-1644" r="-55899"/>
            </a:stretch>
          </a:blipFill>
        </p:spPr>
      </p:sp>
      <p:sp>
        <p:nvSpPr>
          <p:cNvPr id="7" name="Freeform 7" descr="preencoded.png"/>
          <p:cNvSpPr/>
          <p:nvPr/>
        </p:nvSpPr>
        <p:spPr>
          <a:xfrm>
            <a:off x="0" y="3508378"/>
            <a:ext cx="6858000" cy="6778622"/>
          </a:xfrm>
          <a:custGeom>
            <a:avLst/>
            <a:gdLst/>
            <a:ahLst/>
            <a:cxnLst/>
            <a:rect l="l" t="t" r="r" b="b"/>
            <a:pathLst>
              <a:path w="6858000" h="6778622">
                <a:moveTo>
                  <a:pt x="0" y="0"/>
                </a:moveTo>
                <a:lnTo>
                  <a:pt x="6858000" y="0"/>
                </a:lnTo>
                <a:lnTo>
                  <a:pt x="6858000" y="6778622"/>
                </a:lnTo>
                <a:lnTo>
                  <a:pt x="0" y="6778622"/>
                </a:lnTo>
                <a:lnTo>
                  <a:pt x="0" y="0"/>
                </a:lnTo>
                <a:close/>
              </a:path>
            </a:pathLst>
          </a:custGeom>
          <a:blipFill>
            <a:blip r:embed="rId4"/>
            <a:stretch>
              <a:fillRect l="-18922" t="-96071" r="-15321" b="-7651"/>
            </a:stretch>
          </a:blipFill>
        </p:spPr>
      </p:sp>
      <p:grpSp>
        <p:nvGrpSpPr>
          <p:cNvPr id="8" name="Group 8"/>
          <p:cNvGrpSpPr/>
          <p:nvPr/>
        </p:nvGrpSpPr>
        <p:grpSpPr>
          <a:xfrm>
            <a:off x="8004125" y="2515641"/>
            <a:ext cx="28575" cy="7130654"/>
            <a:chOff x="0" y="0"/>
            <a:chExt cx="38100" cy="9507538"/>
          </a:xfrm>
        </p:grpSpPr>
        <p:sp>
          <p:nvSpPr>
            <p:cNvPr id="9" name="Freeform 9"/>
            <p:cNvSpPr/>
            <p:nvPr/>
          </p:nvSpPr>
          <p:spPr>
            <a:xfrm>
              <a:off x="0" y="0"/>
              <a:ext cx="38100" cy="9507601"/>
            </a:xfrm>
            <a:custGeom>
              <a:avLst/>
              <a:gdLst/>
              <a:ahLst/>
              <a:cxnLst/>
              <a:rect l="l" t="t" r="r" b="b"/>
              <a:pathLst>
                <a:path w="38100" h="9507601">
                  <a:moveTo>
                    <a:pt x="0" y="19050"/>
                  </a:moveTo>
                  <a:cubicBezTo>
                    <a:pt x="0" y="8509"/>
                    <a:pt x="8509" y="0"/>
                    <a:pt x="19050" y="0"/>
                  </a:cubicBezTo>
                  <a:cubicBezTo>
                    <a:pt x="29591" y="0"/>
                    <a:pt x="38100" y="8509"/>
                    <a:pt x="38100" y="19050"/>
                  </a:cubicBezTo>
                  <a:lnTo>
                    <a:pt x="38100" y="9488551"/>
                  </a:lnTo>
                  <a:cubicBezTo>
                    <a:pt x="38100" y="9499092"/>
                    <a:pt x="29591" y="9507601"/>
                    <a:pt x="19050" y="9507601"/>
                  </a:cubicBezTo>
                  <a:cubicBezTo>
                    <a:pt x="8509" y="9507601"/>
                    <a:pt x="0" y="9499092"/>
                    <a:pt x="0" y="9488551"/>
                  </a:cubicBezTo>
                  <a:close/>
                </a:path>
              </a:pathLst>
            </a:custGeom>
            <a:solidFill>
              <a:srgbClr val="BBC2DC"/>
            </a:solidFill>
          </p:spPr>
        </p:sp>
      </p:grpSp>
      <p:grpSp>
        <p:nvGrpSpPr>
          <p:cNvPr id="10" name="Group 10"/>
          <p:cNvGrpSpPr/>
          <p:nvPr/>
        </p:nvGrpSpPr>
        <p:grpSpPr>
          <a:xfrm>
            <a:off x="8250882" y="3023444"/>
            <a:ext cx="812304" cy="28575"/>
            <a:chOff x="0" y="0"/>
            <a:chExt cx="1083072" cy="38100"/>
          </a:xfrm>
        </p:grpSpPr>
        <p:sp>
          <p:nvSpPr>
            <p:cNvPr id="11" name="Freeform 11"/>
            <p:cNvSpPr/>
            <p:nvPr/>
          </p:nvSpPr>
          <p:spPr>
            <a:xfrm>
              <a:off x="0" y="0"/>
              <a:ext cx="1083056" cy="38100"/>
            </a:xfrm>
            <a:custGeom>
              <a:avLst/>
              <a:gdLst/>
              <a:ahLst/>
              <a:cxnLst/>
              <a:rect l="l" t="t" r="r" b="b"/>
              <a:pathLst>
                <a:path w="1083056" h="38100">
                  <a:moveTo>
                    <a:pt x="0" y="19050"/>
                  </a:moveTo>
                  <a:cubicBezTo>
                    <a:pt x="0" y="8509"/>
                    <a:pt x="8509" y="0"/>
                    <a:pt x="19050" y="0"/>
                  </a:cubicBezTo>
                  <a:lnTo>
                    <a:pt x="1064006" y="0"/>
                  </a:lnTo>
                  <a:cubicBezTo>
                    <a:pt x="1074547" y="0"/>
                    <a:pt x="1083056" y="8509"/>
                    <a:pt x="1083056" y="19050"/>
                  </a:cubicBezTo>
                  <a:cubicBezTo>
                    <a:pt x="1083056" y="29591"/>
                    <a:pt x="1074547" y="38100"/>
                    <a:pt x="1064006" y="38100"/>
                  </a:cubicBezTo>
                  <a:lnTo>
                    <a:pt x="19050" y="38100"/>
                  </a:lnTo>
                  <a:cubicBezTo>
                    <a:pt x="8509" y="38100"/>
                    <a:pt x="0" y="29591"/>
                    <a:pt x="0" y="19050"/>
                  </a:cubicBezTo>
                  <a:close/>
                </a:path>
              </a:pathLst>
            </a:custGeom>
            <a:solidFill>
              <a:srgbClr val="BBC2DC"/>
            </a:solidFill>
          </p:spPr>
        </p:sp>
      </p:grpSp>
      <p:grpSp>
        <p:nvGrpSpPr>
          <p:cNvPr id="12" name="Group 12"/>
          <p:cNvGrpSpPr/>
          <p:nvPr/>
        </p:nvGrpSpPr>
        <p:grpSpPr>
          <a:xfrm>
            <a:off x="7752606" y="2771924"/>
            <a:ext cx="531614" cy="531614"/>
            <a:chOff x="0" y="0"/>
            <a:chExt cx="708818" cy="708818"/>
          </a:xfrm>
        </p:grpSpPr>
        <p:sp>
          <p:nvSpPr>
            <p:cNvPr id="13" name="Freeform 13"/>
            <p:cNvSpPr/>
            <p:nvPr/>
          </p:nvSpPr>
          <p:spPr>
            <a:xfrm>
              <a:off x="6350" y="6350"/>
              <a:ext cx="696087" cy="696087"/>
            </a:xfrm>
            <a:custGeom>
              <a:avLst/>
              <a:gdLst/>
              <a:ahLst/>
              <a:cxnLst/>
              <a:rect l="l" t="t" r="r" b="b"/>
              <a:pathLst>
                <a:path w="696087" h="696087">
                  <a:moveTo>
                    <a:pt x="0" y="129921"/>
                  </a:moveTo>
                  <a:cubicBezTo>
                    <a:pt x="0" y="58166"/>
                    <a:pt x="58166" y="0"/>
                    <a:pt x="129921" y="0"/>
                  </a:cubicBezTo>
                  <a:lnTo>
                    <a:pt x="566166" y="0"/>
                  </a:lnTo>
                  <a:cubicBezTo>
                    <a:pt x="637921" y="0"/>
                    <a:pt x="696087" y="58166"/>
                    <a:pt x="696087" y="129921"/>
                  </a:cubicBezTo>
                  <a:lnTo>
                    <a:pt x="696087" y="566166"/>
                  </a:lnTo>
                  <a:cubicBezTo>
                    <a:pt x="696087" y="637921"/>
                    <a:pt x="637921" y="696087"/>
                    <a:pt x="566166" y="696087"/>
                  </a:cubicBezTo>
                  <a:lnTo>
                    <a:pt x="129921" y="696087"/>
                  </a:lnTo>
                  <a:cubicBezTo>
                    <a:pt x="58166" y="696087"/>
                    <a:pt x="0" y="637921"/>
                    <a:pt x="0" y="566166"/>
                  </a:cubicBezTo>
                  <a:close/>
                </a:path>
              </a:pathLst>
            </a:custGeom>
            <a:solidFill>
              <a:srgbClr val="D5DCF6"/>
            </a:solidFill>
          </p:spPr>
        </p:sp>
        <p:sp>
          <p:nvSpPr>
            <p:cNvPr id="14" name="Freeform 14"/>
            <p:cNvSpPr/>
            <p:nvPr/>
          </p:nvSpPr>
          <p:spPr>
            <a:xfrm>
              <a:off x="0" y="0"/>
              <a:ext cx="708787" cy="708787"/>
            </a:xfrm>
            <a:custGeom>
              <a:avLst/>
              <a:gdLst/>
              <a:ahLst/>
              <a:cxnLst/>
              <a:rect l="l" t="t" r="r" b="b"/>
              <a:pathLst>
                <a:path w="708787" h="708787">
                  <a:moveTo>
                    <a:pt x="0" y="136271"/>
                  </a:moveTo>
                  <a:cubicBezTo>
                    <a:pt x="0" y="61087"/>
                    <a:pt x="61087" y="0"/>
                    <a:pt x="136271" y="0"/>
                  </a:cubicBezTo>
                  <a:lnTo>
                    <a:pt x="572516" y="0"/>
                  </a:lnTo>
                  <a:lnTo>
                    <a:pt x="572516" y="6350"/>
                  </a:lnTo>
                  <a:lnTo>
                    <a:pt x="572516" y="0"/>
                  </a:lnTo>
                  <a:cubicBezTo>
                    <a:pt x="647827" y="0"/>
                    <a:pt x="708787" y="61087"/>
                    <a:pt x="708787" y="136271"/>
                  </a:cubicBezTo>
                  <a:lnTo>
                    <a:pt x="702437" y="136271"/>
                  </a:lnTo>
                  <a:lnTo>
                    <a:pt x="708787" y="136271"/>
                  </a:lnTo>
                  <a:lnTo>
                    <a:pt x="708787" y="572516"/>
                  </a:lnTo>
                  <a:lnTo>
                    <a:pt x="702437" y="572516"/>
                  </a:lnTo>
                  <a:lnTo>
                    <a:pt x="708787" y="572516"/>
                  </a:lnTo>
                  <a:cubicBezTo>
                    <a:pt x="708787" y="647827"/>
                    <a:pt x="647700" y="708787"/>
                    <a:pt x="572516" y="708787"/>
                  </a:cubicBezTo>
                  <a:lnTo>
                    <a:pt x="572516" y="702437"/>
                  </a:lnTo>
                  <a:lnTo>
                    <a:pt x="572516" y="708787"/>
                  </a:lnTo>
                  <a:lnTo>
                    <a:pt x="136271" y="708787"/>
                  </a:lnTo>
                  <a:lnTo>
                    <a:pt x="136271" y="702437"/>
                  </a:lnTo>
                  <a:lnTo>
                    <a:pt x="136271" y="708787"/>
                  </a:lnTo>
                  <a:cubicBezTo>
                    <a:pt x="61087" y="708787"/>
                    <a:pt x="0" y="647827"/>
                    <a:pt x="0" y="572516"/>
                  </a:cubicBezTo>
                  <a:lnTo>
                    <a:pt x="0" y="136271"/>
                  </a:lnTo>
                  <a:lnTo>
                    <a:pt x="6350" y="136271"/>
                  </a:lnTo>
                  <a:lnTo>
                    <a:pt x="0" y="136271"/>
                  </a:lnTo>
                  <a:moveTo>
                    <a:pt x="12700" y="136271"/>
                  </a:moveTo>
                  <a:lnTo>
                    <a:pt x="12700" y="572516"/>
                  </a:lnTo>
                  <a:lnTo>
                    <a:pt x="6350" y="572516"/>
                  </a:lnTo>
                  <a:lnTo>
                    <a:pt x="12700" y="572516"/>
                  </a:lnTo>
                  <a:cubicBezTo>
                    <a:pt x="12700" y="640842"/>
                    <a:pt x="68072" y="696087"/>
                    <a:pt x="136271" y="696087"/>
                  </a:cubicBezTo>
                  <a:lnTo>
                    <a:pt x="572516" y="696087"/>
                  </a:lnTo>
                  <a:cubicBezTo>
                    <a:pt x="640842" y="696087"/>
                    <a:pt x="696087" y="640715"/>
                    <a:pt x="696087" y="572516"/>
                  </a:cubicBezTo>
                  <a:lnTo>
                    <a:pt x="696087" y="136271"/>
                  </a:lnTo>
                  <a:cubicBezTo>
                    <a:pt x="696087" y="68072"/>
                    <a:pt x="640715" y="12700"/>
                    <a:pt x="572516" y="12700"/>
                  </a:cubicBezTo>
                  <a:lnTo>
                    <a:pt x="136271" y="12700"/>
                  </a:lnTo>
                  <a:lnTo>
                    <a:pt x="136271" y="6350"/>
                  </a:lnTo>
                  <a:lnTo>
                    <a:pt x="136271" y="12700"/>
                  </a:lnTo>
                  <a:cubicBezTo>
                    <a:pt x="68072" y="12700"/>
                    <a:pt x="12700" y="68072"/>
                    <a:pt x="12700" y="136271"/>
                  </a:cubicBezTo>
                  <a:close/>
                </a:path>
              </a:pathLst>
            </a:custGeom>
            <a:solidFill>
              <a:srgbClr val="BBC2DC"/>
            </a:solidFill>
          </p:spPr>
        </p:sp>
      </p:grpSp>
      <p:grpSp>
        <p:nvGrpSpPr>
          <p:cNvPr id="15" name="Group 15"/>
          <p:cNvGrpSpPr/>
          <p:nvPr/>
        </p:nvGrpSpPr>
        <p:grpSpPr>
          <a:xfrm>
            <a:off x="8250882" y="5353942"/>
            <a:ext cx="812304" cy="28575"/>
            <a:chOff x="0" y="0"/>
            <a:chExt cx="1083072" cy="38100"/>
          </a:xfrm>
        </p:grpSpPr>
        <p:sp>
          <p:nvSpPr>
            <p:cNvPr id="16" name="Freeform 16"/>
            <p:cNvSpPr/>
            <p:nvPr/>
          </p:nvSpPr>
          <p:spPr>
            <a:xfrm>
              <a:off x="0" y="0"/>
              <a:ext cx="1083056" cy="38100"/>
            </a:xfrm>
            <a:custGeom>
              <a:avLst/>
              <a:gdLst/>
              <a:ahLst/>
              <a:cxnLst/>
              <a:rect l="l" t="t" r="r" b="b"/>
              <a:pathLst>
                <a:path w="1083056" h="38100">
                  <a:moveTo>
                    <a:pt x="0" y="19050"/>
                  </a:moveTo>
                  <a:cubicBezTo>
                    <a:pt x="0" y="8509"/>
                    <a:pt x="8509" y="0"/>
                    <a:pt x="19050" y="0"/>
                  </a:cubicBezTo>
                  <a:lnTo>
                    <a:pt x="1064006" y="0"/>
                  </a:lnTo>
                  <a:cubicBezTo>
                    <a:pt x="1074547" y="0"/>
                    <a:pt x="1083056" y="8509"/>
                    <a:pt x="1083056" y="19050"/>
                  </a:cubicBezTo>
                  <a:cubicBezTo>
                    <a:pt x="1083056" y="29591"/>
                    <a:pt x="1074547" y="38100"/>
                    <a:pt x="1064006" y="38100"/>
                  </a:cubicBezTo>
                  <a:lnTo>
                    <a:pt x="19050" y="38100"/>
                  </a:lnTo>
                  <a:cubicBezTo>
                    <a:pt x="8509" y="38100"/>
                    <a:pt x="0" y="29591"/>
                    <a:pt x="0" y="19050"/>
                  </a:cubicBezTo>
                  <a:close/>
                </a:path>
              </a:pathLst>
            </a:custGeom>
            <a:solidFill>
              <a:srgbClr val="BBC2DC"/>
            </a:solidFill>
          </p:spPr>
        </p:sp>
      </p:grpSp>
      <p:grpSp>
        <p:nvGrpSpPr>
          <p:cNvPr id="17" name="Group 17"/>
          <p:cNvGrpSpPr/>
          <p:nvPr/>
        </p:nvGrpSpPr>
        <p:grpSpPr>
          <a:xfrm>
            <a:off x="7752606" y="5102424"/>
            <a:ext cx="531614" cy="531614"/>
            <a:chOff x="0" y="0"/>
            <a:chExt cx="708818" cy="708818"/>
          </a:xfrm>
        </p:grpSpPr>
        <p:sp>
          <p:nvSpPr>
            <p:cNvPr id="18" name="Freeform 18"/>
            <p:cNvSpPr/>
            <p:nvPr/>
          </p:nvSpPr>
          <p:spPr>
            <a:xfrm>
              <a:off x="6350" y="6350"/>
              <a:ext cx="696087" cy="696087"/>
            </a:xfrm>
            <a:custGeom>
              <a:avLst/>
              <a:gdLst/>
              <a:ahLst/>
              <a:cxnLst/>
              <a:rect l="l" t="t" r="r" b="b"/>
              <a:pathLst>
                <a:path w="696087" h="696087">
                  <a:moveTo>
                    <a:pt x="0" y="129921"/>
                  </a:moveTo>
                  <a:cubicBezTo>
                    <a:pt x="0" y="58166"/>
                    <a:pt x="58166" y="0"/>
                    <a:pt x="129921" y="0"/>
                  </a:cubicBezTo>
                  <a:lnTo>
                    <a:pt x="566166" y="0"/>
                  </a:lnTo>
                  <a:cubicBezTo>
                    <a:pt x="637921" y="0"/>
                    <a:pt x="696087" y="58166"/>
                    <a:pt x="696087" y="129921"/>
                  </a:cubicBezTo>
                  <a:lnTo>
                    <a:pt x="696087" y="566166"/>
                  </a:lnTo>
                  <a:cubicBezTo>
                    <a:pt x="696087" y="637921"/>
                    <a:pt x="637921" y="696087"/>
                    <a:pt x="566166" y="696087"/>
                  </a:cubicBezTo>
                  <a:lnTo>
                    <a:pt x="129921" y="696087"/>
                  </a:lnTo>
                  <a:cubicBezTo>
                    <a:pt x="58166" y="696087"/>
                    <a:pt x="0" y="637921"/>
                    <a:pt x="0" y="566166"/>
                  </a:cubicBezTo>
                  <a:close/>
                </a:path>
              </a:pathLst>
            </a:custGeom>
            <a:solidFill>
              <a:srgbClr val="D5DCF6"/>
            </a:solidFill>
          </p:spPr>
        </p:sp>
        <p:sp>
          <p:nvSpPr>
            <p:cNvPr id="19" name="Freeform 19"/>
            <p:cNvSpPr/>
            <p:nvPr/>
          </p:nvSpPr>
          <p:spPr>
            <a:xfrm>
              <a:off x="0" y="0"/>
              <a:ext cx="708787" cy="708787"/>
            </a:xfrm>
            <a:custGeom>
              <a:avLst/>
              <a:gdLst/>
              <a:ahLst/>
              <a:cxnLst/>
              <a:rect l="l" t="t" r="r" b="b"/>
              <a:pathLst>
                <a:path w="708787" h="708787">
                  <a:moveTo>
                    <a:pt x="0" y="136271"/>
                  </a:moveTo>
                  <a:cubicBezTo>
                    <a:pt x="0" y="61087"/>
                    <a:pt x="61087" y="0"/>
                    <a:pt x="136271" y="0"/>
                  </a:cubicBezTo>
                  <a:lnTo>
                    <a:pt x="572516" y="0"/>
                  </a:lnTo>
                  <a:lnTo>
                    <a:pt x="572516" y="6350"/>
                  </a:lnTo>
                  <a:lnTo>
                    <a:pt x="572516" y="0"/>
                  </a:lnTo>
                  <a:cubicBezTo>
                    <a:pt x="647827" y="0"/>
                    <a:pt x="708787" y="61087"/>
                    <a:pt x="708787" y="136271"/>
                  </a:cubicBezTo>
                  <a:lnTo>
                    <a:pt x="702437" y="136271"/>
                  </a:lnTo>
                  <a:lnTo>
                    <a:pt x="708787" y="136271"/>
                  </a:lnTo>
                  <a:lnTo>
                    <a:pt x="708787" y="572516"/>
                  </a:lnTo>
                  <a:lnTo>
                    <a:pt x="702437" y="572516"/>
                  </a:lnTo>
                  <a:lnTo>
                    <a:pt x="708787" y="572516"/>
                  </a:lnTo>
                  <a:cubicBezTo>
                    <a:pt x="708787" y="647827"/>
                    <a:pt x="647700" y="708787"/>
                    <a:pt x="572516" y="708787"/>
                  </a:cubicBezTo>
                  <a:lnTo>
                    <a:pt x="572516" y="702437"/>
                  </a:lnTo>
                  <a:lnTo>
                    <a:pt x="572516" y="708787"/>
                  </a:lnTo>
                  <a:lnTo>
                    <a:pt x="136271" y="708787"/>
                  </a:lnTo>
                  <a:lnTo>
                    <a:pt x="136271" y="702437"/>
                  </a:lnTo>
                  <a:lnTo>
                    <a:pt x="136271" y="708787"/>
                  </a:lnTo>
                  <a:cubicBezTo>
                    <a:pt x="61087" y="708787"/>
                    <a:pt x="0" y="647827"/>
                    <a:pt x="0" y="572516"/>
                  </a:cubicBezTo>
                  <a:lnTo>
                    <a:pt x="0" y="136271"/>
                  </a:lnTo>
                  <a:lnTo>
                    <a:pt x="6350" y="136271"/>
                  </a:lnTo>
                  <a:lnTo>
                    <a:pt x="0" y="136271"/>
                  </a:lnTo>
                  <a:moveTo>
                    <a:pt x="12700" y="136271"/>
                  </a:moveTo>
                  <a:lnTo>
                    <a:pt x="12700" y="572516"/>
                  </a:lnTo>
                  <a:lnTo>
                    <a:pt x="6350" y="572516"/>
                  </a:lnTo>
                  <a:lnTo>
                    <a:pt x="12700" y="572516"/>
                  </a:lnTo>
                  <a:cubicBezTo>
                    <a:pt x="12700" y="640842"/>
                    <a:pt x="68072" y="696087"/>
                    <a:pt x="136271" y="696087"/>
                  </a:cubicBezTo>
                  <a:lnTo>
                    <a:pt x="572516" y="696087"/>
                  </a:lnTo>
                  <a:cubicBezTo>
                    <a:pt x="640842" y="696087"/>
                    <a:pt x="696087" y="640715"/>
                    <a:pt x="696087" y="572516"/>
                  </a:cubicBezTo>
                  <a:lnTo>
                    <a:pt x="696087" y="136271"/>
                  </a:lnTo>
                  <a:cubicBezTo>
                    <a:pt x="696087" y="68072"/>
                    <a:pt x="640715" y="12700"/>
                    <a:pt x="572516" y="12700"/>
                  </a:cubicBezTo>
                  <a:lnTo>
                    <a:pt x="136271" y="12700"/>
                  </a:lnTo>
                  <a:lnTo>
                    <a:pt x="136271" y="6350"/>
                  </a:lnTo>
                  <a:lnTo>
                    <a:pt x="136271" y="12700"/>
                  </a:lnTo>
                  <a:cubicBezTo>
                    <a:pt x="68072" y="12700"/>
                    <a:pt x="12700" y="68072"/>
                    <a:pt x="12700" y="136271"/>
                  </a:cubicBezTo>
                  <a:close/>
                </a:path>
              </a:pathLst>
            </a:custGeom>
            <a:solidFill>
              <a:srgbClr val="BBC2DC"/>
            </a:solidFill>
          </p:spPr>
        </p:sp>
      </p:grpSp>
      <p:grpSp>
        <p:nvGrpSpPr>
          <p:cNvPr id="20" name="Group 20"/>
          <p:cNvGrpSpPr/>
          <p:nvPr/>
        </p:nvGrpSpPr>
        <p:grpSpPr>
          <a:xfrm>
            <a:off x="8250882" y="8055620"/>
            <a:ext cx="812304" cy="28575"/>
            <a:chOff x="0" y="0"/>
            <a:chExt cx="1083072" cy="38100"/>
          </a:xfrm>
        </p:grpSpPr>
        <p:sp>
          <p:nvSpPr>
            <p:cNvPr id="21" name="Freeform 21"/>
            <p:cNvSpPr/>
            <p:nvPr/>
          </p:nvSpPr>
          <p:spPr>
            <a:xfrm>
              <a:off x="0" y="0"/>
              <a:ext cx="1083056" cy="38100"/>
            </a:xfrm>
            <a:custGeom>
              <a:avLst/>
              <a:gdLst/>
              <a:ahLst/>
              <a:cxnLst/>
              <a:rect l="l" t="t" r="r" b="b"/>
              <a:pathLst>
                <a:path w="1083056" h="38100">
                  <a:moveTo>
                    <a:pt x="0" y="19050"/>
                  </a:moveTo>
                  <a:cubicBezTo>
                    <a:pt x="0" y="8509"/>
                    <a:pt x="8509" y="0"/>
                    <a:pt x="19050" y="0"/>
                  </a:cubicBezTo>
                  <a:lnTo>
                    <a:pt x="1064006" y="0"/>
                  </a:lnTo>
                  <a:cubicBezTo>
                    <a:pt x="1074547" y="0"/>
                    <a:pt x="1083056" y="8509"/>
                    <a:pt x="1083056" y="19050"/>
                  </a:cubicBezTo>
                  <a:cubicBezTo>
                    <a:pt x="1083056" y="29591"/>
                    <a:pt x="1074547" y="38100"/>
                    <a:pt x="1064006" y="38100"/>
                  </a:cubicBezTo>
                  <a:lnTo>
                    <a:pt x="19050" y="38100"/>
                  </a:lnTo>
                  <a:cubicBezTo>
                    <a:pt x="8509" y="38100"/>
                    <a:pt x="0" y="29591"/>
                    <a:pt x="0" y="19050"/>
                  </a:cubicBezTo>
                  <a:close/>
                </a:path>
              </a:pathLst>
            </a:custGeom>
            <a:solidFill>
              <a:srgbClr val="BBC2DC"/>
            </a:solidFill>
          </p:spPr>
        </p:sp>
      </p:grpSp>
      <p:grpSp>
        <p:nvGrpSpPr>
          <p:cNvPr id="22" name="Group 22"/>
          <p:cNvGrpSpPr/>
          <p:nvPr/>
        </p:nvGrpSpPr>
        <p:grpSpPr>
          <a:xfrm>
            <a:off x="7752606" y="7804100"/>
            <a:ext cx="531614" cy="531614"/>
            <a:chOff x="0" y="0"/>
            <a:chExt cx="708818" cy="708818"/>
          </a:xfrm>
        </p:grpSpPr>
        <p:sp>
          <p:nvSpPr>
            <p:cNvPr id="23" name="Freeform 23"/>
            <p:cNvSpPr/>
            <p:nvPr/>
          </p:nvSpPr>
          <p:spPr>
            <a:xfrm>
              <a:off x="6350" y="6350"/>
              <a:ext cx="696087" cy="696087"/>
            </a:xfrm>
            <a:custGeom>
              <a:avLst/>
              <a:gdLst/>
              <a:ahLst/>
              <a:cxnLst/>
              <a:rect l="l" t="t" r="r" b="b"/>
              <a:pathLst>
                <a:path w="696087" h="696087">
                  <a:moveTo>
                    <a:pt x="0" y="129921"/>
                  </a:moveTo>
                  <a:cubicBezTo>
                    <a:pt x="0" y="58166"/>
                    <a:pt x="58166" y="0"/>
                    <a:pt x="129921" y="0"/>
                  </a:cubicBezTo>
                  <a:lnTo>
                    <a:pt x="566166" y="0"/>
                  </a:lnTo>
                  <a:cubicBezTo>
                    <a:pt x="637921" y="0"/>
                    <a:pt x="696087" y="58166"/>
                    <a:pt x="696087" y="129921"/>
                  </a:cubicBezTo>
                  <a:lnTo>
                    <a:pt x="696087" y="566166"/>
                  </a:lnTo>
                  <a:cubicBezTo>
                    <a:pt x="696087" y="637921"/>
                    <a:pt x="637921" y="696087"/>
                    <a:pt x="566166" y="696087"/>
                  </a:cubicBezTo>
                  <a:lnTo>
                    <a:pt x="129921" y="696087"/>
                  </a:lnTo>
                  <a:cubicBezTo>
                    <a:pt x="58166" y="696087"/>
                    <a:pt x="0" y="637921"/>
                    <a:pt x="0" y="566166"/>
                  </a:cubicBezTo>
                  <a:close/>
                </a:path>
              </a:pathLst>
            </a:custGeom>
            <a:solidFill>
              <a:srgbClr val="D5DCF6"/>
            </a:solidFill>
          </p:spPr>
        </p:sp>
        <p:sp>
          <p:nvSpPr>
            <p:cNvPr id="24" name="Freeform 24"/>
            <p:cNvSpPr/>
            <p:nvPr/>
          </p:nvSpPr>
          <p:spPr>
            <a:xfrm>
              <a:off x="0" y="0"/>
              <a:ext cx="708787" cy="708787"/>
            </a:xfrm>
            <a:custGeom>
              <a:avLst/>
              <a:gdLst/>
              <a:ahLst/>
              <a:cxnLst/>
              <a:rect l="l" t="t" r="r" b="b"/>
              <a:pathLst>
                <a:path w="708787" h="708787">
                  <a:moveTo>
                    <a:pt x="0" y="136271"/>
                  </a:moveTo>
                  <a:cubicBezTo>
                    <a:pt x="0" y="61087"/>
                    <a:pt x="61087" y="0"/>
                    <a:pt x="136271" y="0"/>
                  </a:cubicBezTo>
                  <a:lnTo>
                    <a:pt x="572516" y="0"/>
                  </a:lnTo>
                  <a:lnTo>
                    <a:pt x="572516" y="6350"/>
                  </a:lnTo>
                  <a:lnTo>
                    <a:pt x="572516" y="0"/>
                  </a:lnTo>
                  <a:cubicBezTo>
                    <a:pt x="647827" y="0"/>
                    <a:pt x="708787" y="61087"/>
                    <a:pt x="708787" y="136271"/>
                  </a:cubicBezTo>
                  <a:lnTo>
                    <a:pt x="702437" y="136271"/>
                  </a:lnTo>
                  <a:lnTo>
                    <a:pt x="708787" y="136271"/>
                  </a:lnTo>
                  <a:lnTo>
                    <a:pt x="708787" y="572516"/>
                  </a:lnTo>
                  <a:lnTo>
                    <a:pt x="702437" y="572516"/>
                  </a:lnTo>
                  <a:lnTo>
                    <a:pt x="708787" y="572516"/>
                  </a:lnTo>
                  <a:cubicBezTo>
                    <a:pt x="708787" y="647827"/>
                    <a:pt x="647700" y="708787"/>
                    <a:pt x="572516" y="708787"/>
                  </a:cubicBezTo>
                  <a:lnTo>
                    <a:pt x="572516" y="702437"/>
                  </a:lnTo>
                  <a:lnTo>
                    <a:pt x="572516" y="708787"/>
                  </a:lnTo>
                  <a:lnTo>
                    <a:pt x="136271" y="708787"/>
                  </a:lnTo>
                  <a:lnTo>
                    <a:pt x="136271" y="702437"/>
                  </a:lnTo>
                  <a:lnTo>
                    <a:pt x="136271" y="708787"/>
                  </a:lnTo>
                  <a:cubicBezTo>
                    <a:pt x="61087" y="708787"/>
                    <a:pt x="0" y="647827"/>
                    <a:pt x="0" y="572516"/>
                  </a:cubicBezTo>
                  <a:lnTo>
                    <a:pt x="0" y="136271"/>
                  </a:lnTo>
                  <a:lnTo>
                    <a:pt x="6350" y="136271"/>
                  </a:lnTo>
                  <a:lnTo>
                    <a:pt x="0" y="136271"/>
                  </a:lnTo>
                  <a:moveTo>
                    <a:pt x="12700" y="136271"/>
                  </a:moveTo>
                  <a:lnTo>
                    <a:pt x="12700" y="572516"/>
                  </a:lnTo>
                  <a:lnTo>
                    <a:pt x="6350" y="572516"/>
                  </a:lnTo>
                  <a:lnTo>
                    <a:pt x="12700" y="572516"/>
                  </a:lnTo>
                  <a:cubicBezTo>
                    <a:pt x="12700" y="640842"/>
                    <a:pt x="68072" y="696087"/>
                    <a:pt x="136271" y="696087"/>
                  </a:cubicBezTo>
                  <a:lnTo>
                    <a:pt x="572516" y="696087"/>
                  </a:lnTo>
                  <a:cubicBezTo>
                    <a:pt x="640842" y="696087"/>
                    <a:pt x="696087" y="640715"/>
                    <a:pt x="696087" y="572516"/>
                  </a:cubicBezTo>
                  <a:lnTo>
                    <a:pt x="696087" y="136271"/>
                  </a:lnTo>
                  <a:cubicBezTo>
                    <a:pt x="696087" y="68072"/>
                    <a:pt x="640715" y="12700"/>
                    <a:pt x="572516" y="12700"/>
                  </a:cubicBezTo>
                  <a:lnTo>
                    <a:pt x="136271" y="12700"/>
                  </a:lnTo>
                  <a:lnTo>
                    <a:pt x="136271" y="6350"/>
                  </a:lnTo>
                  <a:lnTo>
                    <a:pt x="136271" y="12700"/>
                  </a:lnTo>
                  <a:cubicBezTo>
                    <a:pt x="68072" y="12700"/>
                    <a:pt x="12700" y="68072"/>
                    <a:pt x="12700" y="136271"/>
                  </a:cubicBezTo>
                  <a:close/>
                </a:path>
              </a:pathLst>
            </a:custGeom>
            <a:solidFill>
              <a:srgbClr val="BBC2DC"/>
            </a:solidFill>
          </p:spPr>
        </p:sp>
      </p:grpSp>
      <p:sp>
        <p:nvSpPr>
          <p:cNvPr id="25" name="TextBox 25"/>
          <p:cNvSpPr txBox="1"/>
          <p:nvPr/>
        </p:nvSpPr>
        <p:spPr>
          <a:xfrm>
            <a:off x="7670304" y="592931"/>
            <a:ext cx="9805392" cy="1574601"/>
          </a:xfrm>
          <a:prstGeom prst="rect">
            <a:avLst/>
          </a:prstGeom>
        </p:spPr>
        <p:txBody>
          <a:bodyPr lIns="0" tIns="0" rIns="0" bIns="0" rtlCol="0" anchor="t">
            <a:spAutoFit/>
          </a:bodyPr>
          <a:lstStyle/>
          <a:p>
            <a:pPr algn="l">
              <a:lnSpc>
                <a:spcPts val="6000"/>
              </a:lnSpc>
            </a:pPr>
            <a:r>
              <a:rPr lang="en-US" sz="4750" b="1">
                <a:solidFill>
                  <a:srgbClr val="1F1E1E"/>
                </a:solidFill>
                <a:latin typeface="Arimo Bold"/>
                <a:ea typeface="Arimo Bold"/>
                <a:cs typeface="Arimo Bold"/>
                <a:sym typeface="Arimo Bold"/>
              </a:rPr>
              <a:t>Η Παρακμή των Ξενικών Κομμάτων</a:t>
            </a:r>
          </a:p>
        </p:txBody>
      </p:sp>
      <p:sp>
        <p:nvSpPr>
          <p:cNvPr id="26" name="TextBox 26"/>
          <p:cNvSpPr txBox="1"/>
          <p:nvPr/>
        </p:nvSpPr>
        <p:spPr>
          <a:xfrm>
            <a:off x="7946380" y="2902149"/>
            <a:ext cx="144066" cy="318790"/>
          </a:xfrm>
          <a:prstGeom prst="rect">
            <a:avLst/>
          </a:prstGeom>
        </p:spPr>
        <p:txBody>
          <a:bodyPr lIns="0" tIns="0" rIns="0" bIns="0" rtlCol="0" anchor="t">
            <a:spAutoFit/>
          </a:bodyPr>
          <a:lstStyle/>
          <a:p>
            <a:pPr algn="ctr">
              <a:lnSpc>
                <a:spcPts val="2874"/>
              </a:lnSpc>
            </a:pPr>
            <a:r>
              <a:rPr lang="en-US" sz="2874" b="1">
                <a:solidFill>
                  <a:srgbClr val="3B3535"/>
                </a:solidFill>
                <a:latin typeface="Arimo Bold"/>
                <a:ea typeface="Arimo Bold"/>
                <a:cs typeface="Arimo Bold"/>
                <a:sym typeface="Arimo Bold"/>
              </a:rPr>
              <a:t>1</a:t>
            </a:r>
          </a:p>
        </p:txBody>
      </p:sp>
      <p:sp>
        <p:nvSpPr>
          <p:cNvPr id="27" name="TextBox 27"/>
          <p:cNvSpPr txBox="1"/>
          <p:nvPr/>
        </p:nvSpPr>
        <p:spPr>
          <a:xfrm>
            <a:off x="9294911" y="2719090"/>
            <a:ext cx="4043809" cy="410319"/>
          </a:xfrm>
          <a:prstGeom prst="rect">
            <a:avLst/>
          </a:prstGeom>
        </p:spPr>
        <p:txBody>
          <a:bodyPr lIns="0" tIns="0" rIns="0" bIns="0" rtlCol="0" anchor="t">
            <a:spAutoFit/>
          </a:bodyPr>
          <a:lstStyle/>
          <a:p>
            <a:pPr algn="l">
              <a:lnSpc>
                <a:spcPts val="3000"/>
              </a:lnSpc>
            </a:pPr>
            <a:r>
              <a:rPr lang="en-US" sz="2375" b="1">
                <a:solidFill>
                  <a:srgbClr val="3B3535"/>
                </a:solidFill>
                <a:latin typeface="Arimo Bold"/>
                <a:ea typeface="Arimo Bold"/>
                <a:cs typeface="Arimo Bold"/>
                <a:sym typeface="Arimo Bold"/>
              </a:rPr>
              <a:t>Προεπαναστατική Περίοδος</a:t>
            </a:r>
          </a:p>
        </p:txBody>
      </p:sp>
      <p:sp>
        <p:nvSpPr>
          <p:cNvPr id="28" name="TextBox 28"/>
          <p:cNvSpPr txBox="1"/>
          <p:nvPr/>
        </p:nvSpPr>
        <p:spPr>
          <a:xfrm>
            <a:off x="9294911" y="3182839"/>
            <a:ext cx="8180785" cy="1199257"/>
          </a:xfrm>
          <a:prstGeom prst="rect">
            <a:avLst/>
          </a:prstGeom>
        </p:spPr>
        <p:txBody>
          <a:bodyPr lIns="0" tIns="0" rIns="0" bIns="0" rtlCol="0" anchor="t">
            <a:spAutoFit/>
          </a:bodyPr>
          <a:lstStyle/>
          <a:p>
            <a:pPr algn="l">
              <a:lnSpc>
                <a:spcPts val="2875"/>
              </a:lnSpc>
            </a:pPr>
            <a:r>
              <a:rPr lang="en-US" sz="1812">
                <a:solidFill>
                  <a:srgbClr val="3B3535"/>
                </a:solidFill>
                <a:latin typeface="Arimo"/>
                <a:ea typeface="Arimo"/>
                <a:cs typeface="Arimo"/>
                <a:sym typeface="Arimo"/>
              </a:rPr>
              <a:t>Οι ηγετικές προσωπικότητες των ξενικών κομμάτων είχαν βιώσει την Επανάσταση και η νοοτροπία τους, τα ιδανικά τους, οι απόψεις τους είχαν διαμορφωθεί στην προεπαναστατική περίοδο.</a:t>
            </a:r>
          </a:p>
        </p:txBody>
      </p:sp>
      <p:sp>
        <p:nvSpPr>
          <p:cNvPr id="29" name="TextBox 29"/>
          <p:cNvSpPr txBox="1"/>
          <p:nvPr/>
        </p:nvSpPr>
        <p:spPr>
          <a:xfrm>
            <a:off x="7909024" y="5232647"/>
            <a:ext cx="218778" cy="318790"/>
          </a:xfrm>
          <a:prstGeom prst="rect">
            <a:avLst/>
          </a:prstGeom>
        </p:spPr>
        <p:txBody>
          <a:bodyPr lIns="0" tIns="0" rIns="0" bIns="0" rtlCol="0" anchor="t">
            <a:spAutoFit/>
          </a:bodyPr>
          <a:lstStyle/>
          <a:p>
            <a:pPr algn="ctr">
              <a:lnSpc>
                <a:spcPts val="2874"/>
              </a:lnSpc>
            </a:pPr>
            <a:r>
              <a:rPr lang="en-US" sz="2874" b="1">
                <a:solidFill>
                  <a:srgbClr val="3B3535"/>
                </a:solidFill>
                <a:latin typeface="Arimo Bold"/>
                <a:ea typeface="Arimo Bold"/>
                <a:cs typeface="Arimo Bold"/>
                <a:sym typeface="Arimo Bold"/>
              </a:rPr>
              <a:t>2</a:t>
            </a:r>
          </a:p>
        </p:txBody>
      </p:sp>
      <p:sp>
        <p:nvSpPr>
          <p:cNvPr id="30" name="TextBox 30"/>
          <p:cNvSpPr txBox="1"/>
          <p:nvPr/>
        </p:nvSpPr>
        <p:spPr>
          <a:xfrm>
            <a:off x="9294911" y="5049590"/>
            <a:ext cx="3053804" cy="410319"/>
          </a:xfrm>
          <a:prstGeom prst="rect">
            <a:avLst/>
          </a:prstGeom>
        </p:spPr>
        <p:txBody>
          <a:bodyPr lIns="0" tIns="0" rIns="0" bIns="0" rtlCol="0" anchor="t">
            <a:spAutoFit/>
          </a:bodyPr>
          <a:lstStyle/>
          <a:p>
            <a:pPr algn="l">
              <a:lnSpc>
                <a:spcPts val="3000"/>
              </a:lnSpc>
            </a:pPr>
            <a:r>
              <a:rPr lang="en-US" sz="2375" b="1">
                <a:solidFill>
                  <a:srgbClr val="3B3535"/>
                </a:solidFill>
                <a:latin typeface="Arimo Bold"/>
                <a:ea typeface="Arimo Bold"/>
                <a:cs typeface="Arimo Bold"/>
                <a:sym typeface="Arimo Bold"/>
              </a:rPr>
              <a:t>Νέα Γενιά</a:t>
            </a:r>
          </a:p>
        </p:txBody>
      </p:sp>
      <p:sp>
        <p:nvSpPr>
          <p:cNvPr id="31" name="TextBox 31"/>
          <p:cNvSpPr txBox="1"/>
          <p:nvPr/>
        </p:nvSpPr>
        <p:spPr>
          <a:xfrm>
            <a:off x="9294911" y="5513337"/>
            <a:ext cx="8180785" cy="1570435"/>
          </a:xfrm>
          <a:prstGeom prst="rect">
            <a:avLst/>
          </a:prstGeom>
        </p:spPr>
        <p:txBody>
          <a:bodyPr lIns="0" tIns="0" rIns="0" bIns="0" rtlCol="0" anchor="t">
            <a:spAutoFit/>
          </a:bodyPr>
          <a:lstStyle/>
          <a:p>
            <a:pPr algn="l">
              <a:lnSpc>
                <a:spcPts val="2875"/>
              </a:lnSpc>
            </a:pPr>
            <a:r>
              <a:rPr lang="en-US" sz="1812">
                <a:solidFill>
                  <a:srgbClr val="3B3535"/>
                </a:solidFill>
                <a:latin typeface="Arimo"/>
                <a:ea typeface="Arimo"/>
                <a:cs typeface="Arimo"/>
                <a:sym typeface="Arimo"/>
              </a:rPr>
              <a:t>Για την αμέσως επόμενη γενιά, η Επανάσταση ανήκε στην ιστορία. Η γενιά αυτή βίωνε ραγδαίες αλλαγές λόγω των συχνών πολιτικών μεταβολών και της οικονομικής και τεχνικής ανάπτυξης, που ακολουθούσαν πρωτόγνωρους ρυθμούς.</a:t>
            </a:r>
          </a:p>
        </p:txBody>
      </p:sp>
      <p:sp>
        <p:nvSpPr>
          <p:cNvPr id="32" name="TextBox 32"/>
          <p:cNvSpPr txBox="1"/>
          <p:nvPr/>
        </p:nvSpPr>
        <p:spPr>
          <a:xfrm>
            <a:off x="7908726" y="7934325"/>
            <a:ext cx="219224" cy="318790"/>
          </a:xfrm>
          <a:prstGeom prst="rect">
            <a:avLst/>
          </a:prstGeom>
        </p:spPr>
        <p:txBody>
          <a:bodyPr lIns="0" tIns="0" rIns="0" bIns="0" rtlCol="0" anchor="t">
            <a:spAutoFit/>
          </a:bodyPr>
          <a:lstStyle/>
          <a:p>
            <a:pPr algn="ctr">
              <a:lnSpc>
                <a:spcPts val="2874"/>
              </a:lnSpc>
            </a:pPr>
            <a:r>
              <a:rPr lang="en-US" sz="2874" b="1">
                <a:solidFill>
                  <a:srgbClr val="3B3535"/>
                </a:solidFill>
                <a:latin typeface="Arimo Bold"/>
                <a:ea typeface="Arimo Bold"/>
                <a:cs typeface="Arimo Bold"/>
                <a:sym typeface="Arimo Bold"/>
              </a:rPr>
              <a:t>3</a:t>
            </a:r>
          </a:p>
        </p:txBody>
      </p:sp>
      <p:sp>
        <p:nvSpPr>
          <p:cNvPr id="33" name="TextBox 33"/>
          <p:cNvSpPr txBox="1"/>
          <p:nvPr/>
        </p:nvSpPr>
        <p:spPr>
          <a:xfrm>
            <a:off x="9294911" y="7751266"/>
            <a:ext cx="3053804" cy="410319"/>
          </a:xfrm>
          <a:prstGeom prst="rect">
            <a:avLst/>
          </a:prstGeom>
        </p:spPr>
        <p:txBody>
          <a:bodyPr lIns="0" tIns="0" rIns="0" bIns="0" rtlCol="0" anchor="t">
            <a:spAutoFit/>
          </a:bodyPr>
          <a:lstStyle/>
          <a:p>
            <a:pPr algn="l">
              <a:lnSpc>
                <a:spcPts val="3000"/>
              </a:lnSpc>
            </a:pPr>
            <a:r>
              <a:rPr lang="en-US" sz="2375" b="1">
                <a:solidFill>
                  <a:srgbClr val="3B3535"/>
                </a:solidFill>
                <a:latin typeface="Arimo Bold"/>
                <a:ea typeface="Arimo Bold"/>
                <a:cs typeface="Arimo Bold"/>
                <a:sym typeface="Arimo Bold"/>
              </a:rPr>
              <a:t>Αλλαγή Νοοτροπίας</a:t>
            </a:r>
          </a:p>
        </p:txBody>
      </p:sp>
      <p:sp>
        <p:nvSpPr>
          <p:cNvPr id="34" name="TextBox 34"/>
          <p:cNvSpPr txBox="1"/>
          <p:nvPr/>
        </p:nvSpPr>
        <p:spPr>
          <a:xfrm>
            <a:off x="9294911" y="8215015"/>
            <a:ext cx="8180785" cy="1199258"/>
          </a:xfrm>
          <a:prstGeom prst="rect">
            <a:avLst/>
          </a:prstGeom>
        </p:spPr>
        <p:txBody>
          <a:bodyPr lIns="0" tIns="0" rIns="0" bIns="0" rtlCol="0" anchor="t">
            <a:spAutoFit/>
          </a:bodyPr>
          <a:lstStyle/>
          <a:p>
            <a:pPr algn="l">
              <a:lnSpc>
                <a:spcPts val="2875"/>
              </a:lnSpc>
            </a:pPr>
            <a:r>
              <a:rPr lang="en-US" sz="1812">
                <a:solidFill>
                  <a:srgbClr val="3B3535"/>
                </a:solidFill>
                <a:latin typeface="Arimo"/>
                <a:ea typeface="Arimo"/>
                <a:cs typeface="Arimo"/>
                <a:sym typeface="Arimo"/>
              </a:rPr>
              <a:t>Η οικονομική και κοινωνική μεταβολή είχαν ως συνέπεια την εκ θεμελίων μεταβολή της αντίληψης για τη ζωή. Οι άνθρωποι σταμάτησαν να ζουν όπως οι πρόγονοι τους.</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TextBox 6"/>
          <p:cNvSpPr txBox="1"/>
          <p:nvPr/>
        </p:nvSpPr>
        <p:spPr>
          <a:xfrm>
            <a:off x="1080046" y="2658516"/>
            <a:ext cx="8121254" cy="1072306"/>
          </a:xfrm>
          <a:prstGeom prst="rect">
            <a:avLst/>
          </a:prstGeom>
        </p:spPr>
        <p:txBody>
          <a:bodyPr lIns="0" tIns="0" rIns="0" bIns="0" rtlCol="0" anchor="t">
            <a:spAutoFit/>
          </a:bodyPr>
          <a:lstStyle/>
          <a:p>
            <a:pPr algn="l">
              <a:lnSpc>
                <a:spcPts val="7937"/>
              </a:lnSpc>
            </a:pPr>
            <a:r>
              <a:rPr lang="en-US" sz="6374" b="1">
                <a:solidFill>
                  <a:srgbClr val="1F1E1E"/>
                </a:solidFill>
                <a:latin typeface="Arimo Bold"/>
                <a:ea typeface="Arimo Bold"/>
                <a:cs typeface="Arimo Bold"/>
                <a:sym typeface="Arimo Bold"/>
              </a:rPr>
              <a:t>Κοινωνικές Αλλαγές</a:t>
            </a:r>
          </a:p>
        </p:txBody>
      </p:sp>
      <p:sp>
        <p:nvSpPr>
          <p:cNvPr id="7" name="TextBox 7"/>
          <p:cNvSpPr txBox="1"/>
          <p:nvPr/>
        </p:nvSpPr>
        <p:spPr>
          <a:xfrm>
            <a:off x="1080046" y="4464100"/>
            <a:ext cx="4060626" cy="545604"/>
          </a:xfrm>
          <a:prstGeom prst="rect">
            <a:avLst/>
          </a:prstGeom>
        </p:spPr>
        <p:txBody>
          <a:bodyPr lIns="0" tIns="0" rIns="0" bIns="0" rtlCol="0" anchor="t">
            <a:spAutoFit/>
          </a:bodyPr>
          <a:lstStyle/>
          <a:p>
            <a:pPr algn="l">
              <a:lnSpc>
                <a:spcPts val="3937"/>
              </a:lnSpc>
            </a:pPr>
            <a:r>
              <a:rPr lang="en-US" sz="3187" b="1">
                <a:solidFill>
                  <a:srgbClr val="1F1E1E"/>
                </a:solidFill>
                <a:latin typeface="Arimo Bold"/>
                <a:ea typeface="Arimo Bold"/>
                <a:cs typeface="Arimo Bold"/>
                <a:sym typeface="Arimo Bold"/>
              </a:rPr>
              <a:t>Αστικοποίηση</a:t>
            </a:r>
          </a:p>
        </p:txBody>
      </p:sp>
      <p:sp>
        <p:nvSpPr>
          <p:cNvPr id="8" name="TextBox 8"/>
          <p:cNvSpPr txBox="1"/>
          <p:nvPr/>
        </p:nvSpPr>
        <p:spPr>
          <a:xfrm>
            <a:off x="1080046" y="5213449"/>
            <a:ext cx="7687567" cy="1586210"/>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Αυξήθηκε ο αστικός πληθυσμός, ο οποίος βρισκόταν πιο κοντά στα κέντρα λήψης αποφάσεων και είχε μεγαλύτερη δυνατότητα ενημέρωσης για τις εξελίξεις.</a:t>
            </a:r>
          </a:p>
        </p:txBody>
      </p:sp>
      <p:sp>
        <p:nvSpPr>
          <p:cNvPr id="9" name="TextBox 9"/>
          <p:cNvSpPr txBox="1"/>
          <p:nvPr/>
        </p:nvSpPr>
        <p:spPr>
          <a:xfrm>
            <a:off x="9529911" y="4464100"/>
            <a:ext cx="4948981" cy="545604"/>
          </a:xfrm>
          <a:prstGeom prst="rect">
            <a:avLst/>
          </a:prstGeom>
        </p:spPr>
        <p:txBody>
          <a:bodyPr lIns="0" tIns="0" rIns="0" bIns="0" rtlCol="0" anchor="t">
            <a:spAutoFit/>
          </a:bodyPr>
          <a:lstStyle/>
          <a:p>
            <a:pPr algn="l">
              <a:lnSpc>
                <a:spcPts val="3937"/>
              </a:lnSpc>
            </a:pPr>
            <a:r>
              <a:rPr lang="en-US" sz="3187" b="1">
                <a:solidFill>
                  <a:srgbClr val="1F1E1E"/>
                </a:solidFill>
                <a:latin typeface="Arimo Bold"/>
                <a:ea typeface="Arimo Bold"/>
                <a:cs typeface="Arimo Bold"/>
                <a:sym typeface="Arimo Bold"/>
              </a:rPr>
              <a:t>Μείωση Αναλφαβητισμού</a:t>
            </a:r>
          </a:p>
        </p:txBody>
      </p:sp>
      <p:sp>
        <p:nvSpPr>
          <p:cNvPr id="10" name="TextBox 10"/>
          <p:cNvSpPr txBox="1"/>
          <p:nvPr/>
        </p:nvSpPr>
        <p:spPr>
          <a:xfrm>
            <a:off x="9529911" y="5213449"/>
            <a:ext cx="7687567" cy="2080022"/>
          </a:xfrm>
          <a:prstGeom prst="rect">
            <a:avLst/>
          </a:prstGeom>
        </p:spPr>
        <p:txBody>
          <a:bodyPr lIns="0" tIns="0" rIns="0" bIns="0" rtlCol="0" anchor="t">
            <a:spAutoFit/>
          </a:bodyPr>
          <a:lstStyle/>
          <a:p>
            <a:pPr algn="l">
              <a:lnSpc>
                <a:spcPts val="3875"/>
              </a:lnSpc>
            </a:pPr>
            <a:r>
              <a:rPr lang="en-US" sz="2375">
                <a:solidFill>
                  <a:srgbClr val="3B3535"/>
                </a:solidFill>
                <a:latin typeface="Arimo"/>
                <a:ea typeface="Arimo"/>
                <a:cs typeface="Arimo"/>
                <a:sym typeface="Arimo"/>
              </a:rPr>
              <a:t>Εντυπωσιακή ήταν επίσης και η μείωση των αναλφάβητων στον ανδρικό πληθυσμό. Η σχετικά γρήγορη διάδοση της παιδείας αύξησε τις κοινωνικές εντάσεις.</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0" y="0"/>
            <a:ext cx="6858000" cy="10290422"/>
          </a:xfrm>
          <a:custGeom>
            <a:avLst/>
            <a:gdLst/>
            <a:ahLst/>
            <a:cxnLst/>
            <a:rect l="l" t="t" r="r" b="b"/>
            <a:pathLst>
              <a:path w="6858000" h="10290422">
                <a:moveTo>
                  <a:pt x="0" y="0"/>
                </a:moveTo>
                <a:lnTo>
                  <a:pt x="6858000" y="0"/>
                </a:lnTo>
                <a:lnTo>
                  <a:pt x="6858000" y="10290422"/>
                </a:lnTo>
                <a:lnTo>
                  <a:pt x="0" y="10290422"/>
                </a:lnTo>
                <a:lnTo>
                  <a:pt x="0" y="0"/>
                </a:lnTo>
                <a:close/>
              </a:path>
            </a:pathLst>
          </a:custGeom>
          <a:blipFill>
            <a:blip r:embed="rId3"/>
            <a:stretch>
              <a:fillRect l="-16" r="-16"/>
            </a:stretch>
          </a:blipFill>
        </p:spPr>
      </p:sp>
      <p:sp>
        <p:nvSpPr>
          <p:cNvPr id="7" name="TextBox 7"/>
          <p:cNvSpPr txBox="1"/>
          <p:nvPr/>
        </p:nvSpPr>
        <p:spPr>
          <a:xfrm>
            <a:off x="7927181" y="792361"/>
            <a:ext cx="9291638" cy="2057400"/>
          </a:xfrm>
          <a:prstGeom prst="rect">
            <a:avLst/>
          </a:prstGeom>
        </p:spPr>
        <p:txBody>
          <a:bodyPr lIns="0" tIns="0" rIns="0" bIns="0" rtlCol="0" anchor="t">
            <a:spAutoFit/>
          </a:bodyPr>
          <a:lstStyle/>
          <a:p>
            <a:pPr algn="l">
              <a:lnSpc>
                <a:spcPts val="7874"/>
              </a:lnSpc>
            </a:pPr>
            <a:r>
              <a:rPr lang="en-US" sz="6312" b="1">
                <a:solidFill>
                  <a:srgbClr val="1F1E1E"/>
                </a:solidFill>
                <a:latin typeface="Arimo Bold"/>
                <a:ea typeface="Arimo Bold"/>
                <a:cs typeface="Arimo Bold"/>
                <a:sym typeface="Arimo Bold"/>
              </a:rPr>
              <a:t>Αυξημένες Απαιτήσεις και Κριτική</a:t>
            </a:r>
          </a:p>
        </p:txBody>
      </p:sp>
      <p:grpSp>
        <p:nvGrpSpPr>
          <p:cNvPr id="8" name="Group 8"/>
          <p:cNvGrpSpPr/>
          <p:nvPr/>
        </p:nvGrpSpPr>
        <p:grpSpPr>
          <a:xfrm>
            <a:off x="7917656" y="3642122"/>
            <a:ext cx="553641" cy="553641"/>
            <a:chOff x="0" y="0"/>
            <a:chExt cx="738188" cy="738188"/>
          </a:xfrm>
        </p:grpSpPr>
        <p:sp>
          <p:nvSpPr>
            <p:cNvPr id="9" name="Freeform 9"/>
            <p:cNvSpPr/>
            <p:nvPr/>
          </p:nvSpPr>
          <p:spPr>
            <a:xfrm>
              <a:off x="12700" y="12700"/>
              <a:ext cx="712724" cy="712851"/>
            </a:xfrm>
            <a:custGeom>
              <a:avLst/>
              <a:gdLst/>
              <a:ahLst/>
              <a:cxnLst/>
              <a:rect l="l" t="t" r="r" b="b"/>
              <a:pathLst>
                <a:path w="712724" h="712851">
                  <a:moveTo>
                    <a:pt x="0" y="171069"/>
                  </a:moveTo>
                  <a:cubicBezTo>
                    <a:pt x="0" y="76581"/>
                    <a:pt x="76581" y="0"/>
                    <a:pt x="171069" y="0"/>
                  </a:cubicBezTo>
                  <a:lnTo>
                    <a:pt x="541655" y="0"/>
                  </a:lnTo>
                  <a:cubicBezTo>
                    <a:pt x="636143" y="0"/>
                    <a:pt x="712724" y="76581"/>
                    <a:pt x="712724" y="171069"/>
                  </a:cubicBezTo>
                  <a:lnTo>
                    <a:pt x="712724" y="541655"/>
                  </a:lnTo>
                  <a:cubicBezTo>
                    <a:pt x="712724" y="636143"/>
                    <a:pt x="636143" y="712724"/>
                    <a:pt x="541655" y="712724"/>
                  </a:cubicBezTo>
                  <a:lnTo>
                    <a:pt x="171069" y="712724"/>
                  </a:lnTo>
                  <a:cubicBezTo>
                    <a:pt x="76581" y="712851"/>
                    <a:pt x="0" y="636143"/>
                    <a:pt x="0" y="541655"/>
                  </a:cubicBezTo>
                  <a:close/>
                </a:path>
              </a:pathLst>
            </a:custGeom>
            <a:solidFill>
              <a:srgbClr val="D5DCF6"/>
            </a:solidFill>
          </p:spPr>
        </p:sp>
        <p:sp>
          <p:nvSpPr>
            <p:cNvPr id="10" name="Freeform 10"/>
            <p:cNvSpPr/>
            <p:nvPr/>
          </p:nvSpPr>
          <p:spPr>
            <a:xfrm>
              <a:off x="0" y="0"/>
              <a:ext cx="738124" cy="738251"/>
            </a:xfrm>
            <a:custGeom>
              <a:avLst/>
              <a:gdLst/>
              <a:ahLst/>
              <a:cxnLst/>
              <a:rect l="l" t="t" r="r" b="b"/>
              <a:pathLst>
                <a:path w="738124" h="738251">
                  <a:moveTo>
                    <a:pt x="0" y="183769"/>
                  </a:moveTo>
                  <a:cubicBezTo>
                    <a:pt x="0" y="82296"/>
                    <a:pt x="82296" y="0"/>
                    <a:pt x="183769" y="0"/>
                  </a:cubicBezTo>
                  <a:lnTo>
                    <a:pt x="554355" y="0"/>
                  </a:lnTo>
                  <a:lnTo>
                    <a:pt x="554355" y="12700"/>
                  </a:lnTo>
                  <a:lnTo>
                    <a:pt x="554355" y="0"/>
                  </a:lnTo>
                  <a:lnTo>
                    <a:pt x="554355" y="12700"/>
                  </a:lnTo>
                  <a:lnTo>
                    <a:pt x="554355" y="0"/>
                  </a:lnTo>
                  <a:cubicBezTo>
                    <a:pt x="655828" y="0"/>
                    <a:pt x="738124" y="82296"/>
                    <a:pt x="738124" y="183769"/>
                  </a:cubicBezTo>
                  <a:lnTo>
                    <a:pt x="738124" y="554355"/>
                  </a:lnTo>
                  <a:lnTo>
                    <a:pt x="725424" y="554355"/>
                  </a:lnTo>
                  <a:lnTo>
                    <a:pt x="738124" y="554355"/>
                  </a:lnTo>
                  <a:cubicBezTo>
                    <a:pt x="738124" y="655828"/>
                    <a:pt x="655828" y="738124"/>
                    <a:pt x="554355" y="738124"/>
                  </a:cubicBezTo>
                  <a:lnTo>
                    <a:pt x="554355" y="725424"/>
                  </a:lnTo>
                  <a:lnTo>
                    <a:pt x="554355" y="738124"/>
                  </a:lnTo>
                  <a:lnTo>
                    <a:pt x="183769" y="738124"/>
                  </a:lnTo>
                  <a:lnTo>
                    <a:pt x="183769" y="725424"/>
                  </a:lnTo>
                  <a:lnTo>
                    <a:pt x="183769" y="738124"/>
                  </a:lnTo>
                  <a:cubicBezTo>
                    <a:pt x="82296" y="738251"/>
                    <a:pt x="0" y="655955"/>
                    <a:pt x="0" y="554355"/>
                  </a:cubicBezTo>
                  <a:lnTo>
                    <a:pt x="0" y="183769"/>
                  </a:lnTo>
                  <a:lnTo>
                    <a:pt x="12700" y="183769"/>
                  </a:lnTo>
                  <a:lnTo>
                    <a:pt x="0" y="183769"/>
                  </a:lnTo>
                  <a:moveTo>
                    <a:pt x="25400" y="183769"/>
                  </a:moveTo>
                  <a:lnTo>
                    <a:pt x="25400" y="554355"/>
                  </a:lnTo>
                  <a:lnTo>
                    <a:pt x="12700" y="554355"/>
                  </a:lnTo>
                  <a:lnTo>
                    <a:pt x="25400" y="554355"/>
                  </a:lnTo>
                  <a:cubicBezTo>
                    <a:pt x="25400" y="641858"/>
                    <a:pt x="96266" y="712724"/>
                    <a:pt x="183769" y="712724"/>
                  </a:cubicBezTo>
                  <a:lnTo>
                    <a:pt x="554355" y="712724"/>
                  </a:lnTo>
                  <a:cubicBezTo>
                    <a:pt x="641858" y="712724"/>
                    <a:pt x="712724" y="641858"/>
                    <a:pt x="712724" y="554355"/>
                  </a:cubicBezTo>
                  <a:lnTo>
                    <a:pt x="712724" y="183769"/>
                  </a:lnTo>
                  <a:lnTo>
                    <a:pt x="725424" y="183769"/>
                  </a:lnTo>
                  <a:lnTo>
                    <a:pt x="712724" y="183769"/>
                  </a:lnTo>
                  <a:cubicBezTo>
                    <a:pt x="712851" y="96266"/>
                    <a:pt x="641858" y="25400"/>
                    <a:pt x="554355" y="25400"/>
                  </a:cubicBezTo>
                  <a:lnTo>
                    <a:pt x="183769" y="25400"/>
                  </a:lnTo>
                  <a:lnTo>
                    <a:pt x="183769" y="12700"/>
                  </a:lnTo>
                  <a:lnTo>
                    <a:pt x="183769" y="25400"/>
                  </a:lnTo>
                  <a:cubicBezTo>
                    <a:pt x="96266" y="25400"/>
                    <a:pt x="25400" y="96266"/>
                    <a:pt x="25400" y="183769"/>
                  </a:cubicBezTo>
                  <a:close/>
                </a:path>
              </a:pathLst>
            </a:custGeom>
            <a:solidFill>
              <a:srgbClr val="BBC2DC"/>
            </a:solidFill>
          </p:spPr>
        </p:sp>
      </p:grpSp>
      <p:sp>
        <p:nvSpPr>
          <p:cNvPr id="11" name="TextBox 11"/>
          <p:cNvSpPr txBox="1"/>
          <p:nvPr/>
        </p:nvSpPr>
        <p:spPr>
          <a:xfrm>
            <a:off x="8767167" y="3613547"/>
            <a:ext cx="4246364" cy="540544"/>
          </a:xfrm>
          <a:prstGeom prst="rect">
            <a:avLst/>
          </a:prstGeom>
        </p:spPr>
        <p:txBody>
          <a:bodyPr lIns="0" tIns="0" rIns="0" bIns="0" rtlCol="0" anchor="t">
            <a:spAutoFit/>
          </a:bodyPr>
          <a:lstStyle/>
          <a:p>
            <a:pPr algn="l">
              <a:lnSpc>
                <a:spcPts val="3937"/>
              </a:lnSpc>
            </a:pPr>
            <a:r>
              <a:rPr lang="en-US" sz="3125" b="1">
                <a:solidFill>
                  <a:srgbClr val="3B3535"/>
                </a:solidFill>
                <a:latin typeface="Arimo Bold"/>
                <a:ea typeface="Arimo Bold"/>
                <a:cs typeface="Arimo Bold"/>
                <a:sym typeface="Arimo Bold"/>
              </a:rPr>
              <a:t>Αυξημένες Απαιτήσεις</a:t>
            </a:r>
          </a:p>
        </p:txBody>
      </p:sp>
      <p:sp>
        <p:nvSpPr>
          <p:cNvPr id="12" name="TextBox 12"/>
          <p:cNvSpPr txBox="1"/>
          <p:nvPr/>
        </p:nvSpPr>
        <p:spPr>
          <a:xfrm>
            <a:off x="8767167" y="4232522"/>
            <a:ext cx="8451651" cy="593526"/>
          </a:xfrm>
          <a:prstGeom prst="rect">
            <a:avLst/>
          </a:prstGeom>
        </p:spPr>
        <p:txBody>
          <a:bodyPr lIns="0" tIns="0" rIns="0" bIns="0" rtlCol="0" anchor="t">
            <a:spAutoFit/>
          </a:bodyPr>
          <a:lstStyle/>
          <a:p>
            <a:pPr algn="l">
              <a:lnSpc>
                <a:spcPts val="3812"/>
              </a:lnSpc>
            </a:pPr>
            <a:r>
              <a:rPr lang="en-US" sz="2375">
                <a:solidFill>
                  <a:srgbClr val="3B3535"/>
                </a:solidFill>
                <a:latin typeface="Arimo"/>
                <a:ea typeface="Arimo"/>
                <a:cs typeface="Arimo"/>
                <a:sym typeface="Arimo"/>
              </a:rPr>
              <a:t>Οι απαιτήσεις των ανθρώπων αυξήθηκαν.</a:t>
            </a:r>
          </a:p>
        </p:txBody>
      </p:sp>
      <p:grpSp>
        <p:nvGrpSpPr>
          <p:cNvPr id="13" name="Group 13"/>
          <p:cNvGrpSpPr/>
          <p:nvPr/>
        </p:nvGrpSpPr>
        <p:grpSpPr>
          <a:xfrm>
            <a:off x="7917656" y="5465564"/>
            <a:ext cx="553641" cy="553641"/>
            <a:chOff x="0" y="0"/>
            <a:chExt cx="738188" cy="738188"/>
          </a:xfrm>
        </p:grpSpPr>
        <p:sp>
          <p:nvSpPr>
            <p:cNvPr id="14" name="Freeform 14"/>
            <p:cNvSpPr/>
            <p:nvPr/>
          </p:nvSpPr>
          <p:spPr>
            <a:xfrm>
              <a:off x="12700" y="12700"/>
              <a:ext cx="712724" cy="712851"/>
            </a:xfrm>
            <a:custGeom>
              <a:avLst/>
              <a:gdLst/>
              <a:ahLst/>
              <a:cxnLst/>
              <a:rect l="l" t="t" r="r" b="b"/>
              <a:pathLst>
                <a:path w="712724" h="712851">
                  <a:moveTo>
                    <a:pt x="0" y="171069"/>
                  </a:moveTo>
                  <a:cubicBezTo>
                    <a:pt x="0" y="76581"/>
                    <a:pt x="76581" y="0"/>
                    <a:pt x="171069" y="0"/>
                  </a:cubicBezTo>
                  <a:lnTo>
                    <a:pt x="541655" y="0"/>
                  </a:lnTo>
                  <a:cubicBezTo>
                    <a:pt x="636143" y="0"/>
                    <a:pt x="712724" y="76581"/>
                    <a:pt x="712724" y="171069"/>
                  </a:cubicBezTo>
                  <a:lnTo>
                    <a:pt x="712724" y="541655"/>
                  </a:lnTo>
                  <a:cubicBezTo>
                    <a:pt x="712724" y="636143"/>
                    <a:pt x="636143" y="712724"/>
                    <a:pt x="541655" y="712724"/>
                  </a:cubicBezTo>
                  <a:lnTo>
                    <a:pt x="171069" y="712724"/>
                  </a:lnTo>
                  <a:cubicBezTo>
                    <a:pt x="76581" y="712851"/>
                    <a:pt x="0" y="636143"/>
                    <a:pt x="0" y="541655"/>
                  </a:cubicBezTo>
                  <a:close/>
                </a:path>
              </a:pathLst>
            </a:custGeom>
            <a:solidFill>
              <a:srgbClr val="D5DCF6"/>
            </a:solidFill>
          </p:spPr>
        </p:sp>
        <p:sp>
          <p:nvSpPr>
            <p:cNvPr id="15" name="Freeform 15"/>
            <p:cNvSpPr/>
            <p:nvPr/>
          </p:nvSpPr>
          <p:spPr>
            <a:xfrm>
              <a:off x="0" y="0"/>
              <a:ext cx="738124" cy="738251"/>
            </a:xfrm>
            <a:custGeom>
              <a:avLst/>
              <a:gdLst/>
              <a:ahLst/>
              <a:cxnLst/>
              <a:rect l="l" t="t" r="r" b="b"/>
              <a:pathLst>
                <a:path w="738124" h="738251">
                  <a:moveTo>
                    <a:pt x="0" y="183769"/>
                  </a:moveTo>
                  <a:cubicBezTo>
                    <a:pt x="0" y="82296"/>
                    <a:pt x="82296" y="0"/>
                    <a:pt x="183769" y="0"/>
                  </a:cubicBezTo>
                  <a:lnTo>
                    <a:pt x="554355" y="0"/>
                  </a:lnTo>
                  <a:lnTo>
                    <a:pt x="554355" y="12700"/>
                  </a:lnTo>
                  <a:lnTo>
                    <a:pt x="554355" y="0"/>
                  </a:lnTo>
                  <a:lnTo>
                    <a:pt x="554355" y="12700"/>
                  </a:lnTo>
                  <a:lnTo>
                    <a:pt x="554355" y="0"/>
                  </a:lnTo>
                  <a:cubicBezTo>
                    <a:pt x="655828" y="0"/>
                    <a:pt x="738124" y="82296"/>
                    <a:pt x="738124" y="183769"/>
                  </a:cubicBezTo>
                  <a:lnTo>
                    <a:pt x="738124" y="554355"/>
                  </a:lnTo>
                  <a:lnTo>
                    <a:pt x="725424" y="554355"/>
                  </a:lnTo>
                  <a:lnTo>
                    <a:pt x="738124" y="554355"/>
                  </a:lnTo>
                  <a:cubicBezTo>
                    <a:pt x="738124" y="655828"/>
                    <a:pt x="655828" y="738124"/>
                    <a:pt x="554355" y="738124"/>
                  </a:cubicBezTo>
                  <a:lnTo>
                    <a:pt x="554355" y="725424"/>
                  </a:lnTo>
                  <a:lnTo>
                    <a:pt x="554355" y="738124"/>
                  </a:lnTo>
                  <a:lnTo>
                    <a:pt x="183769" y="738124"/>
                  </a:lnTo>
                  <a:lnTo>
                    <a:pt x="183769" y="725424"/>
                  </a:lnTo>
                  <a:lnTo>
                    <a:pt x="183769" y="738124"/>
                  </a:lnTo>
                  <a:cubicBezTo>
                    <a:pt x="82296" y="738251"/>
                    <a:pt x="0" y="655955"/>
                    <a:pt x="0" y="554355"/>
                  </a:cubicBezTo>
                  <a:lnTo>
                    <a:pt x="0" y="183769"/>
                  </a:lnTo>
                  <a:lnTo>
                    <a:pt x="12700" y="183769"/>
                  </a:lnTo>
                  <a:lnTo>
                    <a:pt x="0" y="183769"/>
                  </a:lnTo>
                  <a:moveTo>
                    <a:pt x="25400" y="183769"/>
                  </a:moveTo>
                  <a:lnTo>
                    <a:pt x="25400" y="554355"/>
                  </a:lnTo>
                  <a:lnTo>
                    <a:pt x="12700" y="554355"/>
                  </a:lnTo>
                  <a:lnTo>
                    <a:pt x="25400" y="554355"/>
                  </a:lnTo>
                  <a:cubicBezTo>
                    <a:pt x="25400" y="641858"/>
                    <a:pt x="96266" y="712724"/>
                    <a:pt x="183769" y="712724"/>
                  </a:cubicBezTo>
                  <a:lnTo>
                    <a:pt x="554355" y="712724"/>
                  </a:lnTo>
                  <a:cubicBezTo>
                    <a:pt x="641858" y="712724"/>
                    <a:pt x="712724" y="641858"/>
                    <a:pt x="712724" y="554355"/>
                  </a:cubicBezTo>
                  <a:lnTo>
                    <a:pt x="712724" y="183769"/>
                  </a:lnTo>
                  <a:lnTo>
                    <a:pt x="725424" y="183769"/>
                  </a:lnTo>
                  <a:lnTo>
                    <a:pt x="712724" y="183769"/>
                  </a:lnTo>
                  <a:cubicBezTo>
                    <a:pt x="712851" y="96266"/>
                    <a:pt x="641858" y="25400"/>
                    <a:pt x="554355" y="25400"/>
                  </a:cubicBezTo>
                  <a:lnTo>
                    <a:pt x="183769" y="25400"/>
                  </a:lnTo>
                  <a:lnTo>
                    <a:pt x="183769" y="12700"/>
                  </a:lnTo>
                  <a:lnTo>
                    <a:pt x="183769" y="25400"/>
                  </a:lnTo>
                  <a:cubicBezTo>
                    <a:pt x="96266" y="25400"/>
                    <a:pt x="25400" y="96266"/>
                    <a:pt x="25400" y="183769"/>
                  </a:cubicBezTo>
                  <a:close/>
                </a:path>
              </a:pathLst>
            </a:custGeom>
            <a:solidFill>
              <a:srgbClr val="BBC2DC"/>
            </a:solidFill>
          </p:spPr>
        </p:sp>
      </p:grpSp>
      <p:sp>
        <p:nvSpPr>
          <p:cNvPr id="16" name="TextBox 16"/>
          <p:cNvSpPr txBox="1"/>
          <p:nvPr/>
        </p:nvSpPr>
        <p:spPr>
          <a:xfrm>
            <a:off x="8767167" y="5436989"/>
            <a:ext cx="4019699" cy="540544"/>
          </a:xfrm>
          <a:prstGeom prst="rect">
            <a:avLst/>
          </a:prstGeom>
        </p:spPr>
        <p:txBody>
          <a:bodyPr lIns="0" tIns="0" rIns="0" bIns="0" rtlCol="0" anchor="t">
            <a:spAutoFit/>
          </a:bodyPr>
          <a:lstStyle/>
          <a:p>
            <a:pPr algn="l">
              <a:lnSpc>
                <a:spcPts val="3937"/>
              </a:lnSpc>
            </a:pPr>
            <a:r>
              <a:rPr lang="en-US" sz="3125" b="1">
                <a:solidFill>
                  <a:srgbClr val="3B3535"/>
                </a:solidFill>
                <a:latin typeface="Arimo Bold"/>
                <a:ea typeface="Arimo Bold"/>
                <a:cs typeface="Arimo Bold"/>
                <a:sym typeface="Arimo Bold"/>
              </a:rPr>
              <a:t>Κριτική στο Κράτος</a:t>
            </a:r>
          </a:p>
        </p:txBody>
      </p:sp>
      <p:sp>
        <p:nvSpPr>
          <p:cNvPr id="17" name="TextBox 17"/>
          <p:cNvSpPr txBox="1"/>
          <p:nvPr/>
        </p:nvSpPr>
        <p:spPr>
          <a:xfrm>
            <a:off x="8767167" y="6055965"/>
            <a:ext cx="8451651" cy="1571030"/>
          </a:xfrm>
          <a:prstGeom prst="rect">
            <a:avLst/>
          </a:prstGeom>
        </p:spPr>
        <p:txBody>
          <a:bodyPr lIns="0" tIns="0" rIns="0" bIns="0" rtlCol="0" anchor="t">
            <a:spAutoFit/>
          </a:bodyPr>
          <a:lstStyle/>
          <a:p>
            <a:pPr algn="l">
              <a:lnSpc>
                <a:spcPts val="3812"/>
              </a:lnSpc>
            </a:pPr>
            <a:r>
              <a:rPr lang="en-US" sz="2375">
                <a:solidFill>
                  <a:srgbClr val="3B3535"/>
                </a:solidFill>
                <a:latin typeface="Arimo"/>
                <a:ea typeface="Arimo"/>
                <a:cs typeface="Arimo"/>
                <a:sym typeface="Arimo"/>
              </a:rPr>
              <a:t>Ακόμη και οι ημιμαθείς άρχισαν να επικρίνουν τις δυσλειτουργίες του κράτους και την καθυστέρηση σε σχέση με τις χώρες της Δύσης.</a:t>
            </a:r>
          </a:p>
        </p:txBody>
      </p:sp>
      <p:grpSp>
        <p:nvGrpSpPr>
          <p:cNvPr id="18" name="Group 18"/>
          <p:cNvGrpSpPr/>
          <p:nvPr/>
        </p:nvGrpSpPr>
        <p:grpSpPr>
          <a:xfrm>
            <a:off x="7917656" y="8266510"/>
            <a:ext cx="553641" cy="553641"/>
            <a:chOff x="0" y="0"/>
            <a:chExt cx="738188" cy="738188"/>
          </a:xfrm>
        </p:grpSpPr>
        <p:sp>
          <p:nvSpPr>
            <p:cNvPr id="19" name="Freeform 19"/>
            <p:cNvSpPr/>
            <p:nvPr/>
          </p:nvSpPr>
          <p:spPr>
            <a:xfrm>
              <a:off x="12700" y="12700"/>
              <a:ext cx="712724" cy="712851"/>
            </a:xfrm>
            <a:custGeom>
              <a:avLst/>
              <a:gdLst/>
              <a:ahLst/>
              <a:cxnLst/>
              <a:rect l="l" t="t" r="r" b="b"/>
              <a:pathLst>
                <a:path w="712724" h="712851">
                  <a:moveTo>
                    <a:pt x="0" y="171069"/>
                  </a:moveTo>
                  <a:cubicBezTo>
                    <a:pt x="0" y="76581"/>
                    <a:pt x="76581" y="0"/>
                    <a:pt x="171069" y="0"/>
                  </a:cubicBezTo>
                  <a:lnTo>
                    <a:pt x="541655" y="0"/>
                  </a:lnTo>
                  <a:cubicBezTo>
                    <a:pt x="636143" y="0"/>
                    <a:pt x="712724" y="76581"/>
                    <a:pt x="712724" y="171069"/>
                  </a:cubicBezTo>
                  <a:lnTo>
                    <a:pt x="712724" y="541655"/>
                  </a:lnTo>
                  <a:cubicBezTo>
                    <a:pt x="712724" y="636143"/>
                    <a:pt x="636143" y="712724"/>
                    <a:pt x="541655" y="712724"/>
                  </a:cubicBezTo>
                  <a:lnTo>
                    <a:pt x="171069" y="712724"/>
                  </a:lnTo>
                  <a:cubicBezTo>
                    <a:pt x="76581" y="712851"/>
                    <a:pt x="0" y="636143"/>
                    <a:pt x="0" y="541655"/>
                  </a:cubicBezTo>
                  <a:close/>
                </a:path>
              </a:pathLst>
            </a:custGeom>
            <a:solidFill>
              <a:srgbClr val="D5DCF6"/>
            </a:solidFill>
          </p:spPr>
        </p:sp>
        <p:sp>
          <p:nvSpPr>
            <p:cNvPr id="20" name="Freeform 20"/>
            <p:cNvSpPr/>
            <p:nvPr/>
          </p:nvSpPr>
          <p:spPr>
            <a:xfrm>
              <a:off x="0" y="0"/>
              <a:ext cx="738124" cy="738251"/>
            </a:xfrm>
            <a:custGeom>
              <a:avLst/>
              <a:gdLst/>
              <a:ahLst/>
              <a:cxnLst/>
              <a:rect l="l" t="t" r="r" b="b"/>
              <a:pathLst>
                <a:path w="738124" h="738251">
                  <a:moveTo>
                    <a:pt x="0" y="183769"/>
                  </a:moveTo>
                  <a:cubicBezTo>
                    <a:pt x="0" y="82296"/>
                    <a:pt x="82296" y="0"/>
                    <a:pt x="183769" y="0"/>
                  </a:cubicBezTo>
                  <a:lnTo>
                    <a:pt x="554355" y="0"/>
                  </a:lnTo>
                  <a:lnTo>
                    <a:pt x="554355" y="12700"/>
                  </a:lnTo>
                  <a:lnTo>
                    <a:pt x="554355" y="0"/>
                  </a:lnTo>
                  <a:lnTo>
                    <a:pt x="554355" y="12700"/>
                  </a:lnTo>
                  <a:lnTo>
                    <a:pt x="554355" y="0"/>
                  </a:lnTo>
                  <a:cubicBezTo>
                    <a:pt x="655828" y="0"/>
                    <a:pt x="738124" y="82296"/>
                    <a:pt x="738124" y="183769"/>
                  </a:cubicBezTo>
                  <a:lnTo>
                    <a:pt x="738124" y="554355"/>
                  </a:lnTo>
                  <a:lnTo>
                    <a:pt x="725424" y="554355"/>
                  </a:lnTo>
                  <a:lnTo>
                    <a:pt x="738124" y="554355"/>
                  </a:lnTo>
                  <a:cubicBezTo>
                    <a:pt x="738124" y="655828"/>
                    <a:pt x="655828" y="738124"/>
                    <a:pt x="554355" y="738124"/>
                  </a:cubicBezTo>
                  <a:lnTo>
                    <a:pt x="554355" y="725424"/>
                  </a:lnTo>
                  <a:lnTo>
                    <a:pt x="554355" y="738124"/>
                  </a:lnTo>
                  <a:lnTo>
                    <a:pt x="183769" y="738124"/>
                  </a:lnTo>
                  <a:lnTo>
                    <a:pt x="183769" y="725424"/>
                  </a:lnTo>
                  <a:lnTo>
                    <a:pt x="183769" y="738124"/>
                  </a:lnTo>
                  <a:cubicBezTo>
                    <a:pt x="82296" y="738251"/>
                    <a:pt x="0" y="655955"/>
                    <a:pt x="0" y="554355"/>
                  </a:cubicBezTo>
                  <a:lnTo>
                    <a:pt x="0" y="183769"/>
                  </a:lnTo>
                  <a:lnTo>
                    <a:pt x="12700" y="183769"/>
                  </a:lnTo>
                  <a:lnTo>
                    <a:pt x="0" y="183769"/>
                  </a:lnTo>
                  <a:moveTo>
                    <a:pt x="25400" y="183769"/>
                  </a:moveTo>
                  <a:lnTo>
                    <a:pt x="25400" y="554355"/>
                  </a:lnTo>
                  <a:lnTo>
                    <a:pt x="12700" y="554355"/>
                  </a:lnTo>
                  <a:lnTo>
                    <a:pt x="25400" y="554355"/>
                  </a:lnTo>
                  <a:cubicBezTo>
                    <a:pt x="25400" y="641858"/>
                    <a:pt x="96266" y="712724"/>
                    <a:pt x="183769" y="712724"/>
                  </a:cubicBezTo>
                  <a:lnTo>
                    <a:pt x="554355" y="712724"/>
                  </a:lnTo>
                  <a:cubicBezTo>
                    <a:pt x="641858" y="712724"/>
                    <a:pt x="712724" y="641858"/>
                    <a:pt x="712724" y="554355"/>
                  </a:cubicBezTo>
                  <a:lnTo>
                    <a:pt x="712724" y="183769"/>
                  </a:lnTo>
                  <a:lnTo>
                    <a:pt x="725424" y="183769"/>
                  </a:lnTo>
                  <a:lnTo>
                    <a:pt x="712724" y="183769"/>
                  </a:lnTo>
                  <a:cubicBezTo>
                    <a:pt x="712851" y="96266"/>
                    <a:pt x="641858" y="25400"/>
                    <a:pt x="554355" y="25400"/>
                  </a:cubicBezTo>
                  <a:lnTo>
                    <a:pt x="183769" y="25400"/>
                  </a:lnTo>
                  <a:lnTo>
                    <a:pt x="183769" y="12700"/>
                  </a:lnTo>
                  <a:lnTo>
                    <a:pt x="183769" y="25400"/>
                  </a:lnTo>
                  <a:cubicBezTo>
                    <a:pt x="96266" y="25400"/>
                    <a:pt x="25400" y="96266"/>
                    <a:pt x="25400" y="183769"/>
                  </a:cubicBezTo>
                  <a:close/>
                </a:path>
              </a:pathLst>
            </a:custGeom>
            <a:solidFill>
              <a:srgbClr val="BBC2DC"/>
            </a:solidFill>
          </p:spPr>
        </p:sp>
      </p:grpSp>
      <p:sp>
        <p:nvSpPr>
          <p:cNvPr id="21" name="TextBox 21"/>
          <p:cNvSpPr txBox="1"/>
          <p:nvPr/>
        </p:nvSpPr>
        <p:spPr>
          <a:xfrm>
            <a:off x="8767167" y="8237935"/>
            <a:ext cx="4019699" cy="540544"/>
          </a:xfrm>
          <a:prstGeom prst="rect">
            <a:avLst/>
          </a:prstGeom>
        </p:spPr>
        <p:txBody>
          <a:bodyPr lIns="0" tIns="0" rIns="0" bIns="0" rtlCol="0" anchor="t">
            <a:spAutoFit/>
          </a:bodyPr>
          <a:lstStyle/>
          <a:p>
            <a:pPr algn="l">
              <a:lnSpc>
                <a:spcPts val="3937"/>
              </a:lnSpc>
            </a:pPr>
            <a:r>
              <a:rPr lang="en-US" sz="3125" b="1">
                <a:solidFill>
                  <a:srgbClr val="3B3535"/>
                </a:solidFill>
                <a:latin typeface="Arimo Bold"/>
                <a:ea typeface="Arimo Bold"/>
                <a:cs typeface="Arimo Bold"/>
                <a:sym typeface="Arimo Bold"/>
              </a:rPr>
              <a:t>Πολιτική Συμμετοχή</a:t>
            </a:r>
          </a:p>
        </p:txBody>
      </p:sp>
      <p:sp>
        <p:nvSpPr>
          <p:cNvPr id="22" name="TextBox 22"/>
          <p:cNvSpPr txBox="1"/>
          <p:nvPr/>
        </p:nvSpPr>
        <p:spPr>
          <a:xfrm>
            <a:off x="8767167" y="8856910"/>
            <a:ext cx="8451651" cy="593526"/>
          </a:xfrm>
          <a:prstGeom prst="rect">
            <a:avLst/>
          </a:prstGeom>
        </p:spPr>
        <p:txBody>
          <a:bodyPr lIns="0" tIns="0" rIns="0" bIns="0" rtlCol="0" anchor="t">
            <a:spAutoFit/>
          </a:bodyPr>
          <a:lstStyle/>
          <a:p>
            <a:pPr algn="l">
              <a:lnSpc>
                <a:spcPts val="3812"/>
              </a:lnSpc>
            </a:pPr>
            <a:r>
              <a:rPr lang="en-US" sz="2375">
                <a:solidFill>
                  <a:srgbClr val="3B3535"/>
                </a:solidFill>
                <a:latin typeface="Arimo"/>
                <a:ea typeface="Arimo"/>
                <a:cs typeface="Arimo"/>
                <a:sym typeface="Arimo"/>
              </a:rPr>
              <a:t>Εντάθηκε η επιθυμία για συμμετοχή στα πολιτικά πράγματα.</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TextBox 7"/>
          <p:cNvSpPr txBox="1"/>
          <p:nvPr/>
        </p:nvSpPr>
        <p:spPr>
          <a:xfrm>
            <a:off x="7754987" y="1120974"/>
            <a:ext cx="8538270" cy="900261"/>
          </a:xfrm>
          <a:prstGeom prst="rect">
            <a:avLst/>
          </a:prstGeom>
        </p:spPr>
        <p:txBody>
          <a:bodyPr lIns="0" tIns="0" rIns="0" bIns="0" rtlCol="0" anchor="t">
            <a:spAutoFit/>
          </a:bodyPr>
          <a:lstStyle/>
          <a:p>
            <a:pPr algn="l">
              <a:lnSpc>
                <a:spcPts val="6625"/>
              </a:lnSpc>
            </a:pPr>
            <a:r>
              <a:rPr lang="en-US" sz="5250" b="1">
                <a:solidFill>
                  <a:srgbClr val="1F1E1E"/>
                </a:solidFill>
                <a:latin typeface="Arimo Bold"/>
                <a:ea typeface="Arimo Bold"/>
                <a:cs typeface="Arimo Bold"/>
                <a:sym typeface="Arimo Bold"/>
              </a:rPr>
              <a:t>Η Νέα Γενιά και η Πολιτική</a:t>
            </a:r>
          </a:p>
        </p:txBody>
      </p:sp>
      <p:grpSp>
        <p:nvGrpSpPr>
          <p:cNvPr id="8" name="Group 8"/>
          <p:cNvGrpSpPr/>
          <p:nvPr/>
        </p:nvGrpSpPr>
        <p:grpSpPr>
          <a:xfrm>
            <a:off x="7750225" y="2400895"/>
            <a:ext cx="9645551" cy="1936402"/>
            <a:chOff x="0" y="0"/>
            <a:chExt cx="12860735" cy="2581870"/>
          </a:xfrm>
        </p:grpSpPr>
        <p:sp>
          <p:nvSpPr>
            <p:cNvPr id="9" name="Freeform 9"/>
            <p:cNvSpPr/>
            <p:nvPr/>
          </p:nvSpPr>
          <p:spPr>
            <a:xfrm>
              <a:off x="6350" y="6350"/>
              <a:ext cx="12848082" cy="2569210"/>
            </a:xfrm>
            <a:custGeom>
              <a:avLst/>
              <a:gdLst/>
              <a:ahLst/>
              <a:cxnLst/>
              <a:rect l="l" t="t" r="r" b="b"/>
              <a:pathLst>
                <a:path w="12848082" h="2569210">
                  <a:moveTo>
                    <a:pt x="0" y="143510"/>
                  </a:moveTo>
                  <a:cubicBezTo>
                    <a:pt x="0" y="64262"/>
                    <a:pt x="64516" y="0"/>
                    <a:pt x="144145" y="0"/>
                  </a:cubicBezTo>
                  <a:lnTo>
                    <a:pt x="12703938" y="0"/>
                  </a:lnTo>
                  <a:cubicBezTo>
                    <a:pt x="12783566" y="0"/>
                    <a:pt x="12848082" y="64262"/>
                    <a:pt x="12848082" y="143510"/>
                  </a:cubicBezTo>
                  <a:lnTo>
                    <a:pt x="12848082" y="2425573"/>
                  </a:lnTo>
                  <a:cubicBezTo>
                    <a:pt x="12848082" y="2504821"/>
                    <a:pt x="12783566" y="2569083"/>
                    <a:pt x="12703938" y="2569083"/>
                  </a:cubicBezTo>
                  <a:lnTo>
                    <a:pt x="144145" y="2569083"/>
                  </a:lnTo>
                  <a:cubicBezTo>
                    <a:pt x="64516" y="2569210"/>
                    <a:pt x="0" y="2504948"/>
                    <a:pt x="0" y="2425573"/>
                  </a:cubicBezTo>
                  <a:close/>
                </a:path>
              </a:pathLst>
            </a:custGeom>
            <a:solidFill>
              <a:srgbClr val="D5DCF6"/>
            </a:solidFill>
          </p:spPr>
        </p:sp>
        <p:sp>
          <p:nvSpPr>
            <p:cNvPr id="10" name="Freeform 10"/>
            <p:cNvSpPr/>
            <p:nvPr/>
          </p:nvSpPr>
          <p:spPr>
            <a:xfrm>
              <a:off x="0" y="0"/>
              <a:ext cx="12860782" cy="2581910"/>
            </a:xfrm>
            <a:custGeom>
              <a:avLst/>
              <a:gdLst/>
              <a:ahLst/>
              <a:cxnLst/>
              <a:rect l="l" t="t" r="r" b="b"/>
              <a:pathLst>
                <a:path w="12860782" h="2581910">
                  <a:moveTo>
                    <a:pt x="0" y="149860"/>
                  </a:moveTo>
                  <a:cubicBezTo>
                    <a:pt x="0" y="67056"/>
                    <a:pt x="67437" y="0"/>
                    <a:pt x="150495" y="0"/>
                  </a:cubicBezTo>
                  <a:lnTo>
                    <a:pt x="12710288" y="0"/>
                  </a:lnTo>
                  <a:lnTo>
                    <a:pt x="12710288" y="6350"/>
                  </a:lnTo>
                  <a:lnTo>
                    <a:pt x="12710288" y="0"/>
                  </a:lnTo>
                  <a:cubicBezTo>
                    <a:pt x="12793345" y="0"/>
                    <a:pt x="12860782" y="67056"/>
                    <a:pt x="12860782" y="149860"/>
                  </a:cubicBezTo>
                  <a:lnTo>
                    <a:pt x="12854432" y="149860"/>
                  </a:lnTo>
                  <a:lnTo>
                    <a:pt x="12860782" y="149860"/>
                  </a:lnTo>
                  <a:lnTo>
                    <a:pt x="12860782" y="2431923"/>
                  </a:lnTo>
                  <a:lnTo>
                    <a:pt x="12854432" y="2431923"/>
                  </a:lnTo>
                  <a:lnTo>
                    <a:pt x="12860782" y="2431923"/>
                  </a:lnTo>
                  <a:cubicBezTo>
                    <a:pt x="12860782" y="2514727"/>
                    <a:pt x="12793345" y="2581783"/>
                    <a:pt x="12710288" y="2581783"/>
                  </a:cubicBezTo>
                  <a:lnTo>
                    <a:pt x="12710288" y="2575433"/>
                  </a:lnTo>
                  <a:lnTo>
                    <a:pt x="12710288" y="2581783"/>
                  </a:lnTo>
                  <a:lnTo>
                    <a:pt x="150495" y="2581783"/>
                  </a:lnTo>
                  <a:lnTo>
                    <a:pt x="150495" y="2575433"/>
                  </a:lnTo>
                  <a:lnTo>
                    <a:pt x="150495" y="2581783"/>
                  </a:lnTo>
                  <a:cubicBezTo>
                    <a:pt x="67437" y="2581910"/>
                    <a:pt x="0" y="2514727"/>
                    <a:pt x="0" y="2431923"/>
                  </a:cubicBezTo>
                  <a:lnTo>
                    <a:pt x="0" y="149860"/>
                  </a:lnTo>
                  <a:lnTo>
                    <a:pt x="6350" y="149860"/>
                  </a:lnTo>
                  <a:lnTo>
                    <a:pt x="0" y="149860"/>
                  </a:lnTo>
                  <a:moveTo>
                    <a:pt x="12700" y="149860"/>
                  </a:moveTo>
                  <a:lnTo>
                    <a:pt x="12700" y="2431923"/>
                  </a:lnTo>
                  <a:lnTo>
                    <a:pt x="6350" y="2431923"/>
                  </a:lnTo>
                  <a:lnTo>
                    <a:pt x="12700" y="2431923"/>
                  </a:lnTo>
                  <a:cubicBezTo>
                    <a:pt x="12700" y="2507615"/>
                    <a:pt x="74295" y="2569083"/>
                    <a:pt x="150495" y="2569083"/>
                  </a:cubicBezTo>
                  <a:lnTo>
                    <a:pt x="12710288" y="2569083"/>
                  </a:lnTo>
                  <a:cubicBezTo>
                    <a:pt x="12786361" y="2569083"/>
                    <a:pt x="12848082" y="2507615"/>
                    <a:pt x="12848082" y="2431923"/>
                  </a:cubicBezTo>
                  <a:lnTo>
                    <a:pt x="12848082" y="149860"/>
                  </a:lnTo>
                  <a:cubicBezTo>
                    <a:pt x="12848082" y="74168"/>
                    <a:pt x="12786488" y="12700"/>
                    <a:pt x="12710288" y="12700"/>
                  </a:cubicBezTo>
                  <a:lnTo>
                    <a:pt x="150495" y="12700"/>
                  </a:lnTo>
                  <a:lnTo>
                    <a:pt x="150495" y="6350"/>
                  </a:lnTo>
                  <a:lnTo>
                    <a:pt x="150495" y="12700"/>
                  </a:lnTo>
                  <a:cubicBezTo>
                    <a:pt x="74295" y="12700"/>
                    <a:pt x="12700" y="74168"/>
                    <a:pt x="12700" y="149860"/>
                  </a:cubicBezTo>
                  <a:close/>
                </a:path>
              </a:pathLst>
            </a:custGeom>
            <a:solidFill>
              <a:srgbClr val="BBC2DC"/>
            </a:solidFill>
          </p:spPr>
        </p:sp>
      </p:grpSp>
      <p:sp>
        <p:nvSpPr>
          <p:cNvPr id="11" name="TextBox 11"/>
          <p:cNvSpPr txBox="1"/>
          <p:nvPr/>
        </p:nvSpPr>
        <p:spPr>
          <a:xfrm>
            <a:off x="8020794" y="2633365"/>
            <a:ext cx="3828158" cy="459581"/>
          </a:xfrm>
          <a:prstGeom prst="rect">
            <a:avLst/>
          </a:prstGeom>
        </p:spPr>
        <p:txBody>
          <a:bodyPr lIns="0" tIns="0" rIns="0" bIns="0" rtlCol="0" anchor="t">
            <a:spAutoFit/>
          </a:bodyPr>
          <a:lstStyle/>
          <a:p>
            <a:pPr algn="l">
              <a:lnSpc>
                <a:spcPts val="3312"/>
              </a:lnSpc>
            </a:pPr>
            <a:r>
              <a:rPr lang="en-US" sz="2625" b="1">
                <a:solidFill>
                  <a:srgbClr val="3B3535"/>
                </a:solidFill>
                <a:latin typeface="Arimo Bold"/>
                <a:ea typeface="Arimo Bold"/>
                <a:cs typeface="Arimo Bold"/>
                <a:sym typeface="Arimo Bold"/>
              </a:rPr>
              <a:t>Διαφορετικές Εμπειρίες</a:t>
            </a:r>
          </a:p>
        </p:txBody>
      </p:sp>
      <p:sp>
        <p:nvSpPr>
          <p:cNvPr id="12" name="TextBox 12"/>
          <p:cNvSpPr txBox="1"/>
          <p:nvPr/>
        </p:nvSpPr>
        <p:spPr>
          <a:xfrm>
            <a:off x="8020794" y="3170485"/>
            <a:ext cx="9104411" cy="896242"/>
          </a:xfrm>
          <a:prstGeom prst="rect">
            <a:avLst/>
          </a:prstGeom>
        </p:spPr>
        <p:txBody>
          <a:bodyPr lIns="0" tIns="0" rIns="0" bIns="0" rtlCol="0" anchor="t">
            <a:spAutoFit/>
          </a:bodyPr>
          <a:lstStyle/>
          <a:p>
            <a:pPr algn="l">
              <a:lnSpc>
                <a:spcPts val="3187"/>
              </a:lnSpc>
            </a:pPr>
            <a:r>
              <a:rPr lang="en-US" sz="2000">
                <a:solidFill>
                  <a:srgbClr val="3B3535"/>
                </a:solidFill>
                <a:latin typeface="Arimo"/>
                <a:ea typeface="Arimo"/>
                <a:cs typeface="Arimo"/>
                <a:sym typeface="Arimo"/>
              </a:rPr>
              <a:t>Η νέα γενιά δεν είχε τις εμπειρίες της προηγούμενης (τουρκοκρατία, επανάσταση, αντιβασιλεία, βοήθεια των Δυνάμεων σε κρίσιμες στιγμές).</a:t>
            </a:r>
          </a:p>
        </p:txBody>
      </p:sp>
      <p:grpSp>
        <p:nvGrpSpPr>
          <p:cNvPr id="13" name="Group 13"/>
          <p:cNvGrpSpPr/>
          <p:nvPr/>
        </p:nvGrpSpPr>
        <p:grpSpPr>
          <a:xfrm>
            <a:off x="7750225" y="4584055"/>
            <a:ext cx="9645551" cy="1936402"/>
            <a:chOff x="0" y="0"/>
            <a:chExt cx="12860735" cy="2581870"/>
          </a:xfrm>
        </p:grpSpPr>
        <p:sp>
          <p:nvSpPr>
            <p:cNvPr id="14" name="Freeform 14"/>
            <p:cNvSpPr/>
            <p:nvPr/>
          </p:nvSpPr>
          <p:spPr>
            <a:xfrm>
              <a:off x="6350" y="6350"/>
              <a:ext cx="12848082" cy="2569210"/>
            </a:xfrm>
            <a:custGeom>
              <a:avLst/>
              <a:gdLst/>
              <a:ahLst/>
              <a:cxnLst/>
              <a:rect l="l" t="t" r="r" b="b"/>
              <a:pathLst>
                <a:path w="12848082" h="2569210">
                  <a:moveTo>
                    <a:pt x="0" y="143510"/>
                  </a:moveTo>
                  <a:cubicBezTo>
                    <a:pt x="0" y="64262"/>
                    <a:pt x="64516" y="0"/>
                    <a:pt x="144145" y="0"/>
                  </a:cubicBezTo>
                  <a:lnTo>
                    <a:pt x="12703938" y="0"/>
                  </a:lnTo>
                  <a:cubicBezTo>
                    <a:pt x="12783566" y="0"/>
                    <a:pt x="12848082" y="64262"/>
                    <a:pt x="12848082" y="143510"/>
                  </a:cubicBezTo>
                  <a:lnTo>
                    <a:pt x="12848082" y="2425573"/>
                  </a:lnTo>
                  <a:cubicBezTo>
                    <a:pt x="12848082" y="2504821"/>
                    <a:pt x="12783566" y="2569083"/>
                    <a:pt x="12703938" y="2569083"/>
                  </a:cubicBezTo>
                  <a:lnTo>
                    <a:pt x="144145" y="2569083"/>
                  </a:lnTo>
                  <a:cubicBezTo>
                    <a:pt x="64516" y="2569210"/>
                    <a:pt x="0" y="2504948"/>
                    <a:pt x="0" y="2425573"/>
                  </a:cubicBezTo>
                  <a:close/>
                </a:path>
              </a:pathLst>
            </a:custGeom>
            <a:solidFill>
              <a:srgbClr val="D5DCF6"/>
            </a:solidFill>
          </p:spPr>
        </p:sp>
        <p:sp>
          <p:nvSpPr>
            <p:cNvPr id="15" name="Freeform 15"/>
            <p:cNvSpPr/>
            <p:nvPr/>
          </p:nvSpPr>
          <p:spPr>
            <a:xfrm>
              <a:off x="0" y="0"/>
              <a:ext cx="12860782" cy="2581910"/>
            </a:xfrm>
            <a:custGeom>
              <a:avLst/>
              <a:gdLst/>
              <a:ahLst/>
              <a:cxnLst/>
              <a:rect l="l" t="t" r="r" b="b"/>
              <a:pathLst>
                <a:path w="12860782" h="2581910">
                  <a:moveTo>
                    <a:pt x="0" y="149860"/>
                  </a:moveTo>
                  <a:cubicBezTo>
                    <a:pt x="0" y="67056"/>
                    <a:pt x="67437" y="0"/>
                    <a:pt x="150495" y="0"/>
                  </a:cubicBezTo>
                  <a:lnTo>
                    <a:pt x="12710288" y="0"/>
                  </a:lnTo>
                  <a:lnTo>
                    <a:pt x="12710288" y="6350"/>
                  </a:lnTo>
                  <a:lnTo>
                    <a:pt x="12710288" y="0"/>
                  </a:lnTo>
                  <a:cubicBezTo>
                    <a:pt x="12793345" y="0"/>
                    <a:pt x="12860782" y="67056"/>
                    <a:pt x="12860782" y="149860"/>
                  </a:cubicBezTo>
                  <a:lnTo>
                    <a:pt x="12854432" y="149860"/>
                  </a:lnTo>
                  <a:lnTo>
                    <a:pt x="12860782" y="149860"/>
                  </a:lnTo>
                  <a:lnTo>
                    <a:pt x="12860782" y="2431923"/>
                  </a:lnTo>
                  <a:lnTo>
                    <a:pt x="12854432" y="2431923"/>
                  </a:lnTo>
                  <a:lnTo>
                    <a:pt x="12860782" y="2431923"/>
                  </a:lnTo>
                  <a:cubicBezTo>
                    <a:pt x="12860782" y="2514727"/>
                    <a:pt x="12793345" y="2581783"/>
                    <a:pt x="12710288" y="2581783"/>
                  </a:cubicBezTo>
                  <a:lnTo>
                    <a:pt x="12710288" y="2575433"/>
                  </a:lnTo>
                  <a:lnTo>
                    <a:pt x="12710288" y="2581783"/>
                  </a:lnTo>
                  <a:lnTo>
                    <a:pt x="150495" y="2581783"/>
                  </a:lnTo>
                  <a:lnTo>
                    <a:pt x="150495" y="2575433"/>
                  </a:lnTo>
                  <a:lnTo>
                    <a:pt x="150495" y="2581783"/>
                  </a:lnTo>
                  <a:cubicBezTo>
                    <a:pt x="67437" y="2581910"/>
                    <a:pt x="0" y="2514727"/>
                    <a:pt x="0" y="2431923"/>
                  </a:cubicBezTo>
                  <a:lnTo>
                    <a:pt x="0" y="149860"/>
                  </a:lnTo>
                  <a:lnTo>
                    <a:pt x="6350" y="149860"/>
                  </a:lnTo>
                  <a:lnTo>
                    <a:pt x="0" y="149860"/>
                  </a:lnTo>
                  <a:moveTo>
                    <a:pt x="12700" y="149860"/>
                  </a:moveTo>
                  <a:lnTo>
                    <a:pt x="12700" y="2431923"/>
                  </a:lnTo>
                  <a:lnTo>
                    <a:pt x="6350" y="2431923"/>
                  </a:lnTo>
                  <a:lnTo>
                    <a:pt x="12700" y="2431923"/>
                  </a:lnTo>
                  <a:cubicBezTo>
                    <a:pt x="12700" y="2507615"/>
                    <a:pt x="74295" y="2569083"/>
                    <a:pt x="150495" y="2569083"/>
                  </a:cubicBezTo>
                  <a:lnTo>
                    <a:pt x="12710288" y="2569083"/>
                  </a:lnTo>
                  <a:cubicBezTo>
                    <a:pt x="12786361" y="2569083"/>
                    <a:pt x="12848082" y="2507615"/>
                    <a:pt x="12848082" y="2431923"/>
                  </a:cubicBezTo>
                  <a:lnTo>
                    <a:pt x="12848082" y="149860"/>
                  </a:lnTo>
                  <a:cubicBezTo>
                    <a:pt x="12848082" y="74168"/>
                    <a:pt x="12786488" y="12700"/>
                    <a:pt x="12710288" y="12700"/>
                  </a:cubicBezTo>
                  <a:lnTo>
                    <a:pt x="150495" y="12700"/>
                  </a:lnTo>
                  <a:lnTo>
                    <a:pt x="150495" y="6350"/>
                  </a:lnTo>
                  <a:lnTo>
                    <a:pt x="150495" y="12700"/>
                  </a:lnTo>
                  <a:cubicBezTo>
                    <a:pt x="74295" y="12700"/>
                    <a:pt x="12700" y="74168"/>
                    <a:pt x="12700" y="149860"/>
                  </a:cubicBezTo>
                  <a:close/>
                </a:path>
              </a:pathLst>
            </a:custGeom>
            <a:solidFill>
              <a:srgbClr val="BBC2DC"/>
            </a:solidFill>
          </p:spPr>
        </p:sp>
      </p:grpSp>
      <p:sp>
        <p:nvSpPr>
          <p:cNvPr id="16" name="TextBox 16"/>
          <p:cNvSpPr txBox="1"/>
          <p:nvPr/>
        </p:nvSpPr>
        <p:spPr>
          <a:xfrm>
            <a:off x="8020794" y="4816525"/>
            <a:ext cx="3372594" cy="459581"/>
          </a:xfrm>
          <a:prstGeom prst="rect">
            <a:avLst/>
          </a:prstGeom>
        </p:spPr>
        <p:txBody>
          <a:bodyPr lIns="0" tIns="0" rIns="0" bIns="0" rtlCol="0" anchor="t">
            <a:spAutoFit/>
          </a:bodyPr>
          <a:lstStyle/>
          <a:p>
            <a:pPr algn="l">
              <a:lnSpc>
                <a:spcPts val="3312"/>
              </a:lnSpc>
            </a:pPr>
            <a:r>
              <a:rPr lang="en-US" sz="2625" b="1">
                <a:solidFill>
                  <a:srgbClr val="3B3535"/>
                </a:solidFill>
                <a:latin typeface="Arimo Bold"/>
                <a:ea typeface="Arimo Bold"/>
                <a:cs typeface="Arimo Bold"/>
                <a:sym typeface="Arimo Bold"/>
              </a:rPr>
              <a:t>Αποστασιοποίηση</a:t>
            </a:r>
          </a:p>
        </p:txBody>
      </p:sp>
      <p:sp>
        <p:nvSpPr>
          <p:cNvPr id="17" name="TextBox 17"/>
          <p:cNvSpPr txBox="1"/>
          <p:nvPr/>
        </p:nvSpPr>
        <p:spPr>
          <a:xfrm>
            <a:off x="8020794" y="5353645"/>
            <a:ext cx="9104411" cy="896242"/>
          </a:xfrm>
          <a:prstGeom prst="rect">
            <a:avLst/>
          </a:prstGeom>
        </p:spPr>
        <p:txBody>
          <a:bodyPr lIns="0" tIns="0" rIns="0" bIns="0" rtlCol="0" anchor="t">
            <a:spAutoFit/>
          </a:bodyPr>
          <a:lstStyle/>
          <a:p>
            <a:pPr algn="l">
              <a:lnSpc>
                <a:spcPts val="3187"/>
              </a:lnSpc>
            </a:pPr>
            <a:r>
              <a:rPr lang="en-US" sz="2000">
                <a:solidFill>
                  <a:srgbClr val="3B3535"/>
                </a:solidFill>
                <a:latin typeface="Arimo"/>
                <a:ea typeface="Arimo"/>
                <a:cs typeface="Arimo"/>
                <a:sym typeface="Arimo"/>
              </a:rPr>
              <a:t>Αποστασιοποιήθηκε από τις αντιπαραθέσεις που κυριαρχούσαν στην προηγούμενη γενιά και από τα κόμματα που τις εξέφραζαν.</a:t>
            </a:r>
          </a:p>
        </p:txBody>
      </p:sp>
      <p:grpSp>
        <p:nvGrpSpPr>
          <p:cNvPr id="18" name="Group 18"/>
          <p:cNvGrpSpPr/>
          <p:nvPr/>
        </p:nvGrpSpPr>
        <p:grpSpPr>
          <a:xfrm>
            <a:off x="7750225" y="6767215"/>
            <a:ext cx="9645551" cy="2346424"/>
            <a:chOff x="0" y="0"/>
            <a:chExt cx="12860735" cy="3128565"/>
          </a:xfrm>
        </p:grpSpPr>
        <p:sp>
          <p:nvSpPr>
            <p:cNvPr id="19" name="Freeform 19"/>
            <p:cNvSpPr/>
            <p:nvPr/>
          </p:nvSpPr>
          <p:spPr>
            <a:xfrm>
              <a:off x="6350" y="6350"/>
              <a:ext cx="12848082" cy="3115818"/>
            </a:xfrm>
            <a:custGeom>
              <a:avLst/>
              <a:gdLst/>
              <a:ahLst/>
              <a:cxnLst/>
              <a:rect l="l" t="t" r="r" b="b"/>
              <a:pathLst>
                <a:path w="12848082" h="3115818">
                  <a:moveTo>
                    <a:pt x="0" y="143510"/>
                  </a:moveTo>
                  <a:cubicBezTo>
                    <a:pt x="0" y="64262"/>
                    <a:pt x="64516" y="0"/>
                    <a:pt x="144018" y="0"/>
                  </a:cubicBezTo>
                  <a:lnTo>
                    <a:pt x="12704064" y="0"/>
                  </a:lnTo>
                  <a:cubicBezTo>
                    <a:pt x="12783566" y="0"/>
                    <a:pt x="12848082" y="64262"/>
                    <a:pt x="12848082" y="143510"/>
                  </a:cubicBezTo>
                  <a:lnTo>
                    <a:pt x="12848082" y="2972308"/>
                  </a:lnTo>
                  <a:cubicBezTo>
                    <a:pt x="12848082" y="3051556"/>
                    <a:pt x="12783566" y="3115818"/>
                    <a:pt x="12704064" y="3115818"/>
                  </a:cubicBezTo>
                  <a:lnTo>
                    <a:pt x="144018" y="3115818"/>
                  </a:lnTo>
                  <a:cubicBezTo>
                    <a:pt x="64516" y="3115818"/>
                    <a:pt x="0" y="3051556"/>
                    <a:pt x="0" y="2972308"/>
                  </a:cubicBezTo>
                  <a:close/>
                </a:path>
              </a:pathLst>
            </a:custGeom>
            <a:solidFill>
              <a:srgbClr val="D5DCF6"/>
            </a:solidFill>
          </p:spPr>
        </p:sp>
        <p:sp>
          <p:nvSpPr>
            <p:cNvPr id="20" name="Freeform 20"/>
            <p:cNvSpPr/>
            <p:nvPr/>
          </p:nvSpPr>
          <p:spPr>
            <a:xfrm>
              <a:off x="0" y="0"/>
              <a:ext cx="12860782" cy="3128518"/>
            </a:xfrm>
            <a:custGeom>
              <a:avLst/>
              <a:gdLst/>
              <a:ahLst/>
              <a:cxnLst/>
              <a:rect l="l" t="t" r="r" b="b"/>
              <a:pathLst>
                <a:path w="12860782" h="3128518">
                  <a:moveTo>
                    <a:pt x="0" y="149860"/>
                  </a:moveTo>
                  <a:cubicBezTo>
                    <a:pt x="0" y="67056"/>
                    <a:pt x="67310" y="0"/>
                    <a:pt x="150368" y="0"/>
                  </a:cubicBezTo>
                  <a:lnTo>
                    <a:pt x="12710414" y="0"/>
                  </a:lnTo>
                  <a:lnTo>
                    <a:pt x="12710414" y="6350"/>
                  </a:lnTo>
                  <a:lnTo>
                    <a:pt x="12710414" y="0"/>
                  </a:lnTo>
                  <a:cubicBezTo>
                    <a:pt x="12793472" y="0"/>
                    <a:pt x="12860782" y="67056"/>
                    <a:pt x="12860782" y="149860"/>
                  </a:cubicBezTo>
                  <a:lnTo>
                    <a:pt x="12854432" y="149860"/>
                  </a:lnTo>
                  <a:lnTo>
                    <a:pt x="12860782" y="149860"/>
                  </a:lnTo>
                  <a:lnTo>
                    <a:pt x="12860782" y="2978658"/>
                  </a:lnTo>
                  <a:lnTo>
                    <a:pt x="12854432" y="2978658"/>
                  </a:lnTo>
                  <a:lnTo>
                    <a:pt x="12860782" y="2978658"/>
                  </a:lnTo>
                  <a:cubicBezTo>
                    <a:pt x="12860782" y="3061462"/>
                    <a:pt x="12793472" y="3128518"/>
                    <a:pt x="12710414" y="3128518"/>
                  </a:cubicBezTo>
                  <a:lnTo>
                    <a:pt x="12710414" y="3122168"/>
                  </a:lnTo>
                  <a:lnTo>
                    <a:pt x="12710414" y="3128518"/>
                  </a:lnTo>
                  <a:lnTo>
                    <a:pt x="150368" y="3128518"/>
                  </a:lnTo>
                  <a:lnTo>
                    <a:pt x="150368" y="3122168"/>
                  </a:lnTo>
                  <a:lnTo>
                    <a:pt x="150368" y="3128518"/>
                  </a:lnTo>
                  <a:cubicBezTo>
                    <a:pt x="67310" y="3128518"/>
                    <a:pt x="0" y="3061462"/>
                    <a:pt x="0" y="2978658"/>
                  </a:cubicBezTo>
                  <a:lnTo>
                    <a:pt x="0" y="149860"/>
                  </a:lnTo>
                  <a:lnTo>
                    <a:pt x="6350" y="149860"/>
                  </a:lnTo>
                  <a:lnTo>
                    <a:pt x="0" y="149860"/>
                  </a:lnTo>
                  <a:moveTo>
                    <a:pt x="12700" y="149860"/>
                  </a:moveTo>
                  <a:lnTo>
                    <a:pt x="12700" y="2978658"/>
                  </a:lnTo>
                  <a:lnTo>
                    <a:pt x="6350" y="2978658"/>
                  </a:lnTo>
                  <a:lnTo>
                    <a:pt x="12700" y="2978658"/>
                  </a:lnTo>
                  <a:cubicBezTo>
                    <a:pt x="12700" y="3054350"/>
                    <a:pt x="74295" y="3115818"/>
                    <a:pt x="150368" y="3115818"/>
                  </a:cubicBezTo>
                  <a:lnTo>
                    <a:pt x="12710414" y="3115818"/>
                  </a:lnTo>
                  <a:cubicBezTo>
                    <a:pt x="12786487" y="3115818"/>
                    <a:pt x="12848082" y="3054350"/>
                    <a:pt x="12848082" y="2978658"/>
                  </a:cubicBezTo>
                  <a:lnTo>
                    <a:pt x="12848082" y="149860"/>
                  </a:lnTo>
                  <a:cubicBezTo>
                    <a:pt x="12848082" y="74168"/>
                    <a:pt x="12786487" y="12700"/>
                    <a:pt x="12710414" y="12700"/>
                  </a:cubicBezTo>
                  <a:lnTo>
                    <a:pt x="150368" y="12700"/>
                  </a:lnTo>
                  <a:lnTo>
                    <a:pt x="150368" y="6350"/>
                  </a:lnTo>
                  <a:lnTo>
                    <a:pt x="150368" y="12700"/>
                  </a:lnTo>
                  <a:cubicBezTo>
                    <a:pt x="74295" y="12700"/>
                    <a:pt x="12700" y="74168"/>
                    <a:pt x="12700" y="149860"/>
                  </a:cubicBezTo>
                  <a:close/>
                </a:path>
              </a:pathLst>
            </a:custGeom>
            <a:solidFill>
              <a:srgbClr val="BBC2DC"/>
            </a:solidFill>
          </p:spPr>
        </p:sp>
      </p:grpSp>
      <p:sp>
        <p:nvSpPr>
          <p:cNvPr id="21" name="TextBox 21"/>
          <p:cNvSpPr txBox="1"/>
          <p:nvPr/>
        </p:nvSpPr>
        <p:spPr>
          <a:xfrm>
            <a:off x="8020794" y="6999685"/>
            <a:ext cx="3372594" cy="459581"/>
          </a:xfrm>
          <a:prstGeom prst="rect">
            <a:avLst/>
          </a:prstGeom>
        </p:spPr>
        <p:txBody>
          <a:bodyPr lIns="0" tIns="0" rIns="0" bIns="0" rtlCol="0" anchor="t">
            <a:spAutoFit/>
          </a:bodyPr>
          <a:lstStyle/>
          <a:p>
            <a:pPr algn="l">
              <a:lnSpc>
                <a:spcPts val="3312"/>
              </a:lnSpc>
            </a:pPr>
            <a:r>
              <a:rPr lang="en-US" sz="2625" b="1">
                <a:solidFill>
                  <a:srgbClr val="3B3535"/>
                </a:solidFill>
                <a:latin typeface="Arimo Bold"/>
                <a:ea typeface="Arimo Bold"/>
                <a:cs typeface="Arimo Bold"/>
                <a:sym typeface="Arimo Bold"/>
              </a:rPr>
              <a:t>Κριτική Στάση</a:t>
            </a:r>
          </a:p>
        </p:txBody>
      </p:sp>
      <p:sp>
        <p:nvSpPr>
          <p:cNvPr id="22" name="TextBox 22"/>
          <p:cNvSpPr txBox="1"/>
          <p:nvPr/>
        </p:nvSpPr>
        <p:spPr>
          <a:xfrm>
            <a:off x="8020794" y="7536805"/>
            <a:ext cx="9104411" cy="1306265"/>
          </a:xfrm>
          <a:prstGeom prst="rect">
            <a:avLst/>
          </a:prstGeom>
        </p:spPr>
        <p:txBody>
          <a:bodyPr lIns="0" tIns="0" rIns="0" bIns="0" rtlCol="0" anchor="t">
            <a:spAutoFit/>
          </a:bodyPr>
          <a:lstStyle/>
          <a:p>
            <a:pPr algn="l">
              <a:lnSpc>
                <a:spcPts val="3187"/>
              </a:lnSpc>
            </a:pPr>
            <a:r>
              <a:rPr lang="en-US" sz="2000">
                <a:solidFill>
                  <a:srgbClr val="3B3535"/>
                </a:solidFill>
                <a:latin typeface="Arimo"/>
                <a:ea typeface="Arimo"/>
                <a:cs typeface="Arimo"/>
                <a:sym typeface="Arimo"/>
              </a:rPr>
              <a:t>Η νέα γενιά ασκούσε έντονη κριτική στους παλαιότερους και φρονούσε ότι το συνταγματικό πολίτευμα δεν μπορούσε να αναπτυχθεί, καθώς το εμπόδιζαν η Αυλή και ο ίδιος ο βασιλιάς, τον οποίο θεωρούσε πολιτικά ατάλαντο.</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6000"/>
            </a:blip>
            <a:stretch>
              <a:fillRect l="-2030" t="-12828" r="-845" b="-10394"/>
            </a:stretch>
          </a:blipFill>
        </p:spPr>
      </p:sp>
      <p:grpSp>
        <p:nvGrpSpPr>
          <p:cNvPr id="7" name="Group 7"/>
          <p:cNvGrpSpPr/>
          <p:nvPr/>
        </p:nvGrpSpPr>
        <p:grpSpPr>
          <a:xfrm>
            <a:off x="1220390" y="2742307"/>
            <a:ext cx="28575" cy="6797427"/>
            <a:chOff x="0" y="0"/>
            <a:chExt cx="38100" cy="9063237"/>
          </a:xfrm>
        </p:grpSpPr>
        <p:sp>
          <p:nvSpPr>
            <p:cNvPr id="8" name="Freeform 8"/>
            <p:cNvSpPr/>
            <p:nvPr/>
          </p:nvSpPr>
          <p:spPr>
            <a:xfrm>
              <a:off x="0" y="0"/>
              <a:ext cx="38100" cy="9063228"/>
            </a:xfrm>
            <a:custGeom>
              <a:avLst/>
              <a:gdLst/>
              <a:ahLst/>
              <a:cxnLst/>
              <a:rect l="l" t="t" r="r" b="b"/>
              <a:pathLst>
                <a:path w="38100" h="9063228">
                  <a:moveTo>
                    <a:pt x="0" y="19050"/>
                  </a:moveTo>
                  <a:cubicBezTo>
                    <a:pt x="0" y="8509"/>
                    <a:pt x="8509" y="0"/>
                    <a:pt x="19050" y="0"/>
                  </a:cubicBezTo>
                  <a:cubicBezTo>
                    <a:pt x="29591" y="0"/>
                    <a:pt x="38100" y="8509"/>
                    <a:pt x="38100" y="19050"/>
                  </a:cubicBezTo>
                  <a:lnTo>
                    <a:pt x="38100" y="9044178"/>
                  </a:lnTo>
                  <a:cubicBezTo>
                    <a:pt x="38100" y="9054719"/>
                    <a:pt x="29591" y="9063228"/>
                    <a:pt x="19050" y="9063228"/>
                  </a:cubicBezTo>
                  <a:cubicBezTo>
                    <a:pt x="8509" y="9063228"/>
                    <a:pt x="0" y="9054719"/>
                    <a:pt x="0" y="9044178"/>
                  </a:cubicBezTo>
                  <a:close/>
                </a:path>
              </a:pathLst>
            </a:custGeom>
            <a:solidFill>
              <a:srgbClr val="BBC2DC"/>
            </a:solidFill>
          </p:spPr>
        </p:sp>
      </p:grpSp>
      <p:grpSp>
        <p:nvGrpSpPr>
          <p:cNvPr id="9" name="Group 9"/>
          <p:cNvGrpSpPr/>
          <p:nvPr/>
        </p:nvGrpSpPr>
        <p:grpSpPr>
          <a:xfrm>
            <a:off x="1483891" y="3283446"/>
            <a:ext cx="864245" cy="28575"/>
            <a:chOff x="0" y="0"/>
            <a:chExt cx="1152327" cy="38100"/>
          </a:xfrm>
        </p:grpSpPr>
        <p:sp>
          <p:nvSpPr>
            <p:cNvPr id="10" name="Freeform 10"/>
            <p:cNvSpPr/>
            <p:nvPr/>
          </p:nvSpPr>
          <p:spPr>
            <a:xfrm>
              <a:off x="0" y="0"/>
              <a:ext cx="1152271" cy="38100"/>
            </a:xfrm>
            <a:custGeom>
              <a:avLst/>
              <a:gdLst/>
              <a:ahLst/>
              <a:cxnLst/>
              <a:rect l="l" t="t" r="r" b="b"/>
              <a:pathLst>
                <a:path w="1152271" h="38100">
                  <a:moveTo>
                    <a:pt x="0" y="19050"/>
                  </a:moveTo>
                  <a:cubicBezTo>
                    <a:pt x="0" y="8509"/>
                    <a:pt x="8509" y="0"/>
                    <a:pt x="19050" y="0"/>
                  </a:cubicBezTo>
                  <a:lnTo>
                    <a:pt x="1133221" y="0"/>
                  </a:lnTo>
                  <a:cubicBezTo>
                    <a:pt x="1143762" y="0"/>
                    <a:pt x="1152271" y="8509"/>
                    <a:pt x="1152271" y="19050"/>
                  </a:cubicBezTo>
                  <a:cubicBezTo>
                    <a:pt x="1152271" y="29591"/>
                    <a:pt x="1143762" y="38100"/>
                    <a:pt x="1133221" y="38100"/>
                  </a:cubicBezTo>
                  <a:lnTo>
                    <a:pt x="19050" y="38100"/>
                  </a:lnTo>
                  <a:cubicBezTo>
                    <a:pt x="8509" y="38100"/>
                    <a:pt x="0" y="29591"/>
                    <a:pt x="0" y="19050"/>
                  </a:cubicBezTo>
                  <a:close/>
                </a:path>
              </a:pathLst>
            </a:custGeom>
            <a:solidFill>
              <a:srgbClr val="BBC2DC"/>
            </a:solidFill>
          </p:spPr>
        </p:sp>
      </p:grpSp>
      <p:grpSp>
        <p:nvGrpSpPr>
          <p:cNvPr id="11" name="Group 11"/>
          <p:cNvGrpSpPr/>
          <p:nvPr/>
        </p:nvGrpSpPr>
        <p:grpSpPr>
          <a:xfrm>
            <a:off x="952128" y="3015257"/>
            <a:ext cx="565100" cy="565100"/>
            <a:chOff x="0" y="0"/>
            <a:chExt cx="753467" cy="753467"/>
          </a:xfrm>
        </p:grpSpPr>
        <p:sp>
          <p:nvSpPr>
            <p:cNvPr id="12" name="Freeform 12"/>
            <p:cNvSpPr/>
            <p:nvPr/>
          </p:nvSpPr>
          <p:spPr>
            <a:xfrm>
              <a:off x="6350" y="6350"/>
              <a:ext cx="740791" cy="740791"/>
            </a:xfrm>
            <a:custGeom>
              <a:avLst/>
              <a:gdLst/>
              <a:ahLst/>
              <a:cxnLst/>
              <a:rect l="l" t="t" r="r" b="b"/>
              <a:pathLst>
                <a:path w="740791" h="740791">
                  <a:moveTo>
                    <a:pt x="0" y="138303"/>
                  </a:moveTo>
                  <a:cubicBezTo>
                    <a:pt x="0" y="61976"/>
                    <a:pt x="61976" y="0"/>
                    <a:pt x="138303" y="0"/>
                  </a:cubicBezTo>
                  <a:lnTo>
                    <a:pt x="602488" y="0"/>
                  </a:lnTo>
                  <a:cubicBezTo>
                    <a:pt x="678815" y="0"/>
                    <a:pt x="740791" y="61976"/>
                    <a:pt x="740791" y="138303"/>
                  </a:cubicBezTo>
                  <a:lnTo>
                    <a:pt x="740791" y="602488"/>
                  </a:lnTo>
                  <a:cubicBezTo>
                    <a:pt x="740791" y="678815"/>
                    <a:pt x="678815" y="740791"/>
                    <a:pt x="602488" y="740791"/>
                  </a:cubicBezTo>
                  <a:lnTo>
                    <a:pt x="138303" y="740791"/>
                  </a:lnTo>
                  <a:cubicBezTo>
                    <a:pt x="61976" y="740791"/>
                    <a:pt x="0" y="678815"/>
                    <a:pt x="0" y="602488"/>
                  </a:cubicBezTo>
                  <a:close/>
                </a:path>
              </a:pathLst>
            </a:custGeom>
            <a:solidFill>
              <a:srgbClr val="BBC2DC"/>
            </a:solidFill>
          </p:spPr>
        </p:sp>
        <p:sp>
          <p:nvSpPr>
            <p:cNvPr id="13" name="Freeform 13"/>
            <p:cNvSpPr/>
            <p:nvPr/>
          </p:nvSpPr>
          <p:spPr>
            <a:xfrm>
              <a:off x="0" y="0"/>
              <a:ext cx="753491" cy="753491"/>
            </a:xfrm>
            <a:custGeom>
              <a:avLst/>
              <a:gdLst/>
              <a:ahLst/>
              <a:cxnLst/>
              <a:rect l="l" t="t" r="r" b="b"/>
              <a:pathLst>
                <a:path w="753491" h="753491">
                  <a:moveTo>
                    <a:pt x="0" y="144653"/>
                  </a:moveTo>
                  <a:cubicBezTo>
                    <a:pt x="0" y="64770"/>
                    <a:pt x="64770" y="0"/>
                    <a:pt x="144653" y="0"/>
                  </a:cubicBezTo>
                  <a:lnTo>
                    <a:pt x="608838" y="0"/>
                  </a:lnTo>
                  <a:lnTo>
                    <a:pt x="608838" y="6350"/>
                  </a:lnTo>
                  <a:lnTo>
                    <a:pt x="608838" y="0"/>
                  </a:lnTo>
                  <a:cubicBezTo>
                    <a:pt x="688721" y="0"/>
                    <a:pt x="753491" y="64770"/>
                    <a:pt x="753491" y="144653"/>
                  </a:cubicBezTo>
                  <a:lnTo>
                    <a:pt x="747141" y="144653"/>
                  </a:lnTo>
                  <a:lnTo>
                    <a:pt x="753491" y="144653"/>
                  </a:lnTo>
                  <a:lnTo>
                    <a:pt x="753491" y="608838"/>
                  </a:lnTo>
                  <a:lnTo>
                    <a:pt x="747141" y="608838"/>
                  </a:lnTo>
                  <a:lnTo>
                    <a:pt x="753491" y="608838"/>
                  </a:lnTo>
                  <a:cubicBezTo>
                    <a:pt x="753491" y="688721"/>
                    <a:pt x="688721" y="753491"/>
                    <a:pt x="608838" y="753491"/>
                  </a:cubicBezTo>
                  <a:lnTo>
                    <a:pt x="608838" y="747141"/>
                  </a:lnTo>
                  <a:lnTo>
                    <a:pt x="608838" y="753491"/>
                  </a:lnTo>
                  <a:lnTo>
                    <a:pt x="144653" y="753491"/>
                  </a:lnTo>
                  <a:lnTo>
                    <a:pt x="144653" y="747141"/>
                  </a:lnTo>
                  <a:lnTo>
                    <a:pt x="144653" y="753491"/>
                  </a:lnTo>
                  <a:cubicBezTo>
                    <a:pt x="64770" y="753491"/>
                    <a:pt x="0" y="688721"/>
                    <a:pt x="0" y="608838"/>
                  </a:cubicBezTo>
                  <a:lnTo>
                    <a:pt x="0" y="144653"/>
                  </a:lnTo>
                  <a:lnTo>
                    <a:pt x="6350" y="144653"/>
                  </a:lnTo>
                  <a:lnTo>
                    <a:pt x="0" y="144653"/>
                  </a:lnTo>
                  <a:moveTo>
                    <a:pt x="12700" y="144653"/>
                  </a:moveTo>
                  <a:lnTo>
                    <a:pt x="12700" y="608838"/>
                  </a:lnTo>
                  <a:lnTo>
                    <a:pt x="6350" y="608838"/>
                  </a:lnTo>
                  <a:lnTo>
                    <a:pt x="12700" y="608838"/>
                  </a:lnTo>
                  <a:cubicBezTo>
                    <a:pt x="12700" y="681736"/>
                    <a:pt x="71755" y="740791"/>
                    <a:pt x="144653" y="740791"/>
                  </a:cubicBezTo>
                  <a:lnTo>
                    <a:pt x="608838" y="740791"/>
                  </a:lnTo>
                  <a:cubicBezTo>
                    <a:pt x="681736" y="740791"/>
                    <a:pt x="740791" y="681736"/>
                    <a:pt x="740791" y="608838"/>
                  </a:cubicBezTo>
                  <a:lnTo>
                    <a:pt x="740791" y="144653"/>
                  </a:lnTo>
                  <a:cubicBezTo>
                    <a:pt x="740791" y="71755"/>
                    <a:pt x="681736" y="12700"/>
                    <a:pt x="608838" y="12700"/>
                  </a:cubicBezTo>
                  <a:lnTo>
                    <a:pt x="144653" y="12700"/>
                  </a:lnTo>
                  <a:lnTo>
                    <a:pt x="144653" y="6350"/>
                  </a:lnTo>
                  <a:lnTo>
                    <a:pt x="144653" y="12700"/>
                  </a:lnTo>
                  <a:cubicBezTo>
                    <a:pt x="71755" y="12700"/>
                    <a:pt x="12700" y="71755"/>
                    <a:pt x="12700" y="144653"/>
                  </a:cubicBezTo>
                  <a:close/>
                </a:path>
              </a:pathLst>
            </a:custGeom>
            <a:solidFill>
              <a:srgbClr val="BBC2DC"/>
            </a:solidFill>
          </p:spPr>
        </p:sp>
      </p:grpSp>
      <p:grpSp>
        <p:nvGrpSpPr>
          <p:cNvPr id="14" name="Group 14"/>
          <p:cNvGrpSpPr/>
          <p:nvPr/>
        </p:nvGrpSpPr>
        <p:grpSpPr>
          <a:xfrm>
            <a:off x="1483891" y="5763220"/>
            <a:ext cx="864245" cy="28575"/>
            <a:chOff x="0" y="0"/>
            <a:chExt cx="1152327" cy="38100"/>
          </a:xfrm>
        </p:grpSpPr>
        <p:sp>
          <p:nvSpPr>
            <p:cNvPr id="15" name="Freeform 15"/>
            <p:cNvSpPr/>
            <p:nvPr/>
          </p:nvSpPr>
          <p:spPr>
            <a:xfrm>
              <a:off x="0" y="0"/>
              <a:ext cx="1152271" cy="38100"/>
            </a:xfrm>
            <a:custGeom>
              <a:avLst/>
              <a:gdLst/>
              <a:ahLst/>
              <a:cxnLst/>
              <a:rect l="l" t="t" r="r" b="b"/>
              <a:pathLst>
                <a:path w="1152271" h="38100">
                  <a:moveTo>
                    <a:pt x="0" y="19050"/>
                  </a:moveTo>
                  <a:cubicBezTo>
                    <a:pt x="0" y="8509"/>
                    <a:pt x="8509" y="0"/>
                    <a:pt x="19050" y="0"/>
                  </a:cubicBezTo>
                  <a:lnTo>
                    <a:pt x="1133221" y="0"/>
                  </a:lnTo>
                  <a:cubicBezTo>
                    <a:pt x="1143762" y="0"/>
                    <a:pt x="1152271" y="8509"/>
                    <a:pt x="1152271" y="19050"/>
                  </a:cubicBezTo>
                  <a:cubicBezTo>
                    <a:pt x="1152271" y="29591"/>
                    <a:pt x="1143762" y="38100"/>
                    <a:pt x="1133221" y="38100"/>
                  </a:cubicBezTo>
                  <a:lnTo>
                    <a:pt x="19050" y="38100"/>
                  </a:lnTo>
                  <a:cubicBezTo>
                    <a:pt x="8509" y="38100"/>
                    <a:pt x="0" y="29591"/>
                    <a:pt x="0" y="19050"/>
                  </a:cubicBezTo>
                  <a:close/>
                </a:path>
              </a:pathLst>
            </a:custGeom>
            <a:solidFill>
              <a:srgbClr val="BBC2DC"/>
            </a:solidFill>
          </p:spPr>
        </p:sp>
      </p:grpSp>
      <p:grpSp>
        <p:nvGrpSpPr>
          <p:cNvPr id="16" name="Group 16"/>
          <p:cNvGrpSpPr/>
          <p:nvPr/>
        </p:nvGrpSpPr>
        <p:grpSpPr>
          <a:xfrm>
            <a:off x="952128" y="5495032"/>
            <a:ext cx="565100" cy="565100"/>
            <a:chOff x="0" y="0"/>
            <a:chExt cx="753467" cy="753467"/>
          </a:xfrm>
        </p:grpSpPr>
        <p:sp>
          <p:nvSpPr>
            <p:cNvPr id="17" name="Freeform 17"/>
            <p:cNvSpPr/>
            <p:nvPr/>
          </p:nvSpPr>
          <p:spPr>
            <a:xfrm>
              <a:off x="6350" y="6350"/>
              <a:ext cx="740791" cy="740791"/>
            </a:xfrm>
            <a:custGeom>
              <a:avLst/>
              <a:gdLst/>
              <a:ahLst/>
              <a:cxnLst/>
              <a:rect l="l" t="t" r="r" b="b"/>
              <a:pathLst>
                <a:path w="740791" h="740791">
                  <a:moveTo>
                    <a:pt x="0" y="138303"/>
                  </a:moveTo>
                  <a:cubicBezTo>
                    <a:pt x="0" y="61976"/>
                    <a:pt x="61976" y="0"/>
                    <a:pt x="138303" y="0"/>
                  </a:cubicBezTo>
                  <a:lnTo>
                    <a:pt x="602488" y="0"/>
                  </a:lnTo>
                  <a:cubicBezTo>
                    <a:pt x="678815" y="0"/>
                    <a:pt x="740791" y="61976"/>
                    <a:pt x="740791" y="138303"/>
                  </a:cubicBezTo>
                  <a:lnTo>
                    <a:pt x="740791" y="602488"/>
                  </a:lnTo>
                  <a:cubicBezTo>
                    <a:pt x="740791" y="678815"/>
                    <a:pt x="678815" y="740791"/>
                    <a:pt x="602488" y="740791"/>
                  </a:cubicBezTo>
                  <a:lnTo>
                    <a:pt x="138303" y="740791"/>
                  </a:lnTo>
                  <a:cubicBezTo>
                    <a:pt x="61976" y="740791"/>
                    <a:pt x="0" y="678815"/>
                    <a:pt x="0" y="602488"/>
                  </a:cubicBezTo>
                  <a:close/>
                </a:path>
              </a:pathLst>
            </a:custGeom>
            <a:solidFill>
              <a:srgbClr val="BBC2DC"/>
            </a:solidFill>
          </p:spPr>
        </p:sp>
        <p:sp>
          <p:nvSpPr>
            <p:cNvPr id="18" name="Freeform 18"/>
            <p:cNvSpPr/>
            <p:nvPr/>
          </p:nvSpPr>
          <p:spPr>
            <a:xfrm>
              <a:off x="0" y="0"/>
              <a:ext cx="753491" cy="753491"/>
            </a:xfrm>
            <a:custGeom>
              <a:avLst/>
              <a:gdLst/>
              <a:ahLst/>
              <a:cxnLst/>
              <a:rect l="l" t="t" r="r" b="b"/>
              <a:pathLst>
                <a:path w="753491" h="753491">
                  <a:moveTo>
                    <a:pt x="0" y="144653"/>
                  </a:moveTo>
                  <a:cubicBezTo>
                    <a:pt x="0" y="64770"/>
                    <a:pt x="64770" y="0"/>
                    <a:pt x="144653" y="0"/>
                  </a:cubicBezTo>
                  <a:lnTo>
                    <a:pt x="608838" y="0"/>
                  </a:lnTo>
                  <a:lnTo>
                    <a:pt x="608838" y="6350"/>
                  </a:lnTo>
                  <a:lnTo>
                    <a:pt x="608838" y="0"/>
                  </a:lnTo>
                  <a:cubicBezTo>
                    <a:pt x="688721" y="0"/>
                    <a:pt x="753491" y="64770"/>
                    <a:pt x="753491" y="144653"/>
                  </a:cubicBezTo>
                  <a:lnTo>
                    <a:pt x="747141" y="144653"/>
                  </a:lnTo>
                  <a:lnTo>
                    <a:pt x="753491" y="144653"/>
                  </a:lnTo>
                  <a:lnTo>
                    <a:pt x="753491" y="608838"/>
                  </a:lnTo>
                  <a:lnTo>
                    <a:pt x="747141" y="608838"/>
                  </a:lnTo>
                  <a:lnTo>
                    <a:pt x="753491" y="608838"/>
                  </a:lnTo>
                  <a:cubicBezTo>
                    <a:pt x="753491" y="688721"/>
                    <a:pt x="688721" y="753491"/>
                    <a:pt x="608838" y="753491"/>
                  </a:cubicBezTo>
                  <a:lnTo>
                    <a:pt x="608838" y="747141"/>
                  </a:lnTo>
                  <a:lnTo>
                    <a:pt x="608838" y="753491"/>
                  </a:lnTo>
                  <a:lnTo>
                    <a:pt x="144653" y="753491"/>
                  </a:lnTo>
                  <a:lnTo>
                    <a:pt x="144653" y="747141"/>
                  </a:lnTo>
                  <a:lnTo>
                    <a:pt x="144653" y="753491"/>
                  </a:lnTo>
                  <a:cubicBezTo>
                    <a:pt x="64770" y="753491"/>
                    <a:pt x="0" y="688721"/>
                    <a:pt x="0" y="608838"/>
                  </a:cubicBezTo>
                  <a:lnTo>
                    <a:pt x="0" y="144653"/>
                  </a:lnTo>
                  <a:lnTo>
                    <a:pt x="6350" y="144653"/>
                  </a:lnTo>
                  <a:lnTo>
                    <a:pt x="0" y="144653"/>
                  </a:lnTo>
                  <a:moveTo>
                    <a:pt x="12700" y="144653"/>
                  </a:moveTo>
                  <a:lnTo>
                    <a:pt x="12700" y="608838"/>
                  </a:lnTo>
                  <a:lnTo>
                    <a:pt x="6350" y="608838"/>
                  </a:lnTo>
                  <a:lnTo>
                    <a:pt x="12700" y="608838"/>
                  </a:lnTo>
                  <a:cubicBezTo>
                    <a:pt x="12700" y="681736"/>
                    <a:pt x="71755" y="740791"/>
                    <a:pt x="144653" y="740791"/>
                  </a:cubicBezTo>
                  <a:lnTo>
                    <a:pt x="608838" y="740791"/>
                  </a:lnTo>
                  <a:cubicBezTo>
                    <a:pt x="681736" y="740791"/>
                    <a:pt x="740791" y="681736"/>
                    <a:pt x="740791" y="608838"/>
                  </a:cubicBezTo>
                  <a:lnTo>
                    <a:pt x="740791" y="144653"/>
                  </a:lnTo>
                  <a:cubicBezTo>
                    <a:pt x="740791" y="71755"/>
                    <a:pt x="681736" y="12700"/>
                    <a:pt x="608838" y="12700"/>
                  </a:cubicBezTo>
                  <a:lnTo>
                    <a:pt x="144653" y="12700"/>
                  </a:lnTo>
                  <a:lnTo>
                    <a:pt x="144653" y="6350"/>
                  </a:lnTo>
                  <a:lnTo>
                    <a:pt x="144653" y="12700"/>
                  </a:lnTo>
                  <a:cubicBezTo>
                    <a:pt x="71755" y="12700"/>
                    <a:pt x="12700" y="71755"/>
                    <a:pt x="12700" y="144653"/>
                  </a:cubicBezTo>
                  <a:close/>
                </a:path>
              </a:pathLst>
            </a:custGeom>
            <a:solidFill>
              <a:srgbClr val="BBC2DC"/>
            </a:solidFill>
          </p:spPr>
        </p:sp>
      </p:grpSp>
      <p:grpSp>
        <p:nvGrpSpPr>
          <p:cNvPr id="19" name="Group 19"/>
          <p:cNvGrpSpPr/>
          <p:nvPr/>
        </p:nvGrpSpPr>
        <p:grpSpPr>
          <a:xfrm>
            <a:off x="1483891" y="7848005"/>
            <a:ext cx="864245" cy="28575"/>
            <a:chOff x="0" y="0"/>
            <a:chExt cx="1152327" cy="38100"/>
          </a:xfrm>
        </p:grpSpPr>
        <p:sp>
          <p:nvSpPr>
            <p:cNvPr id="20" name="Freeform 20"/>
            <p:cNvSpPr/>
            <p:nvPr/>
          </p:nvSpPr>
          <p:spPr>
            <a:xfrm>
              <a:off x="0" y="0"/>
              <a:ext cx="1152271" cy="38100"/>
            </a:xfrm>
            <a:custGeom>
              <a:avLst/>
              <a:gdLst/>
              <a:ahLst/>
              <a:cxnLst/>
              <a:rect l="l" t="t" r="r" b="b"/>
              <a:pathLst>
                <a:path w="1152271" h="38100">
                  <a:moveTo>
                    <a:pt x="0" y="19050"/>
                  </a:moveTo>
                  <a:cubicBezTo>
                    <a:pt x="0" y="8509"/>
                    <a:pt x="8509" y="0"/>
                    <a:pt x="19050" y="0"/>
                  </a:cubicBezTo>
                  <a:lnTo>
                    <a:pt x="1133221" y="0"/>
                  </a:lnTo>
                  <a:cubicBezTo>
                    <a:pt x="1143762" y="0"/>
                    <a:pt x="1152271" y="8509"/>
                    <a:pt x="1152271" y="19050"/>
                  </a:cubicBezTo>
                  <a:cubicBezTo>
                    <a:pt x="1152271" y="29591"/>
                    <a:pt x="1143762" y="38100"/>
                    <a:pt x="1133221" y="38100"/>
                  </a:cubicBezTo>
                  <a:lnTo>
                    <a:pt x="19050" y="38100"/>
                  </a:lnTo>
                  <a:cubicBezTo>
                    <a:pt x="8509" y="38100"/>
                    <a:pt x="0" y="29591"/>
                    <a:pt x="0" y="19050"/>
                  </a:cubicBezTo>
                  <a:close/>
                </a:path>
              </a:pathLst>
            </a:custGeom>
            <a:solidFill>
              <a:srgbClr val="BBC2DC"/>
            </a:solidFill>
          </p:spPr>
        </p:sp>
      </p:grpSp>
      <p:grpSp>
        <p:nvGrpSpPr>
          <p:cNvPr id="21" name="Group 21"/>
          <p:cNvGrpSpPr/>
          <p:nvPr/>
        </p:nvGrpSpPr>
        <p:grpSpPr>
          <a:xfrm>
            <a:off x="952128" y="7579816"/>
            <a:ext cx="565100" cy="565100"/>
            <a:chOff x="0" y="0"/>
            <a:chExt cx="753467" cy="753467"/>
          </a:xfrm>
        </p:grpSpPr>
        <p:sp>
          <p:nvSpPr>
            <p:cNvPr id="22" name="Freeform 22"/>
            <p:cNvSpPr/>
            <p:nvPr/>
          </p:nvSpPr>
          <p:spPr>
            <a:xfrm>
              <a:off x="6350" y="6350"/>
              <a:ext cx="740791" cy="740791"/>
            </a:xfrm>
            <a:custGeom>
              <a:avLst/>
              <a:gdLst/>
              <a:ahLst/>
              <a:cxnLst/>
              <a:rect l="l" t="t" r="r" b="b"/>
              <a:pathLst>
                <a:path w="740791" h="740791">
                  <a:moveTo>
                    <a:pt x="0" y="138303"/>
                  </a:moveTo>
                  <a:cubicBezTo>
                    <a:pt x="0" y="61976"/>
                    <a:pt x="61976" y="0"/>
                    <a:pt x="138303" y="0"/>
                  </a:cubicBezTo>
                  <a:lnTo>
                    <a:pt x="602488" y="0"/>
                  </a:lnTo>
                  <a:cubicBezTo>
                    <a:pt x="678815" y="0"/>
                    <a:pt x="740791" y="61976"/>
                    <a:pt x="740791" y="138303"/>
                  </a:cubicBezTo>
                  <a:lnTo>
                    <a:pt x="740791" y="602488"/>
                  </a:lnTo>
                  <a:cubicBezTo>
                    <a:pt x="740791" y="678815"/>
                    <a:pt x="678815" y="740791"/>
                    <a:pt x="602488" y="740791"/>
                  </a:cubicBezTo>
                  <a:lnTo>
                    <a:pt x="138303" y="740791"/>
                  </a:lnTo>
                  <a:cubicBezTo>
                    <a:pt x="61976" y="740791"/>
                    <a:pt x="0" y="678815"/>
                    <a:pt x="0" y="602488"/>
                  </a:cubicBezTo>
                  <a:close/>
                </a:path>
              </a:pathLst>
            </a:custGeom>
            <a:solidFill>
              <a:srgbClr val="BBC2DC"/>
            </a:solidFill>
          </p:spPr>
        </p:sp>
        <p:sp>
          <p:nvSpPr>
            <p:cNvPr id="23" name="Freeform 23"/>
            <p:cNvSpPr/>
            <p:nvPr/>
          </p:nvSpPr>
          <p:spPr>
            <a:xfrm>
              <a:off x="0" y="0"/>
              <a:ext cx="753491" cy="753491"/>
            </a:xfrm>
            <a:custGeom>
              <a:avLst/>
              <a:gdLst/>
              <a:ahLst/>
              <a:cxnLst/>
              <a:rect l="l" t="t" r="r" b="b"/>
              <a:pathLst>
                <a:path w="753491" h="753491">
                  <a:moveTo>
                    <a:pt x="0" y="144653"/>
                  </a:moveTo>
                  <a:cubicBezTo>
                    <a:pt x="0" y="64770"/>
                    <a:pt x="64770" y="0"/>
                    <a:pt x="144653" y="0"/>
                  </a:cubicBezTo>
                  <a:lnTo>
                    <a:pt x="608838" y="0"/>
                  </a:lnTo>
                  <a:lnTo>
                    <a:pt x="608838" y="6350"/>
                  </a:lnTo>
                  <a:lnTo>
                    <a:pt x="608838" y="0"/>
                  </a:lnTo>
                  <a:cubicBezTo>
                    <a:pt x="688721" y="0"/>
                    <a:pt x="753491" y="64770"/>
                    <a:pt x="753491" y="144653"/>
                  </a:cubicBezTo>
                  <a:lnTo>
                    <a:pt x="747141" y="144653"/>
                  </a:lnTo>
                  <a:lnTo>
                    <a:pt x="753491" y="144653"/>
                  </a:lnTo>
                  <a:lnTo>
                    <a:pt x="753491" y="608838"/>
                  </a:lnTo>
                  <a:lnTo>
                    <a:pt x="747141" y="608838"/>
                  </a:lnTo>
                  <a:lnTo>
                    <a:pt x="753491" y="608838"/>
                  </a:lnTo>
                  <a:cubicBezTo>
                    <a:pt x="753491" y="688721"/>
                    <a:pt x="688721" y="753491"/>
                    <a:pt x="608838" y="753491"/>
                  </a:cubicBezTo>
                  <a:lnTo>
                    <a:pt x="608838" y="747141"/>
                  </a:lnTo>
                  <a:lnTo>
                    <a:pt x="608838" y="753491"/>
                  </a:lnTo>
                  <a:lnTo>
                    <a:pt x="144653" y="753491"/>
                  </a:lnTo>
                  <a:lnTo>
                    <a:pt x="144653" y="747141"/>
                  </a:lnTo>
                  <a:lnTo>
                    <a:pt x="144653" y="753491"/>
                  </a:lnTo>
                  <a:cubicBezTo>
                    <a:pt x="64770" y="753491"/>
                    <a:pt x="0" y="688721"/>
                    <a:pt x="0" y="608838"/>
                  </a:cubicBezTo>
                  <a:lnTo>
                    <a:pt x="0" y="144653"/>
                  </a:lnTo>
                  <a:lnTo>
                    <a:pt x="6350" y="144653"/>
                  </a:lnTo>
                  <a:lnTo>
                    <a:pt x="0" y="144653"/>
                  </a:lnTo>
                  <a:moveTo>
                    <a:pt x="12700" y="144653"/>
                  </a:moveTo>
                  <a:lnTo>
                    <a:pt x="12700" y="608838"/>
                  </a:lnTo>
                  <a:lnTo>
                    <a:pt x="6350" y="608838"/>
                  </a:lnTo>
                  <a:lnTo>
                    <a:pt x="12700" y="608838"/>
                  </a:lnTo>
                  <a:cubicBezTo>
                    <a:pt x="12700" y="681736"/>
                    <a:pt x="71755" y="740791"/>
                    <a:pt x="144653" y="740791"/>
                  </a:cubicBezTo>
                  <a:lnTo>
                    <a:pt x="608838" y="740791"/>
                  </a:lnTo>
                  <a:cubicBezTo>
                    <a:pt x="681736" y="740791"/>
                    <a:pt x="740791" y="681736"/>
                    <a:pt x="740791" y="608838"/>
                  </a:cubicBezTo>
                  <a:lnTo>
                    <a:pt x="740791" y="144653"/>
                  </a:lnTo>
                  <a:cubicBezTo>
                    <a:pt x="740791" y="71755"/>
                    <a:pt x="681736" y="12700"/>
                    <a:pt x="608838" y="12700"/>
                  </a:cubicBezTo>
                  <a:lnTo>
                    <a:pt x="144653" y="12700"/>
                  </a:lnTo>
                  <a:lnTo>
                    <a:pt x="144653" y="6350"/>
                  </a:lnTo>
                  <a:lnTo>
                    <a:pt x="144653" y="12700"/>
                  </a:lnTo>
                  <a:cubicBezTo>
                    <a:pt x="71755" y="12700"/>
                    <a:pt x="12700" y="71755"/>
                    <a:pt x="12700" y="144653"/>
                  </a:cubicBezTo>
                  <a:close/>
                </a:path>
              </a:pathLst>
            </a:custGeom>
            <a:solidFill>
              <a:srgbClr val="BBC2DC"/>
            </a:solidFill>
          </p:spPr>
        </p:sp>
      </p:grpSp>
      <p:sp>
        <p:nvSpPr>
          <p:cNvPr id="24" name="TextBox 24"/>
          <p:cNvSpPr txBox="1"/>
          <p:nvPr/>
        </p:nvSpPr>
        <p:spPr>
          <a:xfrm>
            <a:off x="864245" y="690116"/>
            <a:ext cx="9701510" cy="1681757"/>
          </a:xfrm>
          <a:prstGeom prst="rect">
            <a:avLst/>
          </a:prstGeom>
        </p:spPr>
        <p:txBody>
          <a:bodyPr lIns="0" tIns="0" rIns="0" bIns="0" rtlCol="0" anchor="t">
            <a:spAutoFit/>
          </a:bodyPr>
          <a:lstStyle/>
          <a:p>
            <a:pPr algn="l">
              <a:lnSpc>
                <a:spcPts val="6374"/>
              </a:lnSpc>
            </a:pPr>
            <a:r>
              <a:rPr lang="en-US" sz="5062" b="1">
                <a:solidFill>
                  <a:srgbClr val="1F1E1E"/>
                </a:solidFill>
                <a:latin typeface="Arimo Bold"/>
                <a:ea typeface="Arimo Bold"/>
                <a:cs typeface="Arimo Bold"/>
                <a:sym typeface="Arimo Bold"/>
              </a:rPr>
              <a:t>Δυσαρέσκεια και Αντιπολιτευτικοί Όμιλοι</a:t>
            </a:r>
          </a:p>
        </p:txBody>
      </p:sp>
      <p:sp>
        <p:nvSpPr>
          <p:cNvPr id="25" name="TextBox 25"/>
          <p:cNvSpPr txBox="1"/>
          <p:nvPr/>
        </p:nvSpPr>
        <p:spPr>
          <a:xfrm>
            <a:off x="1157958" y="3140869"/>
            <a:ext cx="153292" cy="351830"/>
          </a:xfrm>
          <a:prstGeom prst="rect">
            <a:avLst/>
          </a:prstGeom>
        </p:spPr>
        <p:txBody>
          <a:bodyPr lIns="0" tIns="0" rIns="0" bIns="0" rtlCol="0" anchor="t">
            <a:spAutoFit/>
          </a:bodyPr>
          <a:lstStyle/>
          <a:p>
            <a:pPr algn="ctr">
              <a:lnSpc>
                <a:spcPts val="3062"/>
              </a:lnSpc>
            </a:pPr>
            <a:r>
              <a:rPr lang="en-US" sz="3062" b="1">
                <a:solidFill>
                  <a:srgbClr val="3B3535"/>
                </a:solidFill>
                <a:latin typeface="Arimo Bold"/>
                <a:ea typeface="Arimo Bold"/>
                <a:cs typeface="Arimo Bold"/>
                <a:sym typeface="Arimo Bold"/>
              </a:rPr>
              <a:t>1</a:t>
            </a:r>
          </a:p>
        </p:txBody>
      </p:sp>
      <p:sp>
        <p:nvSpPr>
          <p:cNvPr id="26" name="TextBox 26"/>
          <p:cNvSpPr txBox="1"/>
          <p:nvPr/>
        </p:nvSpPr>
        <p:spPr>
          <a:xfrm>
            <a:off x="2592884" y="2960637"/>
            <a:ext cx="3249514" cy="404813"/>
          </a:xfrm>
          <a:prstGeom prst="rect">
            <a:avLst/>
          </a:prstGeom>
        </p:spPr>
        <p:txBody>
          <a:bodyPr lIns="0" tIns="0" rIns="0" bIns="0" rtlCol="0" anchor="t">
            <a:spAutoFit/>
          </a:bodyPr>
          <a:lstStyle/>
          <a:p>
            <a:pPr algn="l">
              <a:lnSpc>
                <a:spcPts val="3187"/>
              </a:lnSpc>
            </a:pPr>
            <a:r>
              <a:rPr lang="en-US" sz="2499" b="1">
                <a:solidFill>
                  <a:srgbClr val="000000"/>
                </a:solidFill>
                <a:latin typeface="Arimo Bold"/>
                <a:ea typeface="Arimo Bold"/>
                <a:cs typeface="Arimo Bold"/>
                <a:sym typeface="Arimo Bold"/>
              </a:rPr>
              <a:t>Τέλη Δεκαετίας 1850</a:t>
            </a:r>
          </a:p>
        </p:txBody>
      </p:sp>
      <p:sp>
        <p:nvSpPr>
          <p:cNvPr id="27" name="TextBox 27"/>
          <p:cNvSpPr txBox="1"/>
          <p:nvPr/>
        </p:nvSpPr>
        <p:spPr>
          <a:xfrm>
            <a:off x="2592884" y="3457575"/>
            <a:ext cx="7972871" cy="1135063"/>
          </a:xfrm>
          <a:prstGeom prst="rect">
            <a:avLst/>
          </a:prstGeom>
        </p:spPr>
        <p:txBody>
          <a:bodyPr lIns="0" tIns="0" rIns="0" bIns="0" rtlCol="0" anchor="t">
            <a:spAutoFit/>
          </a:bodyPr>
          <a:lstStyle/>
          <a:p>
            <a:pPr algn="l">
              <a:lnSpc>
                <a:spcPts val="3062"/>
              </a:lnSpc>
            </a:pPr>
            <a:r>
              <a:rPr lang="en-US" sz="1937" b="1">
                <a:solidFill>
                  <a:srgbClr val="000000"/>
                </a:solidFill>
                <a:latin typeface="Arimo Bold"/>
                <a:ea typeface="Arimo Bold"/>
                <a:cs typeface="Arimo Bold"/>
                <a:sym typeface="Arimo Bold"/>
              </a:rPr>
              <a:t>Έγινε φανερή μια συνολική δυσαρέσκεια μεγάλων τμημάτων του πληθυσμού λόγω της οικονομικής δυσπραγίας και της δυσλειτουργίας του πολιτικού συστήματος.</a:t>
            </a:r>
          </a:p>
        </p:txBody>
      </p:sp>
      <p:sp>
        <p:nvSpPr>
          <p:cNvPr id="28" name="TextBox 28"/>
          <p:cNvSpPr txBox="1"/>
          <p:nvPr/>
        </p:nvSpPr>
        <p:spPr>
          <a:xfrm>
            <a:off x="1118220" y="5620642"/>
            <a:ext cx="232767" cy="351830"/>
          </a:xfrm>
          <a:prstGeom prst="rect">
            <a:avLst/>
          </a:prstGeom>
        </p:spPr>
        <p:txBody>
          <a:bodyPr lIns="0" tIns="0" rIns="0" bIns="0" rtlCol="0" anchor="t">
            <a:spAutoFit/>
          </a:bodyPr>
          <a:lstStyle/>
          <a:p>
            <a:pPr algn="ctr">
              <a:lnSpc>
                <a:spcPts val="3062"/>
              </a:lnSpc>
            </a:pPr>
            <a:r>
              <a:rPr lang="en-US" sz="3062" b="1">
                <a:solidFill>
                  <a:srgbClr val="3B3535"/>
                </a:solidFill>
                <a:latin typeface="Arimo Bold"/>
                <a:ea typeface="Arimo Bold"/>
                <a:cs typeface="Arimo Bold"/>
                <a:sym typeface="Arimo Bold"/>
              </a:rPr>
              <a:t>2</a:t>
            </a:r>
          </a:p>
        </p:txBody>
      </p:sp>
      <p:sp>
        <p:nvSpPr>
          <p:cNvPr id="29" name="TextBox 29"/>
          <p:cNvSpPr txBox="1"/>
          <p:nvPr/>
        </p:nvSpPr>
        <p:spPr>
          <a:xfrm>
            <a:off x="2592884" y="5440413"/>
            <a:ext cx="3249514" cy="404813"/>
          </a:xfrm>
          <a:prstGeom prst="rect">
            <a:avLst/>
          </a:prstGeom>
        </p:spPr>
        <p:txBody>
          <a:bodyPr lIns="0" tIns="0" rIns="0" bIns="0" rtlCol="0" anchor="t">
            <a:spAutoFit/>
          </a:bodyPr>
          <a:lstStyle/>
          <a:p>
            <a:pPr algn="l">
              <a:lnSpc>
                <a:spcPts val="3187"/>
              </a:lnSpc>
            </a:pPr>
            <a:r>
              <a:rPr lang="en-US" sz="2499" b="1">
                <a:solidFill>
                  <a:srgbClr val="000000"/>
                </a:solidFill>
                <a:latin typeface="Arimo Bold"/>
                <a:ea typeface="Arimo Bold"/>
                <a:cs typeface="Arimo Bold"/>
                <a:sym typeface="Arimo Bold"/>
              </a:rPr>
              <a:t>Συγκρότηση Ομίλων</a:t>
            </a:r>
          </a:p>
        </p:txBody>
      </p:sp>
      <p:sp>
        <p:nvSpPr>
          <p:cNvPr id="30" name="TextBox 30"/>
          <p:cNvSpPr txBox="1"/>
          <p:nvPr/>
        </p:nvSpPr>
        <p:spPr>
          <a:xfrm>
            <a:off x="2592884" y="5937349"/>
            <a:ext cx="7972871" cy="754063"/>
          </a:xfrm>
          <a:prstGeom prst="rect">
            <a:avLst/>
          </a:prstGeom>
        </p:spPr>
        <p:txBody>
          <a:bodyPr lIns="0" tIns="0" rIns="0" bIns="0" rtlCol="0" anchor="t">
            <a:spAutoFit/>
          </a:bodyPr>
          <a:lstStyle/>
          <a:p>
            <a:pPr algn="l">
              <a:lnSpc>
                <a:spcPts val="3062"/>
              </a:lnSpc>
            </a:pPr>
            <a:r>
              <a:rPr lang="en-US" sz="1937" b="1">
                <a:solidFill>
                  <a:srgbClr val="000000"/>
                </a:solidFill>
                <a:latin typeface="Arimo Bold"/>
                <a:ea typeface="Arimo Bold"/>
                <a:cs typeface="Arimo Bold"/>
                <a:sym typeface="Arimo Bold"/>
              </a:rPr>
              <a:t>Συγκροτήθηκαν αντιπολιτευτικοί όμιλοι με εκσυγχρονιστικά κατά κύριο λόγο αιτήματα.</a:t>
            </a:r>
          </a:p>
        </p:txBody>
      </p:sp>
      <p:sp>
        <p:nvSpPr>
          <p:cNvPr id="31" name="TextBox 31"/>
          <p:cNvSpPr txBox="1"/>
          <p:nvPr/>
        </p:nvSpPr>
        <p:spPr>
          <a:xfrm>
            <a:off x="1118071" y="7705427"/>
            <a:ext cx="233214" cy="351830"/>
          </a:xfrm>
          <a:prstGeom prst="rect">
            <a:avLst/>
          </a:prstGeom>
        </p:spPr>
        <p:txBody>
          <a:bodyPr lIns="0" tIns="0" rIns="0" bIns="0" rtlCol="0" anchor="t">
            <a:spAutoFit/>
          </a:bodyPr>
          <a:lstStyle/>
          <a:p>
            <a:pPr algn="ctr">
              <a:lnSpc>
                <a:spcPts val="3062"/>
              </a:lnSpc>
            </a:pPr>
            <a:r>
              <a:rPr lang="en-US" sz="3062" b="1">
                <a:solidFill>
                  <a:srgbClr val="3B3535"/>
                </a:solidFill>
                <a:latin typeface="Arimo Bold"/>
                <a:ea typeface="Arimo Bold"/>
                <a:cs typeface="Arimo Bold"/>
                <a:sym typeface="Arimo Bold"/>
              </a:rPr>
              <a:t>3</a:t>
            </a:r>
          </a:p>
        </p:txBody>
      </p:sp>
      <p:sp>
        <p:nvSpPr>
          <p:cNvPr id="32" name="TextBox 32"/>
          <p:cNvSpPr txBox="1"/>
          <p:nvPr/>
        </p:nvSpPr>
        <p:spPr>
          <a:xfrm>
            <a:off x="2592884" y="7525196"/>
            <a:ext cx="3249514" cy="404813"/>
          </a:xfrm>
          <a:prstGeom prst="rect">
            <a:avLst/>
          </a:prstGeom>
        </p:spPr>
        <p:txBody>
          <a:bodyPr lIns="0" tIns="0" rIns="0" bIns="0" rtlCol="0" anchor="t">
            <a:spAutoFit/>
          </a:bodyPr>
          <a:lstStyle/>
          <a:p>
            <a:pPr algn="l">
              <a:lnSpc>
                <a:spcPts val="3187"/>
              </a:lnSpc>
            </a:pPr>
            <a:r>
              <a:rPr lang="en-US" sz="2499" b="1">
                <a:solidFill>
                  <a:srgbClr val="000000"/>
                </a:solidFill>
                <a:latin typeface="Arimo Bold"/>
                <a:ea typeface="Arimo Bold"/>
                <a:cs typeface="Arimo Bold"/>
                <a:sym typeface="Arimo Bold"/>
              </a:rPr>
              <a:t>Βασικά Αιτήματα</a:t>
            </a:r>
          </a:p>
        </p:txBody>
      </p:sp>
      <p:sp>
        <p:nvSpPr>
          <p:cNvPr id="33" name="TextBox 33"/>
          <p:cNvSpPr txBox="1"/>
          <p:nvPr/>
        </p:nvSpPr>
        <p:spPr>
          <a:xfrm>
            <a:off x="2592884" y="8022134"/>
            <a:ext cx="7972871" cy="1135063"/>
          </a:xfrm>
          <a:prstGeom prst="rect">
            <a:avLst/>
          </a:prstGeom>
        </p:spPr>
        <p:txBody>
          <a:bodyPr lIns="0" tIns="0" rIns="0" bIns="0" rtlCol="0" anchor="t">
            <a:spAutoFit/>
          </a:bodyPr>
          <a:lstStyle/>
          <a:p>
            <a:pPr algn="l">
              <a:lnSpc>
                <a:spcPts val="3062"/>
              </a:lnSpc>
            </a:pPr>
            <a:r>
              <a:rPr lang="en-US" sz="1937" b="1">
                <a:solidFill>
                  <a:srgbClr val="000000"/>
                </a:solidFill>
                <a:latin typeface="Arimo Bold"/>
                <a:ea typeface="Arimo Bold"/>
                <a:cs typeface="Arimo Bold"/>
                <a:sym typeface="Arimo Bold"/>
              </a:rPr>
              <a:t>Ελεύθερες εκλογές, φορολογική μεταρρύθμιση με στόχο την ελάφρυνση των αγροτών, κρατικές επενδύσεις σε έργα υποδομής, ίδρυση αγροτικών τραπεζών, απλούστερη διοίκηση.</a:t>
            </a:r>
          </a:p>
        </p:txBody>
      </p:sp>
      <p:sp>
        <p:nvSpPr>
          <p:cNvPr id="34" name="TextBox 34"/>
          <p:cNvSpPr txBox="1"/>
          <p:nvPr/>
        </p:nvSpPr>
        <p:spPr>
          <a:xfrm>
            <a:off x="10034496" y="427671"/>
            <a:ext cx="8000887" cy="558484"/>
          </a:xfrm>
          <a:prstGeom prst="rect">
            <a:avLst/>
          </a:prstGeom>
        </p:spPr>
        <p:txBody>
          <a:bodyPr lIns="0" tIns="0" rIns="0" bIns="0" rtlCol="0" anchor="t">
            <a:spAutoFit/>
          </a:bodyPr>
          <a:lstStyle/>
          <a:p>
            <a:pPr algn="r">
              <a:lnSpc>
                <a:spcPts val="2112"/>
              </a:lnSpc>
              <a:spcBef>
                <a:spcPct val="0"/>
              </a:spcBef>
            </a:pPr>
            <a:r>
              <a:rPr lang="en-US" sz="2112" b="1">
                <a:solidFill>
                  <a:srgbClr val="000000"/>
                </a:solidFill>
                <a:latin typeface="Arimo Bold"/>
                <a:ea typeface="Arimo Bold"/>
                <a:cs typeface="Arimo Bold"/>
                <a:sym typeface="Arimo Bold"/>
              </a:rPr>
              <a:t>Σκίτσο: Έτσι είδαν οι γερμανικές εφημερίδες την έξωση του Όθωνος. Η εφημερίδα είναι της 2ας Νοεμβρίου 1862.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Freeform 7" descr="preencoded.png"/>
          <p:cNvSpPr/>
          <p:nvPr/>
        </p:nvSpPr>
        <p:spPr>
          <a:xfrm>
            <a:off x="833140" y="2187029"/>
            <a:ext cx="595015" cy="595015"/>
          </a:xfrm>
          <a:custGeom>
            <a:avLst/>
            <a:gdLst/>
            <a:ahLst/>
            <a:cxnLst/>
            <a:rect l="l" t="t" r="r" b="b"/>
            <a:pathLst>
              <a:path w="595015" h="595015">
                <a:moveTo>
                  <a:pt x="0" y="0"/>
                </a:moveTo>
                <a:lnTo>
                  <a:pt x="595015" y="0"/>
                </a:lnTo>
                <a:lnTo>
                  <a:pt x="595015" y="595015"/>
                </a:lnTo>
                <a:lnTo>
                  <a:pt x="0" y="595015"/>
                </a:lnTo>
                <a:lnTo>
                  <a:pt x="0" y="0"/>
                </a:lnTo>
                <a:close/>
              </a:path>
            </a:pathLst>
          </a:custGeom>
          <a:blipFill>
            <a:blip r:embed="rId4"/>
            <a:stretch>
              <a:fillRect/>
            </a:stretch>
          </a:blipFill>
        </p:spPr>
      </p:sp>
      <p:sp>
        <p:nvSpPr>
          <p:cNvPr id="8" name="Freeform 8" descr="preencoded.png"/>
          <p:cNvSpPr/>
          <p:nvPr/>
        </p:nvSpPr>
        <p:spPr>
          <a:xfrm>
            <a:off x="833140" y="5029795"/>
            <a:ext cx="595015" cy="595015"/>
          </a:xfrm>
          <a:custGeom>
            <a:avLst/>
            <a:gdLst/>
            <a:ahLst/>
            <a:cxnLst/>
            <a:rect l="l" t="t" r="r" b="b"/>
            <a:pathLst>
              <a:path w="595015" h="595015">
                <a:moveTo>
                  <a:pt x="0" y="0"/>
                </a:moveTo>
                <a:lnTo>
                  <a:pt x="595015" y="0"/>
                </a:lnTo>
                <a:lnTo>
                  <a:pt x="595015" y="595015"/>
                </a:lnTo>
                <a:lnTo>
                  <a:pt x="0" y="595015"/>
                </a:lnTo>
                <a:lnTo>
                  <a:pt x="0" y="0"/>
                </a:lnTo>
                <a:close/>
              </a:path>
            </a:pathLst>
          </a:custGeom>
          <a:blipFill>
            <a:blip r:embed="rId5"/>
            <a:stretch>
              <a:fillRect/>
            </a:stretch>
          </a:blipFill>
        </p:spPr>
      </p:sp>
      <p:sp>
        <p:nvSpPr>
          <p:cNvPr id="9" name="Freeform 9" descr="preencoded.png"/>
          <p:cNvSpPr/>
          <p:nvPr/>
        </p:nvSpPr>
        <p:spPr>
          <a:xfrm>
            <a:off x="833140" y="7491859"/>
            <a:ext cx="595015" cy="595015"/>
          </a:xfrm>
          <a:custGeom>
            <a:avLst/>
            <a:gdLst/>
            <a:ahLst/>
            <a:cxnLst/>
            <a:rect l="l" t="t" r="r" b="b"/>
            <a:pathLst>
              <a:path w="595015" h="595015">
                <a:moveTo>
                  <a:pt x="0" y="0"/>
                </a:moveTo>
                <a:lnTo>
                  <a:pt x="595015" y="0"/>
                </a:lnTo>
                <a:lnTo>
                  <a:pt x="595015" y="595015"/>
                </a:lnTo>
                <a:lnTo>
                  <a:pt x="0" y="595015"/>
                </a:lnTo>
                <a:lnTo>
                  <a:pt x="0" y="0"/>
                </a:lnTo>
                <a:close/>
              </a:path>
            </a:pathLst>
          </a:custGeom>
          <a:blipFill>
            <a:blip r:embed="rId6"/>
            <a:stretch>
              <a:fillRect/>
            </a:stretch>
          </a:blipFill>
        </p:spPr>
      </p:sp>
      <p:sp>
        <p:nvSpPr>
          <p:cNvPr id="10" name="Freeform 10"/>
          <p:cNvSpPr/>
          <p:nvPr/>
        </p:nvSpPr>
        <p:spPr>
          <a:xfrm>
            <a:off x="11314867" y="0"/>
            <a:ext cx="6973133" cy="10287000"/>
          </a:xfrm>
          <a:custGeom>
            <a:avLst/>
            <a:gdLst/>
            <a:ahLst/>
            <a:cxnLst/>
            <a:rect l="l" t="t" r="r" b="b"/>
            <a:pathLst>
              <a:path w="6973133" h="10287000">
                <a:moveTo>
                  <a:pt x="0" y="0"/>
                </a:moveTo>
                <a:lnTo>
                  <a:pt x="6973133" y="0"/>
                </a:lnTo>
                <a:lnTo>
                  <a:pt x="6973133" y="10287000"/>
                </a:lnTo>
                <a:lnTo>
                  <a:pt x="0" y="10287000"/>
                </a:lnTo>
                <a:lnTo>
                  <a:pt x="0" y="0"/>
                </a:lnTo>
                <a:close/>
              </a:path>
            </a:pathLst>
          </a:custGeom>
          <a:blipFill>
            <a:blip r:embed="rId7"/>
            <a:stretch>
              <a:fillRect l="-9009" r="-9009"/>
            </a:stretch>
          </a:blipFill>
        </p:spPr>
      </p:sp>
      <p:sp>
        <p:nvSpPr>
          <p:cNvPr id="11" name="TextBox 11"/>
          <p:cNvSpPr txBox="1"/>
          <p:nvPr/>
        </p:nvSpPr>
        <p:spPr>
          <a:xfrm>
            <a:off x="833140" y="999381"/>
            <a:ext cx="10102744" cy="784225"/>
          </a:xfrm>
          <a:prstGeom prst="rect">
            <a:avLst/>
          </a:prstGeom>
        </p:spPr>
        <p:txBody>
          <a:bodyPr lIns="0" tIns="0" rIns="0" bIns="0" rtlCol="0" anchor="t">
            <a:spAutoFit/>
          </a:bodyPr>
          <a:lstStyle/>
          <a:p>
            <a:pPr algn="l">
              <a:lnSpc>
                <a:spcPts val="6125"/>
              </a:lnSpc>
            </a:pPr>
            <a:r>
              <a:rPr lang="en-US" sz="4875" b="1">
                <a:solidFill>
                  <a:srgbClr val="1F1E1E"/>
                </a:solidFill>
                <a:latin typeface="Arimo Bold"/>
                <a:ea typeface="Arimo Bold"/>
                <a:cs typeface="Arimo Bold"/>
                <a:sym typeface="Arimo Bold"/>
              </a:rPr>
              <a:t>Ο Αλέξανδρος Κουμουνδούρος</a:t>
            </a:r>
          </a:p>
        </p:txBody>
      </p:sp>
      <p:sp>
        <p:nvSpPr>
          <p:cNvPr id="12" name="TextBox 12"/>
          <p:cNvSpPr txBox="1"/>
          <p:nvPr/>
        </p:nvSpPr>
        <p:spPr>
          <a:xfrm>
            <a:off x="833140" y="3000970"/>
            <a:ext cx="3132088" cy="410616"/>
          </a:xfrm>
          <a:prstGeom prst="rect">
            <a:avLst/>
          </a:prstGeom>
        </p:spPr>
        <p:txBody>
          <a:bodyPr lIns="0" tIns="0" rIns="0" bIns="0" rtlCol="0" anchor="t">
            <a:spAutoFit/>
          </a:bodyPr>
          <a:lstStyle/>
          <a:p>
            <a:pPr algn="l">
              <a:lnSpc>
                <a:spcPts val="3062"/>
              </a:lnSpc>
            </a:pPr>
            <a:r>
              <a:rPr lang="en-US" sz="2437" b="1">
                <a:solidFill>
                  <a:srgbClr val="3B3535"/>
                </a:solidFill>
                <a:latin typeface="Arimo Bold"/>
                <a:ea typeface="Arimo Bold"/>
                <a:cs typeface="Arimo Bold"/>
                <a:sym typeface="Arimo Bold"/>
              </a:rPr>
              <a:t>Πολιτική Δράση</a:t>
            </a:r>
          </a:p>
        </p:txBody>
      </p:sp>
      <p:sp>
        <p:nvSpPr>
          <p:cNvPr id="13" name="TextBox 13"/>
          <p:cNvSpPr txBox="1"/>
          <p:nvPr/>
        </p:nvSpPr>
        <p:spPr>
          <a:xfrm>
            <a:off x="833140" y="3459064"/>
            <a:ext cx="9763720" cy="856655"/>
          </a:xfrm>
          <a:prstGeom prst="rect">
            <a:avLst/>
          </a:prstGeom>
        </p:spPr>
        <p:txBody>
          <a:bodyPr lIns="0" tIns="0" rIns="0" bIns="0" rtlCol="0" anchor="t">
            <a:spAutoFit/>
          </a:bodyPr>
          <a:lstStyle/>
          <a:p>
            <a:pPr algn="l">
              <a:lnSpc>
                <a:spcPts val="2937"/>
              </a:lnSpc>
            </a:pPr>
            <a:r>
              <a:rPr lang="en-US" sz="1812">
                <a:solidFill>
                  <a:srgbClr val="3B3535"/>
                </a:solidFill>
                <a:latin typeface="Arimo"/>
                <a:ea typeface="Arimo"/>
                <a:cs typeface="Arimo"/>
                <a:sym typeface="Arimo"/>
              </a:rPr>
              <a:t>Τα αιτήματα αυτά εξέφρασε σε μεγάλο βαθμό με την πολιτική του δράση ο Αλέξανδρος Κουμουνδούρος.</a:t>
            </a:r>
          </a:p>
        </p:txBody>
      </p:sp>
      <p:sp>
        <p:nvSpPr>
          <p:cNvPr id="14" name="TextBox 14"/>
          <p:cNvSpPr txBox="1"/>
          <p:nvPr/>
        </p:nvSpPr>
        <p:spPr>
          <a:xfrm>
            <a:off x="833140" y="5843736"/>
            <a:ext cx="3132088" cy="410616"/>
          </a:xfrm>
          <a:prstGeom prst="rect">
            <a:avLst/>
          </a:prstGeom>
        </p:spPr>
        <p:txBody>
          <a:bodyPr lIns="0" tIns="0" rIns="0" bIns="0" rtlCol="0" anchor="t">
            <a:spAutoFit/>
          </a:bodyPr>
          <a:lstStyle/>
          <a:p>
            <a:pPr algn="l">
              <a:lnSpc>
                <a:spcPts val="3062"/>
              </a:lnSpc>
            </a:pPr>
            <a:r>
              <a:rPr lang="en-US" sz="2437" b="1">
                <a:solidFill>
                  <a:srgbClr val="3B3535"/>
                </a:solidFill>
                <a:latin typeface="Arimo Bold"/>
                <a:ea typeface="Arimo Bold"/>
                <a:cs typeface="Arimo Bold"/>
                <a:sym typeface="Arimo Bold"/>
              </a:rPr>
              <a:t>Μεταρρυθμίσεις</a:t>
            </a:r>
          </a:p>
        </p:txBody>
      </p:sp>
      <p:sp>
        <p:nvSpPr>
          <p:cNvPr id="15" name="TextBox 15"/>
          <p:cNvSpPr txBox="1"/>
          <p:nvPr/>
        </p:nvSpPr>
        <p:spPr>
          <a:xfrm>
            <a:off x="833140" y="6301829"/>
            <a:ext cx="9763720" cy="475953"/>
          </a:xfrm>
          <a:prstGeom prst="rect">
            <a:avLst/>
          </a:prstGeom>
        </p:spPr>
        <p:txBody>
          <a:bodyPr lIns="0" tIns="0" rIns="0" bIns="0" rtlCol="0" anchor="t">
            <a:spAutoFit/>
          </a:bodyPr>
          <a:lstStyle/>
          <a:p>
            <a:pPr algn="l">
              <a:lnSpc>
                <a:spcPts val="2937"/>
              </a:lnSpc>
            </a:pPr>
            <a:r>
              <a:rPr lang="en-US" sz="1812">
                <a:solidFill>
                  <a:srgbClr val="3B3535"/>
                </a:solidFill>
                <a:latin typeface="Arimo"/>
                <a:ea typeface="Arimo"/>
                <a:cs typeface="Arimo"/>
                <a:sym typeface="Arimo"/>
              </a:rPr>
              <a:t>Προώθησε μεταρρυθμίσεις που ανταποκρίνονταν στα αιτήματα της νέας γενιάς.</a:t>
            </a:r>
          </a:p>
        </p:txBody>
      </p:sp>
      <p:sp>
        <p:nvSpPr>
          <p:cNvPr id="16" name="TextBox 16"/>
          <p:cNvSpPr txBox="1"/>
          <p:nvPr/>
        </p:nvSpPr>
        <p:spPr>
          <a:xfrm>
            <a:off x="833140" y="8305800"/>
            <a:ext cx="3245495" cy="410616"/>
          </a:xfrm>
          <a:prstGeom prst="rect">
            <a:avLst/>
          </a:prstGeom>
        </p:spPr>
        <p:txBody>
          <a:bodyPr lIns="0" tIns="0" rIns="0" bIns="0" rtlCol="0" anchor="t">
            <a:spAutoFit/>
          </a:bodyPr>
          <a:lstStyle/>
          <a:p>
            <a:pPr algn="l">
              <a:lnSpc>
                <a:spcPts val="3062"/>
              </a:lnSpc>
            </a:pPr>
            <a:r>
              <a:rPr lang="en-US" sz="2437" b="1">
                <a:solidFill>
                  <a:srgbClr val="3B3535"/>
                </a:solidFill>
                <a:latin typeface="Arimo Bold"/>
                <a:ea typeface="Arimo Bold"/>
                <a:cs typeface="Arimo Bold"/>
                <a:sym typeface="Arimo Bold"/>
              </a:rPr>
              <a:t>Ηγετική Φυσιογνωμία</a:t>
            </a:r>
          </a:p>
        </p:txBody>
      </p:sp>
      <p:sp>
        <p:nvSpPr>
          <p:cNvPr id="17" name="TextBox 17"/>
          <p:cNvSpPr txBox="1"/>
          <p:nvPr/>
        </p:nvSpPr>
        <p:spPr>
          <a:xfrm>
            <a:off x="833140" y="8763892"/>
            <a:ext cx="9763720" cy="475952"/>
          </a:xfrm>
          <a:prstGeom prst="rect">
            <a:avLst/>
          </a:prstGeom>
        </p:spPr>
        <p:txBody>
          <a:bodyPr lIns="0" tIns="0" rIns="0" bIns="0" rtlCol="0" anchor="t">
            <a:spAutoFit/>
          </a:bodyPr>
          <a:lstStyle/>
          <a:p>
            <a:pPr algn="l">
              <a:lnSpc>
                <a:spcPts val="2937"/>
              </a:lnSpc>
            </a:pPr>
            <a:r>
              <a:rPr lang="en-US" sz="1812">
                <a:solidFill>
                  <a:srgbClr val="3B3535"/>
                </a:solidFill>
                <a:latin typeface="Arimo"/>
                <a:ea typeface="Arimo"/>
                <a:cs typeface="Arimo"/>
                <a:sym typeface="Arimo"/>
              </a:rPr>
              <a:t>Αναδείχθηκε σε σημαντική ηγετική φυσιογνωμία της εποχής.</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Freeform 7" descr="preencoded.png"/>
          <p:cNvSpPr/>
          <p:nvPr/>
        </p:nvSpPr>
        <p:spPr>
          <a:xfrm>
            <a:off x="7666435" y="1880146"/>
            <a:ext cx="1155055" cy="1847999"/>
          </a:xfrm>
          <a:custGeom>
            <a:avLst/>
            <a:gdLst/>
            <a:ahLst/>
            <a:cxnLst/>
            <a:rect l="l" t="t" r="r" b="b"/>
            <a:pathLst>
              <a:path w="1155055" h="1847999">
                <a:moveTo>
                  <a:pt x="0" y="0"/>
                </a:moveTo>
                <a:lnTo>
                  <a:pt x="1155055" y="0"/>
                </a:lnTo>
                <a:lnTo>
                  <a:pt x="1155055" y="1847999"/>
                </a:lnTo>
                <a:lnTo>
                  <a:pt x="0" y="1847999"/>
                </a:lnTo>
                <a:lnTo>
                  <a:pt x="0" y="0"/>
                </a:lnTo>
                <a:close/>
              </a:path>
            </a:pathLst>
          </a:custGeom>
          <a:blipFill>
            <a:blip r:embed="rId4"/>
            <a:stretch>
              <a:fillRect t="-105" b="-105"/>
            </a:stretch>
          </a:blipFill>
        </p:spPr>
      </p:sp>
      <p:sp>
        <p:nvSpPr>
          <p:cNvPr id="8" name="Freeform 8" descr="preencoded.png"/>
          <p:cNvSpPr/>
          <p:nvPr/>
        </p:nvSpPr>
        <p:spPr>
          <a:xfrm>
            <a:off x="7666435" y="3728145"/>
            <a:ext cx="1155055" cy="2088951"/>
          </a:xfrm>
          <a:custGeom>
            <a:avLst/>
            <a:gdLst/>
            <a:ahLst/>
            <a:cxnLst/>
            <a:rect l="l" t="t" r="r" b="b"/>
            <a:pathLst>
              <a:path w="1155055" h="2088951">
                <a:moveTo>
                  <a:pt x="0" y="0"/>
                </a:moveTo>
                <a:lnTo>
                  <a:pt x="1155055" y="0"/>
                </a:lnTo>
                <a:lnTo>
                  <a:pt x="1155055" y="2088951"/>
                </a:lnTo>
                <a:lnTo>
                  <a:pt x="0" y="2088951"/>
                </a:lnTo>
                <a:lnTo>
                  <a:pt x="0" y="0"/>
                </a:lnTo>
                <a:close/>
              </a:path>
            </a:pathLst>
          </a:custGeom>
          <a:blipFill>
            <a:blip r:embed="rId5"/>
            <a:stretch>
              <a:fillRect t="-38" b="-38"/>
            </a:stretch>
          </a:blipFill>
        </p:spPr>
      </p:sp>
      <p:sp>
        <p:nvSpPr>
          <p:cNvPr id="9" name="Freeform 9" descr="preencoded.png"/>
          <p:cNvSpPr/>
          <p:nvPr/>
        </p:nvSpPr>
        <p:spPr>
          <a:xfrm>
            <a:off x="7666435" y="5817096"/>
            <a:ext cx="1155055" cy="1847999"/>
          </a:xfrm>
          <a:custGeom>
            <a:avLst/>
            <a:gdLst/>
            <a:ahLst/>
            <a:cxnLst/>
            <a:rect l="l" t="t" r="r" b="b"/>
            <a:pathLst>
              <a:path w="1155055" h="1847999">
                <a:moveTo>
                  <a:pt x="0" y="0"/>
                </a:moveTo>
                <a:lnTo>
                  <a:pt x="1155055" y="0"/>
                </a:lnTo>
                <a:lnTo>
                  <a:pt x="1155055" y="1847999"/>
                </a:lnTo>
                <a:lnTo>
                  <a:pt x="0" y="1847999"/>
                </a:lnTo>
                <a:lnTo>
                  <a:pt x="0" y="0"/>
                </a:lnTo>
                <a:close/>
              </a:path>
            </a:pathLst>
          </a:custGeom>
          <a:blipFill>
            <a:blip r:embed="rId6"/>
            <a:stretch>
              <a:fillRect t="-105" b="-105"/>
            </a:stretch>
          </a:blipFill>
        </p:spPr>
      </p:sp>
      <p:sp>
        <p:nvSpPr>
          <p:cNvPr id="10" name="Freeform 10" descr="preencoded.png"/>
          <p:cNvSpPr/>
          <p:nvPr/>
        </p:nvSpPr>
        <p:spPr>
          <a:xfrm>
            <a:off x="7666435" y="7665095"/>
            <a:ext cx="1155055" cy="1847999"/>
          </a:xfrm>
          <a:custGeom>
            <a:avLst/>
            <a:gdLst/>
            <a:ahLst/>
            <a:cxnLst/>
            <a:rect l="l" t="t" r="r" b="b"/>
            <a:pathLst>
              <a:path w="1155055" h="1847999">
                <a:moveTo>
                  <a:pt x="0" y="0"/>
                </a:moveTo>
                <a:lnTo>
                  <a:pt x="1155055" y="0"/>
                </a:lnTo>
                <a:lnTo>
                  <a:pt x="1155055" y="1847999"/>
                </a:lnTo>
                <a:lnTo>
                  <a:pt x="0" y="1847999"/>
                </a:lnTo>
                <a:lnTo>
                  <a:pt x="0" y="0"/>
                </a:lnTo>
                <a:close/>
              </a:path>
            </a:pathLst>
          </a:custGeom>
          <a:blipFill>
            <a:blip r:embed="rId7"/>
            <a:stretch>
              <a:fillRect t="-105" b="-105"/>
            </a:stretch>
          </a:blipFill>
        </p:spPr>
      </p:sp>
      <p:sp>
        <p:nvSpPr>
          <p:cNvPr id="11" name="Freeform 11"/>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8"/>
            <a:stretch>
              <a:fillRect l="-86238" t="-2512" r="-28547" b="-4522"/>
            </a:stretch>
          </a:blipFill>
        </p:spPr>
      </p:sp>
      <p:sp>
        <p:nvSpPr>
          <p:cNvPr id="12" name="TextBox 12"/>
          <p:cNvSpPr txBox="1"/>
          <p:nvPr/>
        </p:nvSpPr>
        <p:spPr>
          <a:xfrm>
            <a:off x="7666435" y="735658"/>
            <a:ext cx="8192991" cy="760412"/>
          </a:xfrm>
          <a:prstGeom prst="rect">
            <a:avLst/>
          </a:prstGeom>
        </p:spPr>
        <p:txBody>
          <a:bodyPr lIns="0" tIns="0" rIns="0" bIns="0" rtlCol="0" anchor="t">
            <a:spAutoFit/>
          </a:bodyPr>
          <a:lstStyle/>
          <a:p>
            <a:pPr algn="l">
              <a:lnSpc>
                <a:spcPts val="5937"/>
              </a:lnSpc>
            </a:pPr>
            <a:r>
              <a:rPr lang="en-US" sz="4750" b="1">
                <a:solidFill>
                  <a:srgbClr val="1F1E1E"/>
                </a:solidFill>
                <a:latin typeface="Arimo Bold"/>
                <a:ea typeface="Arimo Bold"/>
                <a:cs typeface="Arimo Bold"/>
                <a:sym typeface="Arimo Bold"/>
              </a:rPr>
              <a:t>Η Επανάσταση του 1862</a:t>
            </a:r>
          </a:p>
        </p:txBody>
      </p:sp>
      <p:sp>
        <p:nvSpPr>
          <p:cNvPr id="13" name="TextBox 13"/>
          <p:cNvSpPr txBox="1"/>
          <p:nvPr/>
        </p:nvSpPr>
        <p:spPr>
          <a:xfrm>
            <a:off x="9167961" y="2092078"/>
            <a:ext cx="4155802" cy="379412"/>
          </a:xfrm>
          <a:prstGeom prst="rect">
            <a:avLst/>
          </a:prstGeom>
        </p:spPr>
        <p:txBody>
          <a:bodyPr lIns="0" tIns="0" rIns="0" bIns="0" rtlCol="0" anchor="t">
            <a:spAutoFit/>
          </a:bodyPr>
          <a:lstStyle/>
          <a:p>
            <a:pPr algn="l">
              <a:lnSpc>
                <a:spcPts val="2937"/>
              </a:lnSpc>
            </a:pPr>
            <a:r>
              <a:rPr lang="en-US" sz="2375" b="1">
                <a:solidFill>
                  <a:srgbClr val="3B3535"/>
                </a:solidFill>
                <a:latin typeface="Arimo Bold"/>
                <a:ea typeface="Arimo Bold"/>
                <a:cs typeface="Arimo Bold"/>
                <a:sym typeface="Arimo Bold"/>
              </a:rPr>
              <a:t>Έκρηξη Δυσαρέσκειας</a:t>
            </a:r>
          </a:p>
        </p:txBody>
      </p:sp>
      <p:sp>
        <p:nvSpPr>
          <p:cNvPr id="14" name="TextBox 14"/>
          <p:cNvSpPr txBox="1"/>
          <p:nvPr/>
        </p:nvSpPr>
        <p:spPr>
          <a:xfrm>
            <a:off x="9167961" y="2543770"/>
            <a:ext cx="8311604" cy="824805"/>
          </a:xfrm>
          <a:prstGeom prst="rect">
            <a:avLst/>
          </a:prstGeom>
        </p:spPr>
        <p:txBody>
          <a:bodyPr lIns="0" tIns="0" rIns="0" bIns="0" rtlCol="0" anchor="t">
            <a:spAutoFit/>
          </a:bodyPr>
          <a:lstStyle/>
          <a:p>
            <a:pPr algn="l">
              <a:lnSpc>
                <a:spcPts val="2875"/>
              </a:lnSpc>
            </a:pPr>
            <a:r>
              <a:rPr lang="en-US" sz="1812">
                <a:solidFill>
                  <a:srgbClr val="3B3535"/>
                </a:solidFill>
                <a:latin typeface="Arimo"/>
                <a:ea typeface="Arimo"/>
                <a:cs typeface="Arimo"/>
                <a:sym typeface="Arimo"/>
              </a:rPr>
              <a:t>Το Φεβρουάριο του 1862 η δυσαρέσκεια κατέληξε σε επανάσταση, με αίτημα την απομάκρυνση του βασιλιά.</a:t>
            </a:r>
          </a:p>
        </p:txBody>
      </p:sp>
      <p:sp>
        <p:nvSpPr>
          <p:cNvPr id="15" name="TextBox 15"/>
          <p:cNvSpPr txBox="1"/>
          <p:nvPr/>
        </p:nvSpPr>
        <p:spPr>
          <a:xfrm>
            <a:off x="9167961" y="3940076"/>
            <a:ext cx="3039516" cy="398860"/>
          </a:xfrm>
          <a:prstGeom prst="rect">
            <a:avLst/>
          </a:prstGeom>
        </p:spPr>
        <p:txBody>
          <a:bodyPr lIns="0" tIns="0" rIns="0" bIns="0" rtlCol="0" anchor="t">
            <a:spAutoFit/>
          </a:bodyPr>
          <a:lstStyle/>
          <a:p>
            <a:pPr algn="l">
              <a:lnSpc>
                <a:spcPts val="2937"/>
              </a:lnSpc>
            </a:pPr>
            <a:r>
              <a:rPr lang="en-US" sz="2375" b="1">
                <a:solidFill>
                  <a:srgbClr val="3B3535"/>
                </a:solidFill>
                <a:latin typeface="Arimo Bold"/>
                <a:ea typeface="Arimo Bold"/>
                <a:cs typeface="Arimo Bold"/>
                <a:sym typeface="Arimo Bold"/>
              </a:rPr>
              <a:t>Συμμετέχοντες</a:t>
            </a:r>
          </a:p>
        </p:txBody>
      </p:sp>
      <p:sp>
        <p:nvSpPr>
          <p:cNvPr id="16" name="TextBox 16"/>
          <p:cNvSpPr txBox="1"/>
          <p:nvPr/>
        </p:nvSpPr>
        <p:spPr>
          <a:xfrm>
            <a:off x="9167961" y="4391769"/>
            <a:ext cx="8311604" cy="1194346"/>
          </a:xfrm>
          <a:prstGeom prst="rect">
            <a:avLst/>
          </a:prstGeom>
        </p:spPr>
        <p:txBody>
          <a:bodyPr lIns="0" tIns="0" rIns="0" bIns="0" rtlCol="0" anchor="t">
            <a:spAutoFit/>
          </a:bodyPr>
          <a:lstStyle/>
          <a:p>
            <a:pPr algn="l">
              <a:lnSpc>
                <a:spcPts val="2875"/>
              </a:lnSpc>
            </a:pPr>
            <a:r>
              <a:rPr lang="en-US" sz="1812">
                <a:solidFill>
                  <a:srgbClr val="3B3535"/>
                </a:solidFill>
                <a:latin typeface="Arimo"/>
                <a:ea typeface="Arimo"/>
                <a:cs typeface="Arimo"/>
                <a:sym typeface="Arimo"/>
              </a:rPr>
              <a:t>Στην επανάσταση συμμετείχαν κατά κύριο λόγο αξιωματικοί, άνεργοι απόφοιτοι πανεπιστημίου που δεν ήθελαν να εργαστούν στους κλάδους της αγροτικής και βιοτεχνικής παραγωγής και αισθάνονταν κοινωνικά αδικημένοι.</a:t>
            </a:r>
          </a:p>
        </p:txBody>
      </p:sp>
      <p:sp>
        <p:nvSpPr>
          <p:cNvPr id="17" name="TextBox 17"/>
          <p:cNvSpPr txBox="1"/>
          <p:nvPr/>
        </p:nvSpPr>
        <p:spPr>
          <a:xfrm>
            <a:off x="9167961" y="6029027"/>
            <a:ext cx="3039516" cy="398860"/>
          </a:xfrm>
          <a:prstGeom prst="rect">
            <a:avLst/>
          </a:prstGeom>
        </p:spPr>
        <p:txBody>
          <a:bodyPr lIns="0" tIns="0" rIns="0" bIns="0" rtlCol="0" anchor="t">
            <a:spAutoFit/>
          </a:bodyPr>
          <a:lstStyle/>
          <a:p>
            <a:pPr algn="l">
              <a:lnSpc>
                <a:spcPts val="2937"/>
              </a:lnSpc>
            </a:pPr>
            <a:r>
              <a:rPr lang="en-US" sz="2375" b="1">
                <a:solidFill>
                  <a:srgbClr val="3B3535"/>
                </a:solidFill>
                <a:latin typeface="Arimo Bold"/>
                <a:ea typeface="Arimo Bold"/>
                <a:cs typeface="Arimo Bold"/>
                <a:sym typeface="Arimo Bold"/>
              </a:rPr>
              <a:t>Ανώτερα Στρώματα</a:t>
            </a:r>
          </a:p>
        </p:txBody>
      </p:sp>
      <p:sp>
        <p:nvSpPr>
          <p:cNvPr id="18" name="TextBox 18"/>
          <p:cNvSpPr txBox="1"/>
          <p:nvPr/>
        </p:nvSpPr>
        <p:spPr>
          <a:xfrm>
            <a:off x="9167961" y="6480721"/>
            <a:ext cx="8311604" cy="824805"/>
          </a:xfrm>
          <a:prstGeom prst="rect">
            <a:avLst/>
          </a:prstGeom>
        </p:spPr>
        <p:txBody>
          <a:bodyPr lIns="0" tIns="0" rIns="0" bIns="0" rtlCol="0" anchor="t">
            <a:spAutoFit/>
          </a:bodyPr>
          <a:lstStyle/>
          <a:p>
            <a:pPr algn="l">
              <a:lnSpc>
                <a:spcPts val="2875"/>
              </a:lnSpc>
            </a:pPr>
            <a:r>
              <a:rPr lang="en-US" sz="1812">
                <a:solidFill>
                  <a:srgbClr val="3B3535"/>
                </a:solidFill>
                <a:latin typeface="Arimo"/>
                <a:ea typeface="Arimo"/>
                <a:cs typeface="Arimo"/>
                <a:sym typeface="Arimo"/>
              </a:rPr>
              <a:t>Συμμετείχαν ακόμη και πολλά άτομα ανώτερων κοινωνικών στρωμάτων, τα οποία ζητούσαν ευκαιρίες για ενεργότερη συμμετοχή στα πολιτικά πράγματα.</a:t>
            </a:r>
          </a:p>
        </p:txBody>
      </p:sp>
      <p:sp>
        <p:nvSpPr>
          <p:cNvPr id="19" name="TextBox 19"/>
          <p:cNvSpPr txBox="1"/>
          <p:nvPr/>
        </p:nvSpPr>
        <p:spPr>
          <a:xfrm>
            <a:off x="9167961" y="7877026"/>
            <a:ext cx="3039516" cy="398860"/>
          </a:xfrm>
          <a:prstGeom prst="rect">
            <a:avLst/>
          </a:prstGeom>
        </p:spPr>
        <p:txBody>
          <a:bodyPr lIns="0" tIns="0" rIns="0" bIns="0" rtlCol="0" anchor="t">
            <a:spAutoFit/>
          </a:bodyPr>
          <a:lstStyle/>
          <a:p>
            <a:pPr algn="l">
              <a:lnSpc>
                <a:spcPts val="2937"/>
              </a:lnSpc>
            </a:pPr>
            <a:r>
              <a:rPr lang="en-US" sz="2375" b="1">
                <a:solidFill>
                  <a:srgbClr val="3B3535"/>
                </a:solidFill>
                <a:latin typeface="Arimo Bold"/>
                <a:ea typeface="Arimo Bold"/>
                <a:cs typeface="Arimo Bold"/>
                <a:sym typeface="Arimo Bold"/>
              </a:rPr>
              <a:t>Αποτέλεσμα</a:t>
            </a:r>
          </a:p>
        </p:txBody>
      </p:sp>
      <p:sp>
        <p:nvSpPr>
          <p:cNvPr id="20" name="TextBox 20"/>
          <p:cNvSpPr txBox="1"/>
          <p:nvPr/>
        </p:nvSpPr>
        <p:spPr>
          <a:xfrm>
            <a:off x="9167961" y="8328720"/>
            <a:ext cx="8311604" cy="455265"/>
          </a:xfrm>
          <a:prstGeom prst="rect">
            <a:avLst/>
          </a:prstGeom>
        </p:spPr>
        <p:txBody>
          <a:bodyPr lIns="0" tIns="0" rIns="0" bIns="0" rtlCol="0" anchor="t">
            <a:spAutoFit/>
          </a:bodyPr>
          <a:lstStyle/>
          <a:p>
            <a:pPr algn="l">
              <a:lnSpc>
                <a:spcPts val="2875"/>
              </a:lnSpc>
            </a:pPr>
            <a:r>
              <a:rPr lang="en-US" sz="1812">
                <a:solidFill>
                  <a:srgbClr val="3B3535"/>
                </a:solidFill>
                <a:latin typeface="Arimo"/>
                <a:ea typeface="Arimo"/>
                <a:cs typeface="Arimo"/>
                <a:sym typeface="Arimo"/>
              </a:rPr>
              <a:t>Στις 12 Οκτωβρίου 1862 ο Όθων αναγκάστηκε να εγκαταλείψει τη χώρα.</a:t>
            </a:r>
          </a:p>
        </p:txBody>
      </p:sp>
      <p:sp>
        <p:nvSpPr>
          <p:cNvPr id="21" name="TextBox 21"/>
          <p:cNvSpPr txBox="1"/>
          <p:nvPr/>
        </p:nvSpPr>
        <p:spPr>
          <a:xfrm>
            <a:off x="6986679" y="9627394"/>
            <a:ext cx="9552504" cy="361671"/>
          </a:xfrm>
          <a:prstGeom prst="rect">
            <a:avLst/>
          </a:prstGeom>
        </p:spPr>
        <p:txBody>
          <a:bodyPr lIns="0" tIns="0" rIns="0" bIns="0" rtlCol="0" anchor="t">
            <a:spAutoFit/>
          </a:bodyPr>
          <a:lstStyle/>
          <a:p>
            <a:pPr algn="ctr">
              <a:lnSpc>
                <a:spcPts val="2702"/>
              </a:lnSpc>
              <a:spcBef>
                <a:spcPct val="0"/>
              </a:spcBef>
            </a:pPr>
            <a:r>
              <a:rPr lang="en-US" sz="2187" b="1">
                <a:solidFill>
                  <a:srgbClr val="000000"/>
                </a:solidFill>
                <a:latin typeface="Arimo Bold"/>
                <a:ea typeface="Arimo Bold"/>
                <a:cs typeface="Arimo Bold"/>
                <a:sym typeface="Arimo Bold"/>
              </a:rPr>
              <a:t>Ο βασιλιάς Όθων και η βασίλισσα Αμαλία επιβιβάζονται στο HMS Scylla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EEF9"/>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AFA"/>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TextBox 7"/>
          <p:cNvSpPr txBox="1"/>
          <p:nvPr/>
        </p:nvSpPr>
        <p:spPr>
          <a:xfrm>
            <a:off x="910978" y="670323"/>
            <a:ext cx="9608046" cy="1759744"/>
          </a:xfrm>
          <a:prstGeom prst="rect">
            <a:avLst/>
          </a:prstGeom>
        </p:spPr>
        <p:txBody>
          <a:bodyPr lIns="0" tIns="0" rIns="0" bIns="0" rtlCol="0" anchor="t">
            <a:spAutoFit/>
          </a:bodyPr>
          <a:lstStyle/>
          <a:p>
            <a:pPr algn="l">
              <a:lnSpc>
                <a:spcPts val="6687"/>
              </a:lnSpc>
            </a:pPr>
            <a:r>
              <a:rPr lang="en-US" sz="5374" b="1">
                <a:solidFill>
                  <a:srgbClr val="1F1E1E"/>
                </a:solidFill>
                <a:latin typeface="Arimo Bold"/>
                <a:ea typeface="Arimo Bold"/>
                <a:cs typeface="Arimo Bold"/>
                <a:sym typeface="Arimo Bold"/>
              </a:rPr>
              <a:t>Η Εθνοσυνέλευση του 1862-1864</a:t>
            </a:r>
          </a:p>
        </p:txBody>
      </p:sp>
      <p:grpSp>
        <p:nvGrpSpPr>
          <p:cNvPr id="8" name="Group 8"/>
          <p:cNvGrpSpPr/>
          <p:nvPr/>
        </p:nvGrpSpPr>
        <p:grpSpPr>
          <a:xfrm>
            <a:off x="1287066" y="2820441"/>
            <a:ext cx="28575" cy="6748611"/>
            <a:chOff x="0" y="0"/>
            <a:chExt cx="38100" cy="8998148"/>
          </a:xfrm>
        </p:grpSpPr>
        <p:sp>
          <p:nvSpPr>
            <p:cNvPr id="9" name="Freeform 9"/>
            <p:cNvSpPr/>
            <p:nvPr/>
          </p:nvSpPr>
          <p:spPr>
            <a:xfrm>
              <a:off x="0" y="0"/>
              <a:ext cx="38100" cy="8998204"/>
            </a:xfrm>
            <a:custGeom>
              <a:avLst/>
              <a:gdLst/>
              <a:ahLst/>
              <a:cxnLst/>
              <a:rect l="l" t="t" r="r" b="b"/>
              <a:pathLst>
                <a:path w="38100" h="8998204">
                  <a:moveTo>
                    <a:pt x="0" y="19050"/>
                  </a:moveTo>
                  <a:cubicBezTo>
                    <a:pt x="0" y="8509"/>
                    <a:pt x="8509" y="0"/>
                    <a:pt x="19050" y="0"/>
                  </a:cubicBezTo>
                  <a:cubicBezTo>
                    <a:pt x="29591" y="0"/>
                    <a:pt x="38100" y="8509"/>
                    <a:pt x="38100" y="19050"/>
                  </a:cubicBezTo>
                  <a:lnTo>
                    <a:pt x="38100" y="8979154"/>
                  </a:lnTo>
                  <a:cubicBezTo>
                    <a:pt x="38100" y="8989695"/>
                    <a:pt x="29591" y="8998204"/>
                    <a:pt x="19050" y="8998204"/>
                  </a:cubicBezTo>
                  <a:cubicBezTo>
                    <a:pt x="8509" y="8998204"/>
                    <a:pt x="0" y="8989695"/>
                    <a:pt x="0" y="8979154"/>
                  </a:cubicBezTo>
                  <a:close/>
                </a:path>
              </a:pathLst>
            </a:custGeom>
            <a:solidFill>
              <a:srgbClr val="BBC2DC"/>
            </a:solidFill>
          </p:spPr>
        </p:sp>
      </p:grpSp>
      <p:grpSp>
        <p:nvGrpSpPr>
          <p:cNvPr id="10" name="Group 10"/>
          <p:cNvGrpSpPr/>
          <p:nvPr/>
        </p:nvGrpSpPr>
        <p:grpSpPr>
          <a:xfrm>
            <a:off x="1565597" y="3391644"/>
            <a:ext cx="910978" cy="28575"/>
            <a:chOff x="0" y="0"/>
            <a:chExt cx="1214637" cy="38100"/>
          </a:xfrm>
        </p:grpSpPr>
        <p:sp>
          <p:nvSpPr>
            <p:cNvPr id="11" name="Freeform 11"/>
            <p:cNvSpPr/>
            <p:nvPr/>
          </p:nvSpPr>
          <p:spPr>
            <a:xfrm>
              <a:off x="0" y="0"/>
              <a:ext cx="1214628" cy="38100"/>
            </a:xfrm>
            <a:custGeom>
              <a:avLst/>
              <a:gdLst/>
              <a:ahLst/>
              <a:cxnLst/>
              <a:rect l="l" t="t" r="r" b="b"/>
              <a:pathLst>
                <a:path w="1214628" h="38100">
                  <a:moveTo>
                    <a:pt x="0" y="19050"/>
                  </a:moveTo>
                  <a:cubicBezTo>
                    <a:pt x="0" y="8509"/>
                    <a:pt x="8509" y="0"/>
                    <a:pt x="19050" y="0"/>
                  </a:cubicBezTo>
                  <a:lnTo>
                    <a:pt x="1195578" y="0"/>
                  </a:lnTo>
                  <a:cubicBezTo>
                    <a:pt x="1206119" y="0"/>
                    <a:pt x="1214628" y="8509"/>
                    <a:pt x="1214628" y="19050"/>
                  </a:cubicBezTo>
                  <a:cubicBezTo>
                    <a:pt x="1214628" y="29591"/>
                    <a:pt x="1206119" y="38100"/>
                    <a:pt x="1195578" y="38100"/>
                  </a:cubicBezTo>
                  <a:lnTo>
                    <a:pt x="19050" y="38100"/>
                  </a:lnTo>
                  <a:cubicBezTo>
                    <a:pt x="8509" y="38100"/>
                    <a:pt x="0" y="29591"/>
                    <a:pt x="0" y="19050"/>
                  </a:cubicBezTo>
                  <a:close/>
                </a:path>
              </a:pathLst>
            </a:custGeom>
            <a:solidFill>
              <a:srgbClr val="BBC2DC"/>
            </a:solidFill>
          </p:spPr>
        </p:sp>
      </p:grpSp>
      <p:grpSp>
        <p:nvGrpSpPr>
          <p:cNvPr id="12" name="Group 12"/>
          <p:cNvGrpSpPr/>
          <p:nvPr/>
        </p:nvGrpSpPr>
        <p:grpSpPr>
          <a:xfrm>
            <a:off x="1003771" y="3108424"/>
            <a:ext cx="595164" cy="595164"/>
            <a:chOff x="0" y="0"/>
            <a:chExt cx="793552" cy="793552"/>
          </a:xfrm>
        </p:grpSpPr>
        <p:sp>
          <p:nvSpPr>
            <p:cNvPr id="13" name="Freeform 13"/>
            <p:cNvSpPr/>
            <p:nvPr/>
          </p:nvSpPr>
          <p:spPr>
            <a:xfrm>
              <a:off x="6350" y="6350"/>
              <a:ext cx="780923" cy="780923"/>
            </a:xfrm>
            <a:custGeom>
              <a:avLst/>
              <a:gdLst/>
              <a:ahLst/>
              <a:cxnLst/>
              <a:rect l="l" t="t" r="r" b="b"/>
              <a:pathLst>
                <a:path w="780923" h="780923">
                  <a:moveTo>
                    <a:pt x="0" y="145796"/>
                  </a:moveTo>
                  <a:cubicBezTo>
                    <a:pt x="0" y="65278"/>
                    <a:pt x="65278" y="0"/>
                    <a:pt x="145796" y="0"/>
                  </a:cubicBezTo>
                  <a:lnTo>
                    <a:pt x="635127" y="0"/>
                  </a:lnTo>
                  <a:cubicBezTo>
                    <a:pt x="715645" y="0"/>
                    <a:pt x="780923" y="65278"/>
                    <a:pt x="780923" y="145796"/>
                  </a:cubicBezTo>
                  <a:lnTo>
                    <a:pt x="780923" y="635127"/>
                  </a:lnTo>
                  <a:cubicBezTo>
                    <a:pt x="780923" y="715645"/>
                    <a:pt x="715645" y="780923"/>
                    <a:pt x="635127" y="780923"/>
                  </a:cubicBezTo>
                  <a:lnTo>
                    <a:pt x="145796" y="780923"/>
                  </a:lnTo>
                  <a:cubicBezTo>
                    <a:pt x="65278" y="780796"/>
                    <a:pt x="0" y="715645"/>
                    <a:pt x="0" y="635127"/>
                  </a:cubicBezTo>
                  <a:close/>
                </a:path>
              </a:pathLst>
            </a:custGeom>
            <a:solidFill>
              <a:srgbClr val="D5DCF6"/>
            </a:solidFill>
          </p:spPr>
        </p:sp>
        <p:sp>
          <p:nvSpPr>
            <p:cNvPr id="14" name="Freeform 14"/>
            <p:cNvSpPr/>
            <p:nvPr/>
          </p:nvSpPr>
          <p:spPr>
            <a:xfrm>
              <a:off x="0" y="0"/>
              <a:ext cx="793623" cy="793623"/>
            </a:xfrm>
            <a:custGeom>
              <a:avLst/>
              <a:gdLst/>
              <a:ahLst/>
              <a:cxnLst/>
              <a:rect l="l" t="t" r="r" b="b"/>
              <a:pathLst>
                <a:path w="793623" h="793623">
                  <a:moveTo>
                    <a:pt x="0" y="152146"/>
                  </a:moveTo>
                  <a:cubicBezTo>
                    <a:pt x="0" y="68072"/>
                    <a:pt x="68072" y="0"/>
                    <a:pt x="152146" y="0"/>
                  </a:cubicBezTo>
                  <a:lnTo>
                    <a:pt x="641477" y="0"/>
                  </a:lnTo>
                  <a:lnTo>
                    <a:pt x="641477" y="6350"/>
                  </a:lnTo>
                  <a:lnTo>
                    <a:pt x="641477" y="0"/>
                  </a:lnTo>
                  <a:cubicBezTo>
                    <a:pt x="725424" y="0"/>
                    <a:pt x="793623" y="68072"/>
                    <a:pt x="793623" y="152146"/>
                  </a:cubicBezTo>
                  <a:lnTo>
                    <a:pt x="787273" y="152146"/>
                  </a:lnTo>
                  <a:lnTo>
                    <a:pt x="793623" y="152146"/>
                  </a:lnTo>
                  <a:lnTo>
                    <a:pt x="793623" y="641477"/>
                  </a:lnTo>
                  <a:lnTo>
                    <a:pt x="787273" y="641477"/>
                  </a:lnTo>
                  <a:lnTo>
                    <a:pt x="793623" y="641477"/>
                  </a:lnTo>
                  <a:cubicBezTo>
                    <a:pt x="793623" y="725424"/>
                    <a:pt x="725551" y="793623"/>
                    <a:pt x="641477" y="793623"/>
                  </a:cubicBezTo>
                  <a:lnTo>
                    <a:pt x="641477" y="787273"/>
                  </a:lnTo>
                  <a:lnTo>
                    <a:pt x="641477" y="793623"/>
                  </a:lnTo>
                  <a:lnTo>
                    <a:pt x="152146" y="793623"/>
                  </a:lnTo>
                  <a:lnTo>
                    <a:pt x="152146" y="787273"/>
                  </a:lnTo>
                  <a:lnTo>
                    <a:pt x="152146" y="793623"/>
                  </a:lnTo>
                  <a:cubicBezTo>
                    <a:pt x="68072" y="793496"/>
                    <a:pt x="0" y="725424"/>
                    <a:pt x="0" y="641477"/>
                  </a:cubicBezTo>
                  <a:lnTo>
                    <a:pt x="0" y="152146"/>
                  </a:lnTo>
                  <a:lnTo>
                    <a:pt x="6350" y="152146"/>
                  </a:lnTo>
                  <a:lnTo>
                    <a:pt x="0" y="152146"/>
                  </a:lnTo>
                  <a:moveTo>
                    <a:pt x="12700" y="152146"/>
                  </a:moveTo>
                  <a:lnTo>
                    <a:pt x="12700" y="641477"/>
                  </a:lnTo>
                  <a:lnTo>
                    <a:pt x="6350" y="641477"/>
                  </a:lnTo>
                  <a:lnTo>
                    <a:pt x="12700" y="641477"/>
                  </a:lnTo>
                  <a:cubicBezTo>
                    <a:pt x="12700" y="718439"/>
                    <a:pt x="75057" y="780923"/>
                    <a:pt x="152146" y="780923"/>
                  </a:cubicBezTo>
                  <a:lnTo>
                    <a:pt x="641477" y="780923"/>
                  </a:lnTo>
                  <a:cubicBezTo>
                    <a:pt x="718439" y="780923"/>
                    <a:pt x="780923" y="718566"/>
                    <a:pt x="780923" y="641477"/>
                  </a:cubicBezTo>
                  <a:lnTo>
                    <a:pt x="780923" y="152146"/>
                  </a:lnTo>
                  <a:cubicBezTo>
                    <a:pt x="780796" y="75057"/>
                    <a:pt x="718439" y="12700"/>
                    <a:pt x="641477" y="12700"/>
                  </a:cubicBezTo>
                  <a:lnTo>
                    <a:pt x="152146" y="12700"/>
                  </a:lnTo>
                  <a:lnTo>
                    <a:pt x="152146" y="6350"/>
                  </a:lnTo>
                  <a:lnTo>
                    <a:pt x="152146" y="12700"/>
                  </a:lnTo>
                  <a:cubicBezTo>
                    <a:pt x="75057" y="12700"/>
                    <a:pt x="12700" y="75057"/>
                    <a:pt x="12700" y="152146"/>
                  </a:cubicBezTo>
                  <a:close/>
                </a:path>
              </a:pathLst>
            </a:custGeom>
            <a:solidFill>
              <a:srgbClr val="BBC2DC"/>
            </a:solidFill>
          </p:spPr>
        </p:sp>
      </p:grpSp>
      <p:sp>
        <p:nvSpPr>
          <p:cNvPr id="15" name="TextBox 15"/>
          <p:cNvSpPr txBox="1"/>
          <p:nvPr/>
        </p:nvSpPr>
        <p:spPr>
          <a:xfrm>
            <a:off x="1220614" y="3238649"/>
            <a:ext cx="161479" cy="372815"/>
          </a:xfrm>
          <a:prstGeom prst="rect">
            <a:avLst/>
          </a:prstGeom>
        </p:spPr>
        <p:txBody>
          <a:bodyPr lIns="0" tIns="0" rIns="0" bIns="0" rtlCol="0" anchor="t">
            <a:spAutoFit/>
          </a:bodyPr>
          <a:lstStyle/>
          <a:p>
            <a:pPr algn="ctr">
              <a:lnSpc>
                <a:spcPts val="3187"/>
              </a:lnSpc>
            </a:pPr>
            <a:r>
              <a:rPr lang="en-US" sz="3187" b="1">
                <a:solidFill>
                  <a:srgbClr val="3B3535"/>
                </a:solidFill>
                <a:latin typeface="Arimo Bold"/>
                <a:ea typeface="Arimo Bold"/>
                <a:cs typeface="Arimo Bold"/>
                <a:sym typeface="Arimo Bold"/>
              </a:rPr>
              <a:t>1</a:t>
            </a:r>
          </a:p>
        </p:txBody>
      </p:sp>
      <p:sp>
        <p:nvSpPr>
          <p:cNvPr id="16" name="TextBox 16"/>
          <p:cNvSpPr txBox="1"/>
          <p:nvPr/>
        </p:nvSpPr>
        <p:spPr>
          <a:xfrm>
            <a:off x="2732782" y="3052019"/>
            <a:ext cx="3424684" cy="456605"/>
          </a:xfrm>
          <a:prstGeom prst="rect">
            <a:avLst/>
          </a:prstGeom>
        </p:spPr>
        <p:txBody>
          <a:bodyPr lIns="0" tIns="0" rIns="0" bIns="0" rtlCol="0" anchor="t">
            <a:spAutoFit/>
          </a:bodyPr>
          <a:lstStyle/>
          <a:p>
            <a:pPr algn="l">
              <a:lnSpc>
                <a:spcPts val="3312"/>
              </a:lnSpc>
            </a:pPr>
            <a:r>
              <a:rPr lang="en-US" sz="2687" b="1">
                <a:solidFill>
                  <a:srgbClr val="3B3535"/>
                </a:solidFill>
                <a:latin typeface="Arimo Bold"/>
                <a:ea typeface="Arimo Bold"/>
                <a:cs typeface="Arimo Bold"/>
                <a:sym typeface="Arimo Bold"/>
              </a:rPr>
              <a:t>Προκήρυξη Εκλογών</a:t>
            </a:r>
          </a:p>
        </p:txBody>
      </p:sp>
      <p:sp>
        <p:nvSpPr>
          <p:cNvPr id="17" name="TextBox 17"/>
          <p:cNvSpPr txBox="1"/>
          <p:nvPr/>
        </p:nvSpPr>
        <p:spPr>
          <a:xfrm>
            <a:off x="2732782" y="3579019"/>
            <a:ext cx="7786241" cy="918567"/>
          </a:xfrm>
          <a:prstGeom prst="rect">
            <a:avLst/>
          </a:prstGeom>
        </p:spPr>
        <p:txBody>
          <a:bodyPr lIns="0" tIns="0" rIns="0" bIns="0" rtlCol="0" anchor="t">
            <a:spAutoFit/>
          </a:bodyPr>
          <a:lstStyle/>
          <a:p>
            <a:pPr algn="l">
              <a:lnSpc>
                <a:spcPts val="3250"/>
              </a:lnSpc>
            </a:pPr>
            <a:r>
              <a:rPr lang="en-US" sz="2000">
                <a:solidFill>
                  <a:srgbClr val="3B3535"/>
                </a:solidFill>
                <a:latin typeface="Arimo"/>
                <a:ea typeface="Arimo"/>
                <a:cs typeface="Arimo"/>
                <a:sym typeface="Arimo"/>
              </a:rPr>
              <a:t>Οι επαναστάτες προκήρυξαν εκλογές αντιπροσώπων για Εθνοσυνέλευση, η οποία θα ψήφιζε νέο σύνταγμα.</a:t>
            </a:r>
          </a:p>
        </p:txBody>
      </p:sp>
      <p:grpSp>
        <p:nvGrpSpPr>
          <p:cNvPr id="18" name="Group 18"/>
          <p:cNvGrpSpPr/>
          <p:nvPr/>
        </p:nvGrpSpPr>
        <p:grpSpPr>
          <a:xfrm>
            <a:off x="1565597" y="5589091"/>
            <a:ext cx="910978" cy="28575"/>
            <a:chOff x="0" y="0"/>
            <a:chExt cx="1214637" cy="38100"/>
          </a:xfrm>
        </p:grpSpPr>
        <p:sp>
          <p:nvSpPr>
            <p:cNvPr id="19" name="Freeform 19"/>
            <p:cNvSpPr/>
            <p:nvPr/>
          </p:nvSpPr>
          <p:spPr>
            <a:xfrm>
              <a:off x="0" y="0"/>
              <a:ext cx="1214628" cy="38100"/>
            </a:xfrm>
            <a:custGeom>
              <a:avLst/>
              <a:gdLst/>
              <a:ahLst/>
              <a:cxnLst/>
              <a:rect l="l" t="t" r="r" b="b"/>
              <a:pathLst>
                <a:path w="1214628" h="38100">
                  <a:moveTo>
                    <a:pt x="0" y="19050"/>
                  </a:moveTo>
                  <a:cubicBezTo>
                    <a:pt x="0" y="8509"/>
                    <a:pt x="8509" y="0"/>
                    <a:pt x="19050" y="0"/>
                  </a:cubicBezTo>
                  <a:lnTo>
                    <a:pt x="1195578" y="0"/>
                  </a:lnTo>
                  <a:cubicBezTo>
                    <a:pt x="1206119" y="0"/>
                    <a:pt x="1214628" y="8509"/>
                    <a:pt x="1214628" y="19050"/>
                  </a:cubicBezTo>
                  <a:cubicBezTo>
                    <a:pt x="1214628" y="29591"/>
                    <a:pt x="1206119" y="38100"/>
                    <a:pt x="1195578" y="38100"/>
                  </a:cubicBezTo>
                  <a:lnTo>
                    <a:pt x="19050" y="38100"/>
                  </a:lnTo>
                  <a:cubicBezTo>
                    <a:pt x="8509" y="38100"/>
                    <a:pt x="0" y="29591"/>
                    <a:pt x="0" y="19050"/>
                  </a:cubicBezTo>
                  <a:close/>
                </a:path>
              </a:pathLst>
            </a:custGeom>
            <a:solidFill>
              <a:srgbClr val="BBC2DC"/>
            </a:solidFill>
          </p:spPr>
        </p:sp>
      </p:grpSp>
      <p:grpSp>
        <p:nvGrpSpPr>
          <p:cNvPr id="20" name="Group 20"/>
          <p:cNvGrpSpPr/>
          <p:nvPr/>
        </p:nvGrpSpPr>
        <p:grpSpPr>
          <a:xfrm>
            <a:off x="1003771" y="5305871"/>
            <a:ext cx="595164" cy="595164"/>
            <a:chOff x="0" y="0"/>
            <a:chExt cx="793552" cy="793552"/>
          </a:xfrm>
        </p:grpSpPr>
        <p:sp>
          <p:nvSpPr>
            <p:cNvPr id="21" name="Freeform 21"/>
            <p:cNvSpPr/>
            <p:nvPr/>
          </p:nvSpPr>
          <p:spPr>
            <a:xfrm>
              <a:off x="6350" y="6350"/>
              <a:ext cx="780923" cy="780923"/>
            </a:xfrm>
            <a:custGeom>
              <a:avLst/>
              <a:gdLst/>
              <a:ahLst/>
              <a:cxnLst/>
              <a:rect l="l" t="t" r="r" b="b"/>
              <a:pathLst>
                <a:path w="780923" h="780923">
                  <a:moveTo>
                    <a:pt x="0" y="145796"/>
                  </a:moveTo>
                  <a:cubicBezTo>
                    <a:pt x="0" y="65278"/>
                    <a:pt x="65278" y="0"/>
                    <a:pt x="145796" y="0"/>
                  </a:cubicBezTo>
                  <a:lnTo>
                    <a:pt x="635127" y="0"/>
                  </a:lnTo>
                  <a:cubicBezTo>
                    <a:pt x="715645" y="0"/>
                    <a:pt x="780923" y="65278"/>
                    <a:pt x="780923" y="145796"/>
                  </a:cubicBezTo>
                  <a:lnTo>
                    <a:pt x="780923" y="635127"/>
                  </a:lnTo>
                  <a:cubicBezTo>
                    <a:pt x="780923" y="715645"/>
                    <a:pt x="715645" y="780923"/>
                    <a:pt x="635127" y="780923"/>
                  </a:cubicBezTo>
                  <a:lnTo>
                    <a:pt x="145796" y="780923"/>
                  </a:lnTo>
                  <a:cubicBezTo>
                    <a:pt x="65278" y="780796"/>
                    <a:pt x="0" y="715645"/>
                    <a:pt x="0" y="635127"/>
                  </a:cubicBezTo>
                  <a:close/>
                </a:path>
              </a:pathLst>
            </a:custGeom>
            <a:solidFill>
              <a:srgbClr val="D5DCF6"/>
            </a:solidFill>
          </p:spPr>
        </p:sp>
        <p:sp>
          <p:nvSpPr>
            <p:cNvPr id="22" name="Freeform 22"/>
            <p:cNvSpPr/>
            <p:nvPr/>
          </p:nvSpPr>
          <p:spPr>
            <a:xfrm>
              <a:off x="0" y="0"/>
              <a:ext cx="793623" cy="793623"/>
            </a:xfrm>
            <a:custGeom>
              <a:avLst/>
              <a:gdLst/>
              <a:ahLst/>
              <a:cxnLst/>
              <a:rect l="l" t="t" r="r" b="b"/>
              <a:pathLst>
                <a:path w="793623" h="793623">
                  <a:moveTo>
                    <a:pt x="0" y="152146"/>
                  </a:moveTo>
                  <a:cubicBezTo>
                    <a:pt x="0" y="68072"/>
                    <a:pt x="68072" y="0"/>
                    <a:pt x="152146" y="0"/>
                  </a:cubicBezTo>
                  <a:lnTo>
                    <a:pt x="641477" y="0"/>
                  </a:lnTo>
                  <a:lnTo>
                    <a:pt x="641477" y="6350"/>
                  </a:lnTo>
                  <a:lnTo>
                    <a:pt x="641477" y="0"/>
                  </a:lnTo>
                  <a:cubicBezTo>
                    <a:pt x="725424" y="0"/>
                    <a:pt x="793623" y="68072"/>
                    <a:pt x="793623" y="152146"/>
                  </a:cubicBezTo>
                  <a:lnTo>
                    <a:pt x="787273" y="152146"/>
                  </a:lnTo>
                  <a:lnTo>
                    <a:pt x="793623" y="152146"/>
                  </a:lnTo>
                  <a:lnTo>
                    <a:pt x="793623" y="641477"/>
                  </a:lnTo>
                  <a:lnTo>
                    <a:pt x="787273" y="641477"/>
                  </a:lnTo>
                  <a:lnTo>
                    <a:pt x="793623" y="641477"/>
                  </a:lnTo>
                  <a:cubicBezTo>
                    <a:pt x="793623" y="725424"/>
                    <a:pt x="725551" y="793623"/>
                    <a:pt x="641477" y="793623"/>
                  </a:cubicBezTo>
                  <a:lnTo>
                    <a:pt x="641477" y="787273"/>
                  </a:lnTo>
                  <a:lnTo>
                    <a:pt x="641477" y="793623"/>
                  </a:lnTo>
                  <a:lnTo>
                    <a:pt x="152146" y="793623"/>
                  </a:lnTo>
                  <a:lnTo>
                    <a:pt x="152146" y="787273"/>
                  </a:lnTo>
                  <a:lnTo>
                    <a:pt x="152146" y="793623"/>
                  </a:lnTo>
                  <a:cubicBezTo>
                    <a:pt x="68072" y="793496"/>
                    <a:pt x="0" y="725424"/>
                    <a:pt x="0" y="641477"/>
                  </a:cubicBezTo>
                  <a:lnTo>
                    <a:pt x="0" y="152146"/>
                  </a:lnTo>
                  <a:lnTo>
                    <a:pt x="6350" y="152146"/>
                  </a:lnTo>
                  <a:lnTo>
                    <a:pt x="0" y="152146"/>
                  </a:lnTo>
                  <a:moveTo>
                    <a:pt x="12700" y="152146"/>
                  </a:moveTo>
                  <a:lnTo>
                    <a:pt x="12700" y="641477"/>
                  </a:lnTo>
                  <a:lnTo>
                    <a:pt x="6350" y="641477"/>
                  </a:lnTo>
                  <a:lnTo>
                    <a:pt x="12700" y="641477"/>
                  </a:lnTo>
                  <a:cubicBezTo>
                    <a:pt x="12700" y="718439"/>
                    <a:pt x="75057" y="780923"/>
                    <a:pt x="152146" y="780923"/>
                  </a:cubicBezTo>
                  <a:lnTo>
                    <a:pt x="641477" y="780923"/>
                  </a:lnTo>
                  <a:cubicBezTo>
                    <a:pt x="718439" y="780923"/>
                    <a:pt x="780923" y="718566"/>
                    <a:pt x="780923" y="641477"/>
                  </a:cubicBezTo>
                  <a:lnTo>
                    <a:pt x="780923" y="152146"/>
                  </a:lnTo>
                  <a:cubicBezTo>
                    <a:pt x="780796" y="75057"/>
                    <a:pt x="718439" y="12700"/>
                    <a:pt x="641477" y="12700"/>
                  </a:cubicBezTo>
                  <a:lnTo>
                    <a:pt x="152146" y="12700"/>
                  </a:lnTo>
                  <a:lnTo>
                    <a:pt x="152146" y="6350"/>
                  </a:lnTo>
                  <a:lnTo>
                    <a:pt x="152146" y="12700"/>
                  </a:lnTo>
                  <a:cubicBezTo>
                    <a:pt x="75057" y="12700"/>
                    <a:pt x="12700" y="75057"/>
                    <a:pt x="12700" y="152146"/>
                  </a:cubicBezTo>
                  <a:close/>
                </a:path>
              </a:pathLst>
            </a:custGeom>
            <a:solidFill>
              <a:srgbClr val="BBC2DC"/>
            </a:solidFill>
          </p:spPr>
        </p:sp>
      </p:grpSp>
      <p:sp>
        <p:nvSpPr>
          <p:cNvPr id="23" name="TextBox 23"/>
          <p:cNvSpPr txBox="1"/>
          <p:nvPr/>
        </p:nvSpPr>
        <p:spPr>
          <a:xfrm>
            <a:off x="1178644" y="5436096"/>
            <a:ext cx="245269" cy="372815"/>
          </a:xfrm>
          <a:prstGeom prst="rect">
            <a:avLst/>
          </a:prstGeom>
        </p:spPr>
        <p:txBody>
          <a:bodyPr lIns="0" tIns="0" rIns="0" bIns="0" rtlCol="0" anchor="t">
            <a:spAutoFit/>
          </a:bodyPr>
          <a:lstStyle/>
          <a:p>
            <a:pPr algn="ctr">
              <a:lnSpc>
                <a:spcPts val="3187"/>
              </a:lnSpc>
            </a:pPr>
            <a:r>
              <a:rPr lang="en-US" sz="3187" b="1">
                <a:solidFill>
                  <a:srgbClr val="3B3535"/>
                </a:solidFill>
                <a:latin typeface="Arimo Bold"/>
                <a:ea typeface="Arimo Bold"/>
                <a:cs typeface="Arimo Bold"/>
                <a:sym typeface="Arimo Bold"/>
              </a:rPr>
              <a:t>2</a:t>
            </a:r>
          </a:p>
        </p:txBody>
      </p:sp>
      <p:sp>
        <p:nvSpPr>
          <p:cNvPr id="24" name="TextBox 24"/>
          <p:cNvSpPr txBox="1"/>
          <p:nvPr/>
        </p:nvSpPr>
        <p:spPr>
          <a:xfrm>
            <a:off x="2732783" y="5249466"/>
            <a:ext cx="4996639" cy="436563"/>
          </a:xfrm>
          <a:prstGeom prst="rect">
            <a:avLst/>
          </a:prstGeom>
        </p:spPr>
        <p:txBody>
          <a:bodyPr lIns="0" tIns="0" rIns="0" bIns="0" rtlCol="0" anchor="t">
            <a:spAutoFit/>
          </a:bodyPr>
          <a:lstStyle/>
          <a:p>
            <a:pPr algn="l">
              <a:lnSpc>
                <a:spcPts val="3312"/>
              </a:lnSpc>
            </a:pPr>
            <a:r>
              <a:rPr lang="en-US" sz="2687" b="1">
                <a:solidFill>
                  <a:srgbClr val="3B3535"/>
                </a:solidFill>
                <a:latin typeface="Arimo Bold"/>
                <a:ea typeface="Arimo Bold"/>
                <a:cs typeface="Arimo Bold"/>
                <a:sym typeface="Arimo Bold"/>
              </a:rPr>
              <a:t>Εκλογές Νοεμβρίου 1862</a:t>
            </a:r>
          </a:p>
        </p:txBody>
      </p:sp>
      <p:sp>
        <p:nvSpPr>
          <p:cNvPr id="25" name="TextBox 25"/>
          <p:cNvSpPr txBox="1"/>
          <p:nvPr/>
        </p:nvSpPr>
        <p:spPr>
          <a:xfrm>
            <a:off x="2732782" y="5776466"/>
            <a:ext cx="7786241" cy="918567"/>
          </a:xfrm>
          <a:prstGeom prst="rect">
            <a:avLst/>
          </a:prstGeom>
        </p:spPr>
        <p:txBody>
          <a:bodyPr lIns="0" tIns="0" rIns="0" bIns="0" rtlCol="0" anchor="t">
            <a:spAutoFit/>
          </a:bodyPr>
          <a:lstStyle/>
          <a:p>
            <a:pPr algn="l">
              <a:lnSpc>
                <a:spcPts val="3250"/>
              </a:lnSpc>
            </a:pPr>
            <a:r>
              <a:rPr lang="en-US" sz="2000">
                <a:solidFill>
                  <a:srgbClr val="3B3535"/>
                </a:solidFill>
                <a:latin typeface="Arimo"/>
                <a:ea typeface="Arimo"/>
                <a:cs typeface="Arimo"/>
                <a:sym typeface="Arimo"/>
              </a:rPr>
              <a:t>Η πλειονότητα των αντιπροσώπων που εκλέχθηκαν προερχόταν από τοπικά ψηφοδέλτια χωρίς κομματικές παρεμβάσεις.</a:t>
            </a:r>
          </a:p>
        </p:txBody>
      </p:sp>
      <p:grpSp>
        <p:nvGrpSpPr>
          <p:cNvPr id="26" name="Group 26"/>
          <p:cNvGrpSpPr/>
          <p:nvPr/>
        </p:nvGrpSpPr>
        <p:grpSpPr>
          <a:xfrm>
            <a:off x="1565597" y="7786539"/>
            <a:ext cx="910978" cy="28575"/>
            <a:chOff x="0" y="0"/>
            <a:chExt cx="1214637" cy="38100"/>
          </a:xfrm>
        </p:grpSpPr>
        <p:sp>
          <p:nvSpPr>
            <p:cNvPr id="27" name="Freeform 27"/>
            <p:cNvSpPr/>
            <p:nvPr/>
          </p:nvSpPr>
          <p:spPr>
            <a:xfrm>
              <a:off x="0" y="0"/>
              <a:ext cx="1214628" cy="38100"/>
            </a:xfrm>
            <a:custGeom>
              <a:avLst/>
              <a:gdLst/>
              <a:ahLst/>
              <a:cxnLst/>
              <a:rect l="l" t="t" r="r" b="b"/>
              <a:pathLst>
                <a:path w="1214628" h="38100">
                  <a:moveTo>
                    <a:pt x="0" y="19050"/>
                  </a:moveTo>
                  <a:cubicBezTo>
                    <a:pt x="0" y="8509"/>
                    <a:pt x="8509" y="0"/>
                    <a:pt x="19050" y="0"/>
                  </a:cubicBezTo>
                  <a:lnTo>
                    <a:pt x="1195578" y="0"/>
                  </a:lnTo>
                  <a:cubicBezTo>
                    <a:pt x="1206119" y="0"/>
                    <a:pt x="1214628" y="8509"/>
                    <a:pt x="1214628" y="19050"/>
                  </a:cubicBezTo>
                  <a:cubicBezTo>
                    <a:pt x="1214628" y="29591"/>
                    <a:pt x="1206119" y="38100"/>
                    <a:pt x="1195578" y="38100"/>
                  </a:cubicBezTo>
                  <a:lnTo>
                    <a:pt x="19050" y="38100"/>
                  </a:lnTo>
                  <a:cubicBezTo>
                    <a:pt x="8509" y="38100"/>
                    <a:pt x="0" y="29591"/>
                    <a:pt x="0" y="19050"/>
                  </a:cubicBezTo>
                  <a:close/>
                </a:path>
              </a:pathLst>
            </a:custGeom>
            <a:solidFill>
              <a:srgbClr val="BBC2DC"/>
            </a:solidFill>
          </p:spPr>
        </p:sp>
      </p:grpSp>
      <p:grpSp>
        <p:nvGrpSpPr>
          <p:cNvPr id="28" name="Group 28"/>
          <p:cNvGrpSpPr/>
          <p:nvPr/>
        </p:nvGrpSpPr>
        <p:grpSpPr>
          <a:xfrm>
            <a:off x="1003771" y="7503319"/>
            <a:ext cx="595164" cy="595164"/>
            <a:chOff x="0" y="0"/>
            <a:chExt cx="793552" cy="793552"/>
          </a:xfrm>
        </p:grpSpPr>
        <p:sp>
          <p:nvSpPr>
            <p:cNvPr id="29" name="Freeform 29"/>
            <p:cNvSpPr/>
            <p:nvPr/>
          </p:nvSpPr>
          <p:spPr>
            <a:xfrm>
              <a:off x="6350" y="6350"/>
              <a:ext cx="780923" cy="780923"/>
            </a:xfrm>
            <a:custGeom>
              <a:avLst/>
              <a:gdLst/>
              <a:ahLst/>
              <a:cxnLst/>
              <a:rect l="l" t="t" r="r" b="b"/>
              <a:pathLst>
                <a:path w="780923" h="780923">
                  <a:moveTo>
                    <a:pt x="0" y="145796"/>
                  </a:moveTo>
                  <a:cubicBezTo>
                    <a:pt x="0" y="65278"/>
                    <a:pt x="65278" y="0"/>
                    <a:pt x="145796" y="0"/>
                  </a:cubicBezTo>
                  <a:lnTo>
                    <a:pt x="635127" y="0"/>
                  </a:lnTo>
                  <a:cubicBezTo>
                    <a:pt x="715645" y="0"/>
                    <a:pt x="780923" y="65278"/>
                    <a:pt x="780923" y="145796"/>
                  </a:cubicBezTo>
                  <a:lnTo>
                    <a:pt x="780923" y="635127"/>
                  </a:lnTo>
                  <a:cubicBezTo>
                    <a:pt x="780923" y="715645"/>
                    <a:pt x="715645" y="780923"/>
                    <a:pt x="635127" y="780923"/>
                  </a:cubicBezTo>
                  <a:lnTo>
                    <a:pt x="145796" y="780923"/>
                  </a:lnTo>
                  <a:cubicBezTo>
                    <a:pt x="65278" y="780796"/>
                    <a:pt x="0" y="715645"/>
                    <a:pt x="0" y="635127"/>
                  </a:cubicBezTo>
                  <a:close/>
                </a:path>
              </a:pathLst>
            </a:custGeom>
            <a:solidFill>
              <a:srgbClr val="D5DCF6"/>
            </a:solidFill>
          </p:spPr>
        </p:sp>
        <p:sp>
          <p:nvSpPr>
            <p:cNvPr id="30" name="Freeform 30"/>
            <p:cNvSpPr/>
            <p:nvPr/>
          </p:nvSpPr>
          <p:spPr>
            <a:xfrm>
              <a:off x="0" y="0"/>
              <a:ext cx="793623" cy="793623"/>
            </a:xfrm>
            <a:custGeom>
              <a:avLst/>
              <a:gdLst/>
              <a:ahLst/>
              <a:cxnLst/>
              <a:rect l="l" t="t" r="r" b="b"/>
              <a:pathLst>
                <a:path w="793623" h="793623">
                  <a:moveTo>
                    <a:pt x="0" y="152146"/>
                  </a:moveTo>
                  <a:cubicBezTo>
                    <a:pt x="0" y="68072"/>
                    <a:pt x="68072" y="0"/>
                    <a:pt x="152146" y="0"/>
                  </a:cubicBezTo>
                  <a:lnTo>
                    <a:pt x="641477" y="0"/>
                  </a:lnTo>
                  <a:lnTo>
                    <a:pt x="641477" y="6350"/>
                  </a:lnTo>
                  <a:lnTo>
                    <a:pt x="641477" y="0"/>
                  </a:lnTo>
                  <a:cubicBezTo>
                    <a:pt x="725424" y="0"/>
                    <a:pt x="793623" y="68072"/>
                    <a:pt x="793623" y="152146"/>
                  </a:cubicBezTo>
                  <a:lnTo>
                    <a:pt x="787273" y="152146"/>
                  </a:lnTo>
                  <a:lnTo>
                    <a:pt x="793623" y="152146"/>
                  </a:lnTo>
                  <a:lnTo>
                    <a:pt x="793623" y="641477"/>
                  </a:lnTo>
                  <a:lnTo>
                    <a:pt x="787273" y="641477"/>
                  </a:lnTo>
                  <a:lnTo>
                    <a:pt x="793623" y="641477"/>
                  </a:lnTo>
                  <a:cubicBezTo>
                    <a:pt x="793623" y="725424"/>
                    <a:pt x="725551" y="793623"/>
                    <a:pt x="641477" y="793623"/>
                  </a:cubicBezTo>
                  <a:lnTo>
                    <a:pt x="641477" y="787273"/>
                  </a:lnTo>
                  <a:lnTo>
                    <a:pt x="641477" y="793623"/>
                  </a:lnTo>
                  <a:lnTo>
                    <a:pt x="152146" y="793623"/>
                  </a:lnTo>
                  <a:lnTo>
                    <a:pt x="152146" y="787273"/>
                  </a:lnTo>
                  <a:lnTo>
                    <a:pt x="152146" y="793623"/>
                  </a:lnTo>
                  <a:cubicBezTo>
                    <a:pt x="68072" y="793496"/>
                    <a:pt x="0" y="725424"/>
                    <a:pt x="0" y="641477"/>
                  </a:cubicBezTo>
                  <a:lnTo>
                    <a:pt x="0" y="152146"/>
                  </a:lnTo>
                  <a:lnTo>
                    <a:pt x="6350" y="152146"/>
                  </a:lnTo>
                  <a:lnTo>
                    <a:pt x="0" y="152146"/>
                  </a:lnTo>
                  <a:moveTo>
                    <a:pt x="12700" y="152146"/>
                  </a:moveTo>
                  <a:lnTo>
                    <a:pt x="12700" y="641477"/>
                  </a:lnTo>
                  <a:lnTo>
                    <a:pt x="6350" y="641477"/>
                  </a:lnTo>
                  <a:lnTo>
                    <a:pt x="12700" y="641477"/>
                  </a:lnTo>
                  <a:cubicBezTo>
                    <a:pt x="12700" y="718439"/>
                    <a:pt x="75057" y="780923"/>
                    <a:pt x="152146" y="780923"/>
                  </a:cubicBezTo>
                  <a:lnTo>
                    <a:pt x="641477" y="780923"/>
                  </a:lnTo>
                  <a:cubicBezTo>
                    <a:pt x="718439" y="780923"/>
                    <a:pt x="780923" y="718566"/>
                    <a:pt x="780923" y="641477"/>
                  </a:cubicBezTo>
                  <a:lnTo>
                    <a:pt x="780923" y="152146"/>
                  </a:lnTo>
                  <a:cubicBezTo>
                    <a:pt x="780796" y="75057"/>
                    <a:pt x="718439" y="12700"/>
                    <a:pt x="641477" y="12700"/>
                  </a:cubicBezTo>
                  <a:lnTo>
                    <a:pt x="152146" y="12700"/>
                  </a:lnTo>
                  <a:lnTo>
                    <a:pt x="152146" y="6350"/>
                  </a:lnTo>
                  <a:lnTo>
                    <a:pt x="152146" y="12700"/>
                  </a:lnTo>
                  <a:cubicBezTo>
                    <a:pt x="75057" y="12700"/>
                    <a:pt x="12700" y="75057"/>
                    <a:pt x="12700" y="152146"/>
                  </a:cubicBezTo>
                  <a:close/>
                </a:path>
              </a:pathLst>
            </a:custGeom>
            <a:solidFill>
              <a:srgbClr val="BBC2DC"/>
            </a:solidFill>
          </p:spPr>
        </p:sp>
      </p:grpSp>
      <p:sp>
        <p:nvSpPr>
          <p:cNvPr id="31" name="TextBox 31"/>
          <p:cNvSpPr txBox="1"/>
          <p:nvPr/>
        </p:nvSpPr>
        <p:spPr>
          <a:xfrm>
            <a:off x="1178495" y="7633544"/>
            <a:ext cx="245715" cy="372815"/>
          </a:xfrm>
          <a:prstGeom prst="rect">
            <a:avLst/>
          </a:prstGeom>
        </p:spPr>
        <p:txBody>
          <a:bodyPr lIns="0" tIns="0" rIns="0" bIns="0" rtlCol="0" anchor="t">
            <a:spAutoFit/>
          </a:bodyPr>
          <a:lstStyle/>
          <a:p>
            <a:pPr algn="ctr">
              <a:lnSpc>
                <a:spcPts val="3187"/>
              </a:lnSpc>
            </a:pPr>
            <a:r>
              <a:rPr lang="en-US" sz="3187" b="1">
                <a:solidFill>
                  <a:srgbClr val="3B3535"/>
                </a:solidFill>
                <a:latin typeface="Arimo Bold"/>
                <a:ea typeface="Arimo Bold"/>
                <a:cs typeface="Arimo Bold"/>
                <a:sym typeface="Arimo Bold"/>
              </a:rPr>
              <a:t>3</a:t>
            </a:r>
          </a:p>
        </p:txBody>
      </p:sp>
      <p:sp>
        <p:nvSpPr>
          <p:cNvPr id="32" name="TextBox 32"/>
          <p:cNvSpPr txBox="1"/>
          <p:nvPr/>
        </p:nvSpPr>
        <p:spPr>
          <a:xfrm>
            <a:off x="2732783" y="7446912"/>
            <a:ext cx="4996639" cy="436563"/>
          </a:xfrm>
          <a:prstGeom prst="rect">
            <a:avLst/>
          </a:prstGeom>
        </p:spPr>
        <p:txBody>
          <a:bodyPr lIns="0" tIns="0" rIns="0" bIns="0" rtlCol="0" anchor="t">
            <a:spAutoFit/>
          </a:bodyPr>
          <a:lstStyle/>
          <a:p>
            <a:pPr algn="l">
              <a:lnSpc>
                <a:spcPts val="3312"/>
              </a:lnSpc>
            </a:pPr>
            <a:r>
              <a:rPr lang="en-US" sz="2687" b="1">
                <a:solidFill>
                  <a:srgbClr val="3B3535"/>
                </a:solidFill>
                <a:latin typeface="Arimo Bold"/>
                <a:ea typeface="Arimo Bold"/>
                <a:cs typeface="Arimo Bold"/>
                <a:sym typeface="Arimo Bold"/>
              </a:rPr>
              <a:t>Συγκρότηση Παρατάξεων</a:t>
            </a:r>
          </a:p>
        </p:txBody>
      </p:sp>
      <p:sp>
        <p:nvSpPr>
          <p:cNvPr id="33" name="TextBox 33"/>
          <p:cNvSpPr txBox="1"/>
          <p:nvPr/>
        </p:nvSpPr>
        <p:spPr>
          <a:xfrm>
            <a:off x="2732782" y="7973914"/>
            <a:ext cx="7786241" cy="1334989"/>
          </a:xfrm>
          <a:prstGeom prst="rect">
            <a:avLst/>
          </a:prstGeom>
        </p:spPr>
        <p:txBody>
          <a:bodyPr lIns="0" tIns="0" rIns="0" bIns="0" rtlCol="0" anchor="t">
            <a:spAutoFit/>
          </a:bodyPr>
          <a:lstStyle/>
          <a:p>
            <a:pPr algn="l">
              <a:lnSpc>
                <a:spcPts val="3250"/>
              </a:lnSpc>
            </a:pPr>
            <a:r>
              <a:rPr lang="en-US" sz="2000">
                <a:solidFill>
                  <a:srgbClr val="3B3535"/>
                </a:solidFill>
                <a:latin typeface="Arimo"/>
                <a:ea typeface="Arimo"/>
                <a:cs typeface="Arimo"/>
                <a:sym typeface="Arimo"/>
              </a:rPr>
              <a:t>Μέσα στην εθνοσυνέλευση συγκροτήθηκαν οι πυρήνες των δύο μεγάλων παρατάξεων, των πεδινών και των ορεινών, όπως ονομάστηκαν.</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1258</Words>
  <Application>Microsoft Office PowerPoint</Application>
  <PresentationFormat>Προσαρμογή</PresentationFormat>
  <Paragraphs>162</Paragraphs>
  <Slides>15</Slides>
  <Notes>15</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15</vt:i4>
      </vt:variant>
    </vt:vector>
  </HeadingPairs>
  <TitlesOfParts>
    <vt:vector size="20" baseType="lpstr">
      <vt:lpstr>Arial</vt:lpstr>
      <vt:lpstr>Arimo Bold</vt:lpstr>
      <vt:lpstr>Calibri</vt:lpstr>
      <vt:lpstr>Arimo</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2.Β.3. Η νέα γενιά</dc:title>
  <cp:lastModifiedBy>Vasilis Varsamopoulos</cp:lastModifiedBy>
  <cp:revision>1</cp:revision>
  <dcterms:created xsi:type="dcterms:W3CDTF">2006-08-16T00:00:00Z</dcterms:created>
  <dcterms:modified xsi:type="dcterms:W3CDTF">2024-11-17T19:11:31Z</dcterms:modified>
  <dc:identifier>DAGWwhCKoMU</dc:identifier>
</cp:coreProperties>
</file>