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125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0800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48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198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2052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2165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978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9905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43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163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5942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0333-53ED-412C-A5CF-74834460271D}" type="datetimeFigureOut">
              <a:rPr lang="en-GB" smtClean="0"/>
              <a:t>20/02/2025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9436DF6C-7A81-4AEB-AC45-CE5EC8CA0D7E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4962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75576-DE0A-1FBA-38C3-B3515240A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3100" dirty="0"/>
              <a:t>V I . Η Ρ Ω Μ Α Ϊ Κ Η Α Υ Τ Ο Κ Ρ Α Τ Ο Ρ Ι Α</a:t>
            </a:r>
            <a:br>
              <a:rPr lang="el-GR" sz="3100" dirty="0"/>
            </a:br>
            <a:r>
              <a:rPr lang="el-GR" sz="3100" dirty="0"/>
              <a:t>( 1 ο ς α ι . π . Χ . - 3 ο ς α ι . μ . Χ . )</a:t>
            </a:r>
            <a:br>
              <a:rPr lang="el-GR" dirty="0"/>
            </a:b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451EC1-2562-0F37-C753-B908CBC809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1. Η περίοδος της ακμής (27 π.Χ.-193 μ.Χ.)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512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2CA77-DD02-FF60-8FE3-529B75C1D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1.1. Η εποχή του Αυγούστου (27 π.Χ.-14 μ.Χ.):</a:t>
            </a:r>
            <a:br>
              <a:rPr lang="el-GR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B9ED2-7287-B950-F13A-EA5F16070B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Η ισχυροποίηση της κεντρικής εξουσίας :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 Μετά τη ναυμαχία στο Άκτιο, ο </a:t>
            </a:r>
            <a:r>
              <a:rPr lang="el-GR" dirty="0" err="1"/>
              <a:t>Οκταβιανός</a:t>
            </a:r>
            <a:r>
              <a:rPr lang="el-GR" dirty="0"/>
              <a:t> απέβλεψε στην ενίσχυση της</a:t>
            </a:r>
            <a:r>
              <a:rPr lang="en-US" dirty="0"/>
              <a:t> </a:t>
            </a:r>
            <a:r>
              <a:rPr lang="el-GR" dirty="0"/>
              <a:t>κεντρικής εξουσίας ως μέσου για την αποκατάσταση της ειρήνης και της ασφάλειας</a:t>
            </a:r>
            <a:r>
              <a:rPr lang="en-US" dirty="0"/>
              <a:t> </a:t>
            </a:r>
            <a:r>
              <a:rPr lang="el-GR" dirty="0"/>
              <a:t>της Αυτοκρατορίας. Ωστόσο, δεν δέχτηκε το αξίωμα του δικτάτορα, αποφεύγοντας</a:t>
            </a:r>
            <a:r>
              <a:rPr lang="en-US" dirty="0"/>
              <a:t> </a:t>
            </a:r>
            <a:r>
              <a:rPr lang="el-GR" dirty="0"/>
              <a:t>να προκαλέσει τα δημοκρατικά αισθήματα του ρωμαϊκού λαού. Συγκέντρωσε</a:t>
            </a:r>
            <a:r>
              <a:rPr lang="en-US" dirty="0"/>
              <a:t> </a:t>
            </a:r>
            <a:r>
              <a:rPr lang="el-GR" dirty="0"/>
              <a:t>όμως τα σπουδαιότερα αξιώματα στο πρόσωπό του. Δημιούργησε το</a:t>
            </a:r>
            <a:r>
              <a:rPr lang="en-US" dirty="0"/>
              <a:t> </a:t>
            </a:r>
            <a:r>
              <a:rPr lang="el-GR" dirty="0"/>
              <a:t>συμβούλιο του αυτοκράτορα και ακολούθησε συμβιβαστική πολιτική στην</a:t>
            </a:r>
            <a:r>
              <a:rPr lang="en-US" dirty="0"/>
              <a:t> </a:t>
            </a:r>
            <a:r>
              <a:rPr lang="el-GR" dirty="0"/>
              <a:t>κατανομή της εξουσίας: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9330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BEB3A-5440-9AF4-E4A6-8C20DC4F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490A6-BA9F-58C1-7EB0-E6649F94D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 Διατήρηση υψίστης εποπτείας της διοίκησης, της εξωτερικής πολιτικής και του</a:t>
            </a:r>
            <a:r>
              <a:rPr lang="en-US" dirty="0"/>
              <a:t> </a:t>
            </a:r>
            <a:r>
              <a:rPr lang="el-GR" dirty="0"/>
              <a:t>στρατού, διαχείριση επιμέρους θεμάτων από συγκλητικούς και ιππείς, διοίκηση</a:t>
            </a:r>
            <a:r>
              <a:rPr lang="en-US" dirty="0"/>
              <a:t> </a:t>
            </a:r>
            <a:r>
              <a:rPr lang="el-GR" dirty="0"/>
              <a:t>επαρχιών μαζί με τη σύγκλητο.</a:t>
            </a:r>
          </a:p>
          <a:p>
            <a:r>
              <a:rPr lang="el-GR" dirty="0"/>
              <a:t>Άσκηση της εκτελεστικής εξουσίας με τη βοήθεια αυτοκρατορικής</a:t>
            </a:r>
            <a:r>
              <a:rPr lang="en-US" dirty="0"/>
              <a:t> </a:t>
            </a:r>
            <a:r>
              <a:rPr lang="el-GR" dirty="0"/>
              <a:t>υπαλληλικής τάξης.</a:t>
            </a:r>
          </a:p>
          <a:p>
            <a:r>
              <a:rPr lang="el-GR" dirty="0"/>
              <a:t>Έμφαση στην ανάπτυξη γεωργίας, επαναφορά αυστηρών ηθών, μέριμνα για τον</a:t>
            </a:r>
            <a:r>
              <a:rPr lang="en-US" dirty="0"/>
              <a:t> </a:t>
            </a:r>
            <a:r>
              <a:rPr lang="el-GR" dirty="0"/>
              <a:t>εξωραϊσμό της Ρώμης.</a:t>
            </a:r>
          </a:p>
          <a:p>
            <a:r>
              <a:rPr lang="el-GR" dirty="0"/>
              <a:t>Αναγόρευση του </a:t>
            </a:r>
            <a:r>
              <a:rPr lang="el-GR" dirty="0" err="1"/>
              <a:t>Οκταβιανού</a:t>
            </a:r>
            <a:r>
              <a:rPr lang="el-GR" dirty="0"/>
              <a:t> σε Αύγουστο.</a:t>
            </a:r>
          </a:p>
          <a:p>
            <a:pPr marL="0" indent="0">
              <a:buNone/>
            </a:pPr>
            <a:r>
              <a:rPr lang="el-GR" dirty="0"/>
              <a:t> Κατάλυση της δημοκρατίας.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8016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54FE5-EFDB-9B8F-F036-E05447B1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πολίτευμα και οι στρατιωτικές μεταρρυθμίσεις 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A4746-B18C-F8B5-ECBE-A40BFEFF8F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10314851" cy="441957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l-GR" dirty="0"/>
              <a:t> Το πολίτευμα επί Αυγούστου ονομάστηκε «Ηγεμονία» (</a:t>
            </a:r>
            <a:r>
              <a:rPr lang="el-GR" dirty="0" err="1"/>
              <a:t>Principatus</a:t>
            </a:r>
            <a:r>
              <a:rPr lang="el-GR" dirty="0"/>
              <a:t>).</a:t>
            </a:r>
          </a:p>
          <a:p>
            <a:pPr algn="ctr"/>
            <a:r>
              <a:rPr lang="el-GR" dirty="0"/>
              <a:t>Στήριγμά του ήταν ο στρατός, ο οποίος εγκαταστάθηκε σε μόνιμες στρατιωτικές</a:t>
            </a:r>
          </a:p>
          <a:p>
            <a:pPr algn="ctr"/>
            <a:r>
              <a:rPr lang="el-GR" dirty="0"/>
              <a:t>βάσεις που βρίσκονταν σε καίριες θέσεις των συνόρων (Ευφράτης, Δούναβης,</a:t>
            </a:r>
            <a:r>
              <a:rPr lang="en-US" dirty="0"/>
              <a:t> </a:t>
            </a:r>
            <a:r>
              <a:rPr lang="el-GR" dirty="0"/>
              <a:t>Ρήνος). Στη Ρώμη παρέμεινε φρουρά 9.000 αντρών, που ονομάστηκαν</a:t>
            </a:r>
            <a:r>
              <a:rPr lang="en-US" dirty="0"/>
              <a:t> </a:t>
            </a:r>
            <a:r>
              <a:rPr lang="el-GR" dirty="0"/>
              <a:t>«</a:t>
            </a:r>
            <a:r>
              <a:rPr lang="el-GR" dirty="0" err="1"/>
              <a:t>πραιτωριανοί</a:t>
            </a:r>
            <a:r>
              <a:rPr lang="el-GR" dirty="0"/>
              <a:t>». Αυτοί αρχικά ήταν πιστοί στον αυτοκράτορα, αργότερα όμως</a:t>
            </a:r>
            <a:r>
              <a:rPr lang="en-US" dirty="0"/>
              <a:t> </a:t>
            </a:r>
            <a:r>
              <a:rPr lang="el-GR" dirty="0"/>
              <a:t>έγιναν επικίνδυνοι: δυνατότητα να ενθρονίζουν και να εκθρονίζουν αυτοκράτορες. Η</a:t>
            </a:r>
            <a:r>
              <a:rPr lang="en-US" dirty="0"/>
              <a:t> </a:t>
            </a:r>
            <a:r>
              <a:rPr lang="el-GR" dirty="0"/>
              <a:t>αριθμητική δύναμη του στρατού δεν ήταν αρκετή για τη φύλαξη των συνόρων.</a:t>
            </a:r>
          </a:p>
          <a:p>
            <a:r>
              <a:rPr lang="el-GR" dirty="0"/>
              <a:t> Στο πολίτευμα που εγκαθίδρυσε ο Αύγουστος, εκτός από τον αυτοκράτορα,</a:t>
            </a:r>
            <a:r>
              <a:rPr lang="en-US" dirty="0"/>
              <a:t> </a:t>
            </a:r>
            <a:r>
              <a:rPr lang="el-GR" dirty="0"/>
              <a:t>σημαντική εξουσία είχε η Σύγκλητος, και έτσι υπήρχε μια δυαρχία, χωρίς</a:t>
            </a:r>
            <a:r>
              <a:rPr lang="en-US" dirty="0"/>
              <a:t> </a:t>
            </a:r>
            <a:r>
              <a:rPr lang="el-GR" dirty="0"/>
              <a:t>αυστηρό καθορισμό των αρμοδιοτήτων, με συνέπεια να δημιουργούνται προστριβές.</a:t>
            </a:r>
          </a:p>
          <a:p>
            <a:r>
              <a:rPr lang="el-GR" dirty="0"/>
              <a:t> Στο ζήτημα της διαδοχής, αρχικά επικρατούσε η θέληση του αυτοκράτορα</a:t>
            </a:r>
            <a:r>
              <a:rPr lang="en-US" dirty="0"/>
              <a:t> </a:t>
            </a:r>
            <a:r>
              <a:rPr lang="el-GR" dirty="0"/>
              <a:t>όσο ζούσε, αλλά ο ρόλος της Συγκλήτου ήταν σημαντικός στην επικύρωση της</a:t>
            </a:r>
            <a:r>
              <a:rPr lang="en-US" dirty="0"/>
              <a:t> </a:t>
            </a:r>
            <a:r>
              <a:rPr lang="el-GR" dirty="0"/>
              <a:t>εκλογής του νέου αυτοκράτορα.</a:t>
            </a:r>
          </a:p>
          <a:p>
            <a:r>
              <a:rPr lang="el-GR" dirty="0"/>
              <a:t> Η διαφορά του ρωμαϊκού αυτοκρατορικού θεσμού από αυτό των ελληνιστικών</a:t>
            </a:r>
            <a:r>
              <a:rPr lang="en-US"/>
              <a:t> </a:t>
            </a:r>
            <a:r>
              <a:rPr lang="el-GR"/>
              <a:t>βασιλείων </a:t>
            </a:r>
            <a:r>
              <a:rPr lang="el-GR" dirty="0"/>
              <a:t>είναι φανερή.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93038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</TotalTime>
  <Words>400</Words>
  <Application>Microsoft Office PowerPoint</Application>
  <PresentationFormat>Widescreen</PresentationFormat>
  <Paragraphs>17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Gallery</vt:lpstr>
      <vt:lpstr>V I . Η Ρ Ω Μ Α Ϊ Κ Η Α Υ Τ Ο Κ Ρ Α Τ Ο Ρ Ι Α ( 1 ο ς α ι . π . Χ . - 3 ο ς α ι . μ . Χ . ) </vt:lpstr>
      <vt:lpstr>1.1. Η εποχή του Αυγούστου (27 π.Χ.-14 μ.Χ.): </vt:lpstr>
      <vt:lpstr>PowerPoint Presentation</vt:lpstr>
      <vt:lpstr>Το πολίτευμα και οι στρατιωτικές μεταρρυθμίσεις 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Μαλαματένιου Μαργαρίτα</dc:creator>
  <cp:lastModifiedBy>Μαλαματένιου Μαργαρίτα</cp:lastModifiedBy>
  <cp:revision>1</cp:revision>
  <dcterms:created xsi:type="dcterms:W3CDTF">2025-02-20T08:37:39Z</dcterms:created>
  <dcterms:modified xsi:type="dcterms:W3CDTF">2025-02-20T08:42:12Z</dcterms:modified>
</cp:coreProperties>
</file>