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18"/>
  </p:notesMasterIdLst>
  <p:sldIdLst>
    <p:sldId id="256" r:id="rId3"/>
    <p:sldId id="257" r:id="rId4"/>
    <p:sldId id="258" r:id="rId5"/>
    <p:sldId id="270" r:id="rId6"/>
    <p:sldId id="260" r:id="rId7"/>
    <p:sldId id="274" r:id="rId8"/>
    <p:sldId id="276" r:id="rId9"/>
    <p:sldId id="262" r:id="rId10"/>
    <p:sldId id="268" r:id="rId11"/>
    <p:sldId id="278" r:id="rId12"/>
    <p:sldId id="280" r:id="rId13"/>
    <p:sldId id="284" r:id="rId14"/>
    <p:sldId id="264" r:id="rId15"/>
    <p:sldId id="266" r:id="rId16"/>
    <p:sldId id="267" r:id="rId17"/>
  </p:sldIdLst>
  <p:sldSz cx="9144000" cy="685800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172D4F27-33B8-44E8-ADC6-B59B89439A03}">
          <p14:sldIdLst>
            <p14:sldId id="256"/>
            <p14:sldId id="257"/>
            <p14:sldId id="258"/>
            <p14:sldId id="270"/>
            <p14:sldId id="260"/>
            <p14:sldId id="274"/>
            <p14:sldId id="276"/>
            <p14:sldId id="262"/>
            <p14:sldId id="268"/>
            <p14:sldId id="278"/>
            <p14:sldId id="280"/>
            <p14:sldId id="284"/>
            <p14:sldId id="264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Δήμητρα Τσιγκάκου" userId="33de773ebc40b25f" providerId="LiveId" clId="{67A8B04F-EFAC-44C7-896C-382058724C14}"/>
    <pc:docChg chg="modSld">
      <pc:chgData name="Δήμητρα Τσιγκάκου" userId="33de773ebc40b25f" providerId="LiveId" clId="{67A8B04F-EFAC-44C7-896C-382058724C14}" dt="2024-11-06T19:35:10.323" v="23" actId="20577"/>
      <pc:docMkLst>
        <pc:docMk/>
      </pc:docMkLst>
      <pc:sldChg chg="modSp mod">
        <pc:chgData name="Δήμητρα Τσιγκάκου" userId="33de773ebc40b25f" providerId="LiveId" clId="{67A8B04F-EFAC-44C7-896C-382058724C14}" dt="2024-11-06T19:35:10.323" v="23" actId="20577"/>
        <pc:sldMkLst>
          <pc:docMk/>
          <pc:sldMk cId="3286478640" sldId="274"/>
        </pc:sldMkLst>
        <pc:graphicFrameChg chg="modGraphic">
          <ac:chgData name="Δήμητρα Τσιγκάκου" userId="33de773ebc40b25f" providerId="LiveId" clId="{67A8B04F-EFAC-44C7-896C-382058724C14}" dt="2024-11-06T19:35:10.323" v="23" actId="20577"/>
          <ac:graphicFrameMkLst>
            <pc:docMk/>
            <pc:sldMk cId="3286478640" sldId="274"/>
            <ac:graphicFrameMk id="7" creationId="{7A45E84D-087A-4043-B0F2-93D8783298B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3E9D6-6F5C-4436-A9C5-D841D9AF0E5E}" type="datetimeFigureOut">
              <a:rPr lang="el-GR" smtClean="0"/>
              <a:t>6/11/2024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83AE7-B857-4D64-A492-5D45B42675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380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83AE7-B857-4D64-A492-5D45B42675F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941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7EEA2B1-6E7B-4B76-B659-BDCFB580B9EF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484560"/>
            <a:ext cx="7772040" cy="160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85800" y="2121480"/>
            <a:ext cx="77720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85800" y="4237200"/>
            <a:ext cx="77720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C5FD5C-133F-4F98-A6B8-27D071E8F167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484560"/>
            <a:ext cx="7772040" cy="160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85800" y="2121480"/>
            <a:ext cx="37926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68480" y="2121480"/>
            <a:ext cx="37926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85800" y="4237200"/>
            <a:ext cx="37926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4668480" y="4237200"/>
            <a:ext cx="37926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1D0E90E-3310-4841-81C6-902E1016D7A5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484560"/>
            <a:ext cx="7772040" cy="160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85800" y="2121480"/>
            <a:ext cx="250236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3313800" y="2121480"/>
            <a:ext cx="250236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5941440" y="2121480"/>
            <a:ext cx="250236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85800" y="4237200"/>
            <a:ext cx="250236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3313800" y="4237200"/>
            <a:ext cx="250236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5941440" y="4237200"/>
            <a:ext cx="250236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736D673-8067-4E30-AC2F-BDF10FA3DDC4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r>
              <a:rPr lang="el-GR" sz="1000" b="0" strike="noStrike" spc="-1">
                <a:solidFill>
                  <a:schemeClr val="accent1">
                    <a:lumMod val="50000"/>
                  </a:schemeClr>
                </a:solidFill>
                <a:latin typeface="Rockwell"/>
              </a:rPr>
              <a:t>&lt;ημερομηνία/ώρα&gt;</a:t>
            </a:r>
            <a:endParaRPr lang="el-G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&lt;υποσέλιδο&gt;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</a:pPr>
            <a:fld id="{8EE542B1-17FC-4C2D-BC4D-02B6D5B3564B}" type="slidenum">
              <a:rPr lang="el-GR" sz="2800" b="1" strike="noStrike" spc="-72" smtClean="0">
                <a:solidFill>
                  <a:srgbClr val="FFFFFF"/>
                </a:solidFill>
                <a:latin typeface="Rockwell"/>
              </a:rPr>
              <a:pPr indent="0" algn="ctr">
                <a:lnSpc>
                  <a:spcPct val="100000"/>
                </a:lnSpc>
                <a:buNone/>
              </a:pPr>
              <a:t>‹#›</a:t>
            </a:fld>
            <a:endParaRPr lang="el-GR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85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r>
              <a:rPr lang="el-GR" sz="1000" b="0" strike="noStrike" spc="-1">
                <a:solidFill>
                  <a:schemeClr val="accent1">
                    <a:lumMod val="50000"/>
                  </a:schemeClr>
                </a:solidFill>
                <a:latin typeface="Rockwell"/>
              </a:rPr>
              <a:t>&lt;ημερομηνία/ώρα&gt;</a:t>
            </a:r>
            <a:endParaRPr lang="el-G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&lt;υποσέλιδο&gt;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</a:pPr>
            <a:fld id="{8EE542B1-17FC-4C2D-BC4D-02B6D5B3564B}" type="slidenum">
              <a:rPr lang="el-GR" sz="2800" b="1" strike="noStrike" spc="-72" smtClean="0">
                <a:solidFill>
                  <a:srgbClr val="FFFFFF"/>
                </a:solidFill>
                <a:latin typeface="Rockwell"/>
              </a:rPr>
              <a:pPr indent="0" algn="ctr">
                <a:lnSpc>
                  <a:spcPct val="100000"/>
                </a:lnSpc>
                <a:buNone/>
              </a:pPr>
              <a:t>‹#›</a:t>
            </a:fld>
            <a:endParaRPr lang="el-GR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19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r>
              <a:rPr lang="el-GR" sz="1000" b="0" strike="noStrike" spc="-1">
                <a:solidFill>
                  <a:schemeClr val="accent1">
                    <a:lumMod val="50000"/>
                  </a:schemeClr>
                </a:solidFill>
                <a:latin typeface="Rockwell"/>
              </a:rPr>
              <a:t>&lt;ημερομηνία/ώρα&gt;</a:t>
            </a:r>
            <a:endParaRPr lang="el-G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&lt;υποσέλιδο&gt;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</a:pPr>
            <a:fld id="{8EE542B1-17FC-4C2D-BC4D-02B6D5B3564B}" type="slidenum">
              <a:rPr lang="el-GR" sz="2800" b="1" strike="noStrike" spc="-72" smtClean="0">
                <a:solidFill>
                  <a:srgbClr val="FFFFFF"/>
                </a:solidFill>
                <a:latin typeface="Rockwell"/>
              </a:rPr>
              <a:pPr indent="0" algn="ctr">
                <a:lnSpc>
                  <a:spcPct val="100000"/>
                </a:lnSpc>
                <a:buNone/>
              </a:pPr>
              <a:t>‹#›</a:t>
            </a:fld>
            <a:endParaRPr lang="el-GR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424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r>
              <a:rPr lang="el-GR" sz="1000" b="0" strike="noStrike" spc="-1">
                <a:solidFill>
                  <a:schemeClr val="accent1">
                    <a:lumMod val="50000"/>
                  </a:schemeClr>
                </a:solidFill>
                <a:latin typeface="Rockwell"/>
              </a:rPr>
              <a:t>&lt;ημερομηνία/ώρα&gt;</a:t>
            </a:r>
            <a:endParaRPr lang="el-G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&lt;υποσέλιδο&gt;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</a:pPr>
            <a:fld id="{8EE542B1-17FC-4C2D-BC4D-02B6D5B3564B}" type="slidenum">
              <a:rPr lang="el-GR" sz="2800" b="1" strike="noStrike" spc="-72" smtClean="0">
                <a:solidFill>
                  <a:srgbClr val="FFFFFF"/>
                </a:solidFill>
                <a:latin typeface="Rockwell"/>
              </a:rPr>
              <a:pPr indent="0" algn="ctr">
                <a:lnSpc>
                  <a:spcPct val="100000"/>
                </a:lnSpc>
                <a:buNone/>
              </a:pPr>
              <a:t>‹#›</a:t>
            </a:fld>
            <a:endParaRPr lang="el-GR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5184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r>
              <a:rPr lang="el-GR" sz="1000" b="0" strike="noStrike" spc="-1">
                <a:solidFill>
                  <a:schemeClr val="accent1">
                    <a:lumMod val="50000"/>
                  </a:schemeClr>
                </a:solidFill>
                <a:latin typeface="Rockwell"/>
              </a:rPr>
              <a:t>&lt;ημερομηνία/ώρα&gt;</a:t>
            </a:r>
            <a:endParaRPr lang="el-G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&lt;υποσέλιδο&gt;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</a:pPr>
            <a:fld id="{8EE542B1-17FC-4C2D-BC4D-02B6D5B3564B}" type="slidenum">
              <a:rPr lang="el-GR" sz="2800" b="1" strike="noStrike" spc="-72" smtClean="0">
                <a:solidFill>
                  <a:srgbClr val="FFFFFF"/>
                </a:solidFill>
                <a:latin typeface="Rockwell"/>
              </a:rPr>
              <a:pPr indent="0" algn="ctr">
                <a:lnSpc>
                  <a:spcPct val="100000"/>
                </a:lnSpc>
                <a:buNone/>
              </a:pPr>
              <a:t>‹#›</a:t>
            </a:fld>
            <a:endParaRPr lang="el-GR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9527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r>
              <a:rPr lang="el-GR" sz="1000" b="0" strike="noStrike" spc="-1">
                <a:solidFill>
                  <a:schemeClr val="accent1">
                    <a:lumMod val="50000"/>
                  </a:schemeClr>
                </a:solidFill>
                <a:latin typeface="Rockwell"/>
              </a:rPr>
              <a:t>&lt;ημερομηνία/ώρα&gt;</a:t>
            </a:r>
            <a:endParaRPr lang="el-G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&lt;υποσέλιδο&gt;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</a:pPr>
            <a:fld id="{8EE542B1-17FC-4C2D-BC4D-02B6D5B3564B}" type="slidenum">
              <a:rPr lang="el-GR" sz="2800" b="1" strike="noStrike" spc="-72" smtClean="0">
                <a:solidFill>
                  <a:srgbClr val="FFFFFF"/>
                </a:solidFill>
                <a:latin typeface="Rockwell"/>
              </a:rPr>
              <a:pPr indent="0" algn="ctr">
                <a:lnSpc>
                  <a:spcPct val="100000"/>
                </a:lnSpc>
                <a:buNone/>
              </a:pPr>
              <a:t>‹#›</a:t>
            </a:fld>
            <a:endParaRPr lang="el-GR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0876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r>
              <a:rPr lang="el-GR" sz="1000" b="0" strike="noStrike" spc="-1">
                <a:solidFill>
                  <a:schemeClr val="accent1">
                    <a:lumMod val="50000"/>
                  </a:schemeClr>
                </a:solidFill>
                <a:latin typeface="Rockwell"/>
              </a:rPr>
              <a:t>&lt;ημερομηνία/ώρα&gt;</a:t>
            </a:r>
            <a:endParaRPr lang="el-G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indent="0" algn="ctr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&lt;υποσέλιδο&gt;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</a:pPr>
            <a:fld id="{8EE542B1-17FC-4C2D-BC4D-02B6D5B3564B}" type="slidenum">
              <a:rPr lang="el-GR" sz="2800" b="1" strike="noStrike" spc="-72" smtClean="0">
                <a:solidFill>
                  <a:srgbClr val="FFFFFF"/>
                </a:solidFill>
                <a:latin typeface="Rockwell"/>
              </a:rPr>
              <a:pPr indent="0" algn="ctr">
                <a:lnSpc>
                  <a:spcPct val="100000"/>
                </a:lnSpc>
                <a:buNone/>
              </a:pPr>
              <a:t>‹#›</a:t>
            </a:fld>
            <a:endParaRPr lang="el-GR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45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484560"/>
            <a:ext cx="7772040" cy="160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85800" y="2121480"/>
            <a:ext cx="7772040" cy="40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0EFF03D-8947-4836-9D7A-F18582D17A37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l-GR" sz="1000" b="0" strike="noStrike" spc="-1">
                <a:solidFill>
                  <a:schemeClr val="accent1">
                    <a:lumMod val="50000"/>
                  </a:schemeClr>
                </a:solidFill>
                <a:latin typeface="Rockwell"/>
              </a:rPr>
              <a:t>&lt;ημερομηνία/ώρα&gt;</a:t>
            </a:r>
            <a:endParaRPr lang="el-G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indent="0" algn="ctr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&lt;υποσέλιδο&gt;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8EE542B1-17FC-4C2D-BC4D-02B6D5B3564B}" type="slidenum">
              <a:rPr lang="el-GR" sz="2800" b="1" strike="noStrike" spc="-72" smtClean="0">
                <a:solidFill>
                  <a:srgbClr val="FFFFFF"/>
                </a:solidFill>
                <a:latin typeface="Rockwell"/>
              </a:rPr>
              <a:pPr indent="0" algn="ctr">
                <a:lnSpc>
                  <a:spcPct val="100000"/>
                </a:lnSpc>
                <a:buNone/>
              </a:pPr>
              <a:t>‹#›</a:t>
            </a:fld>
            <a:endParaRPr lang="el-GR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4865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r>
              <a:rPr lang="el-GR" sz="1000" b="0" strike="noStrike" spc="-1">
                <a:solidFill>
                  <a:schemeClr val="accent1">
                    <a:lumMod val="50000"/>
                  </a:schemeClr>
                </a:solidFill>
                <a:latin typeface="Rockwell"/>
              </a:rPr>
              <a:t>&lt;ημερομηνία/ώρα&gt;</a:t>
            </a:r>
            <a:endParaRPr lang="el-G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&lt;υποσέλιδο&gt;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</a:pPr>
            <a:fld id="{8EE542B1-17FC-4C2D-BC4D-02B6D5B3564B}" type="slidenum">
              <a:rPr lang="el-GR" sz="2800" b="1" strike="noStrike" spc="-72" smtClean="0">
                <a:solidFill>
                  <a:srgbClr val="FFFFFF"/>
                </a:solidFill>
                <a:latin typeface="Rockwell"/>
              </a:rPr>
              <a:pPr indent="0" algn="ctr">
                <a:lnSpc>
                  <a:spcPct val="100000"/>
                </a:lnSpc>
                <a:buNone/>
              </a:pPr>
              <a:t>‹#›</a:t>
            </a:fld>
            <a:endParaRPr lang="el-GR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1895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r>
              <a:rPr lang="el-GR" sz="1000" b="0" strike="noStrike" spc="-1">
                <a:solidFill>
                  <a:schemeClr val="accent1">
                    <a:lumMod val="50000"/>
                  </a:schemeClr>
                </a:solidFill>
                <a:latin typeface="Rockwell"/>
              </a:rPr>
              <a:t>&lt;ημερομηνία/ώρα&gt;</a:t>
            </a:r>
            <a:endParaRPr lang="el-G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&lt;υποσέλιδο&gt;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</a:pPr>
            <a:fld id="{8EE542B1-17FC-4C2D-BC4D-02B6D5B3564B}" type="slidenum">
              <a:rPr lang="el-GR" sz="2800" b="1" strike="noStrike" spc="-72" smtClean="0">
                <a:solidFill>
                  <a:srgbClr val="FFFFFF"/>
                </a:solidFill>
                <a:latin typeface="Rockwell"/>
              </a:rPr>
              <a:pPr indent="0" algn="ctr">
                <a:lnSpc>
                  <a:spcPct val="100000"/>
                </a:lnSpc>
                <a:buNone/>
              </a:pPr>
              <a:t>‹#›</a:t>
            </a:fld>
            <a:endParaRPr lang="el-GR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9259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r>
              <a:rPr lang="el-GR" sz="1000" b="0" strike="noStrike" spc="-1">
                <a:solidFill>
                  <a:schemeClr val="accent1">
                    <a:lumMod val="50000"/>
                  </a:schemeClr>
                </a:solidFill>
                <a:latin typeface="Rockwell"/>
              </a:rPr>
              <a:t>&lt;ημερομηνία/ώρα&gt;</a:t>
            </a:r>
            <a:endParaRPr lang="el-G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&lt;υποσέλιδο&gt;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</a:pPr>
            <a:fld id="{8EE542B1-17FC-4C2D-BC4D-02B6D5B3564B}" type="slidenum">
              <a:rPr lang="el-GR" sz="2800" b="1" strike="noStrike" spc="-72" smtClean="0">
                <a:solidFill>
                  <a:srgbClr val="FFFFFF"/>
                </a:solidFill>
                <a:latin typeface="Rockwell"/>
              </a:rPr>
              <a:pPr indent="0" algn="ctr">
                <a:lnSpc>
                  <a:spcPct val="100000"/>
                </a:lnSpc>
                <a:buNone/>
              </a:pPr>
              <a:t>‹#›</a:t>
            </a:fld>
            <a:endParaRPr lang="el-GR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5231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484560"/>
            <a:ext cx="7772040" cy="160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85800" y="2121480"/>
            <a:ext cx="7772040" cy="40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4D3F31C-18C8-43EE-99D3-3249FAE0CDEB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207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484560"/>
            <a:ext cx="7772040" cy="160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85800" y="2121480"/>
            <a:ext cx="7772040" cy="40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711FE30-3A8D-4C9D-A7EB-6F4363D85D04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484560"/>
            <a:ext cx="7772040" cy="160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85800" y="2121480"/>
            <a:ext cx="3792600" cy="40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68480" y="2121480"/>
            <a:ext cx="3792600" cy="40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A7A0555-E9FD-45ED-9C14-37D222609B15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484560"/>
            <a:ext cx="7772040" cy="160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73BBA38-84C3-4E75-86E2-42C401BC648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85800" y="484560"/>
            <a:ext cx="7772040" cy="74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9B2E4D2-63A0-4FE7-838C-A2D686EE78BC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484560"/>
            <a:ext cx="7772040" cy="160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85800" y="2121480"/>
            <a:ext cx="37926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68480" y="2121480"/>
            <a:ext cx="3792600" cy="40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85800" y="4237200"/>
            <a:ext cx="37926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30E5D90-2775-48E7-A5E9-55BF1326308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484560"/>
            <a:ext cx="7772040" cy="160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85800" y="2121480"/>
            <a:ext cx="3792600" cy="40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68480" y="2121480"/>
            <a:ext cx="37926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668480" y="4237200"/>
            <a:ext cx="37926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E185F6B-E5BA-42FA-843F-35C69B2B1C4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484560"/>
            <a:ext cx="7772040" cy="160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85800" y="2121480"/>
            <a:ext cx="37926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68480" y="2121480"/>
            <a:ext cx="37926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85800" y="4237200"/>
            <a:ext cx="77720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A1AD8E0-A493-450A-BA2B-711ACBCDCE8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1"/>
          <p:cNvGrpSpPr/>
          <p:nvPr/>
        </p:nvGrpSpPr>
        <p:grpSpPr>
          <a:xfrm>
            <a:off x="8522640" y="6255360"/>
            <a:ext cx="392760" cy="392760"/>
            <a:chOff x="8522640" y="6255360"/>
            <a:chExt cx="392760" cy="392760"/>
          </a:xfrm>
        </p:grpSpPr>
        <p:sp>
          <p:nvSpPr>
            <p:cNvPr id="51" name="Oval 7"/>
            <p:cNvSpPr/>
            <p:nvPr/>
          </p:nvSpPr>
          <p:spPr>
            <a:xfrm>
              <a:off x="8522640" y="6255360"/>
              <a:ext cx="392760" cy="392760"/>
            </a:xfrm>
            <a:prstGeom prst="ellipse">
              <a:avLst/>
            </a:prstGeom>
            <a:blipFill rotWithShape="0">
              <a:blip r:embed="rId14" cstate="print"/>
              <a:srcRect/>
              <a:tile tx="67060" ty="0" sx="84990" sy="84992" algn="tl"/>
            </a:blipFill>
            <a:ln w="254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Oval 8"/>
            <p:cNvSpPr/>
            <p:nvPr/>
          </p:nvSpPr>
          <p:spPr>
            <a:xfrm>
              <a:off x="8559360" y="6291720"/>
              <a:ext cx="319680" cy="319680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l-G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484560"/>
            <a:ext cx="7772040" cy="1608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200" b="0" strike="noStrike" cap="all" spc="-1">
                <a:solidFill>
                  <a:srgbClr val="000000"/>
                </a:solidFill>
                <a:latin typeface="Rockwell Condensed"/>
              </a:rPr>
              <a:t>Click to edit Master title style</a:t>
            </a:r>
            <a:endParaRPr lang="en-US" sz="42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85800" y="2121480"/>
            <a:ext cx="7772040" cy="405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000" b="0" strike="noStrike" spc="-1">
                <a:solidFill>
                  <a:srgbClr val="000000"/>
                </a:solidFill>
                <a:latin typeface="Rockwell"/>
              </a:rPr>
              <a:t>Edit Master text styles</a:t>
            </a:r>
          </a:p>
          <a:p>
            <a:pPr marL="457200" lvl="1" indent="-18288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1800" b="0" strike="noStrike" spc="-1">
                <a:solidFill>
                  <a:srgbClr val="000000"/>
                </a:solidFill>
                <a:latin typeface="Rockwell"/>
              </a:rPr>
              <a:t>Second level</a:t>
            </a:r>
          </a:p>
          <a:p>
            <a:pPr marL="731520" lvl="2" indent="-18288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1600" b="0" strike="noStrike" spc="-1">
                <a:solidFill>
                  <a:srgbClr val="000000"/>
                </a:solidFill>
                <a:latin typeface="Rockwell"/>
              </a:rPr>
              <a:t>Third level</a:t>
            </a:r>
          </a:p>
          <a:p>
            <a:pPr marL="1005840" lvl="3" indent="-18288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1600" b="0" strike="noStrike" spc="-1">
                <a:solidFill>
                  <a:srgbClr val="000000"/>
                </a:solidFill>
                <a:latin typeface="Rockwell"/>
              </a:rPr>
              <a:t>Fourth level</a:t>
            </a:r>
          </a:p>
          <a:p>
            <a:pPr marL="1280160" lvl="4" indent="-18288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1600" b="0" strike="noStrike" spc="-1">
                <a:solidFill>
                  <a:srgbClr val="000000"/>
                </a:solidFill>
                <a:latin typeface="Rockwell"/>
              </a:rPr>
              <a:t>Fifth level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dt" idx="4"/>
          </p:nvPr>
        </p:nvSpPr>
        <p:spPr>
          <a:xfrm>
            <a:off x="5992200" y="6272640"/>
            <a:ext cx="2454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l-GR" sz="1000" b="0" strike="noStrike" spc="-1">
                <a:solidFill>
                  <a:schemeClr val="accent1">
                    <a:lumMod val="50000"/>
                  </a:schemeClr>
                </a:solidFill>
                <a:latin typeface="Rockwel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l-GR" sz="1000" b="0" strike="noStrike" spc="-1">
                <a:solidFill>
                  <a:schemeClr val="accent1">
                    <a:lumMod val="50000"/>
                  </a:schemeClr>
                </a:solidFill>
                <a:latin typeface="Rockwell"/>
              </a:rPr>
              <a:t>&lt;ημερομηνία/ώρα&gt;</a:t>
            </a:r>
            <a:endParaRPr lang="el-G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5"/>
          </p:nvPr>
        </p:nvSpPr>
        <p:spPr>
          <a:xfrm>
            <a:off x="685800" y="6272640"/>
            <a:ext cx="4745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l-G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&lt;υποσέλιδο&gt;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sldNum" idx="6"/>
          </p:nvPr>
        </p:nvSpPr>
        <p:spPr>
          <a:xfrm>
            <a:off x="8483400" y="6272640"/>
            <a:ext cx="4798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l-GR" sz="1100" b="1" strike="noStrike" spc="-72">
                <a:solidFill>
                  <a:srgbClr val="FFFFFF"/>
                </a:solidFill>
                <a:latin typeface="Rockwel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42D83CD0-1A93-413D-A86E-4CF52F9BE8CA}" type="slidenum">
              <a:rPr lang="el-GR" sz="1100" b="1" strike="noStrike" spc="-72">
                <a:solidFill>
                  <a:srgbClr val="FFFFFF"/>
                </a:solidFill>
                <a:latin typeface="Rockwell"/>
              </a:rPr>
              <a:pPr indent="0" algn="ctr">
                <a:lnSpc>
                  <a:spcPct val="100000"/>
                </a:lnSpc>
                <a:buNone/>
              </a:pPr>
              <a:t>‹#›</a:t>
            </a:fld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l-GR" sz="1000" b="0" strike="noStrike" spc="-1">
                <a:solidFill>
                  <a:schemeClr val="accent1">
                    <a:lumMod val="50000"/>
                  </a:schemeClr>
                </a:solidFill>
                <a:latin typeface="Rockwell"/>
              </a:rPr>
              <a:t>&lt;ημερομηνία/ώρα&gt;</a:t>
            </a:r>
            <a:endParaRPr lang="el-G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indent="0" algn="ctr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&lt;υποσέλιδο&gt;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8EE542B1-17FC-4C2D-BC4D-02B6D5B3564B}" type="slidenum">
              <a:rPr lang="el-GR" sz="2800" b="1" strike="noStrike" spc="-72" smtClean="0">
                <a:solidFill>
                  <a:srgbClr val="FFFFFF"/>
                </a:solidFill>
                <a:latin typeface="Rockwell"/>
              </a:rPr>
              <a:pPr indent="0" algn="ctr">
                <a:lnSpc>
                  <a:spcPct val="100000"/>
                </a:lnSpc>
                <a:buNone/>
              </a:pPr>
              <a:t>‹#›</a:t>
            </a:fld>
            <a:endParaRPr lang="el-GR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41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802440" y="4807670"/>
            <a:ext cx="5918040" cy="65101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l-GR" sz="1800" spc="-1" dirty="0" err="1">
                <a:solidFill>
                  <a:srgbClr val="000000"/>
                </a:solidFill>
                <a:latin typeface="Arial"/>
              </a:rPr>
              <a:t>Νινέτ</a:t>
            </a:r>
            <a:r>
              <a:rPr lang="el-GR" sz="1800" spc="-1" dirty="0">
                <a:solidFill>
                  <a:srgbClr val="000000"/>
                </a:solidFill>
                <a:latin typeface="Arial"/>
              </a:rPr>
              <a:t>, Ζωρζ </a:t>
            </a:r>
            <a:r>
              <a:rPr lang="el-GR" sz="1800" spc="-1" dirty="0" err="1">
                <a:solidFill>
                  <a:srgbClr val="000000"/>
                </a:solidFill>
                <a:latin typeface="Arial"/>
              </a:rPr>
              <a:t>Σαρή</a:t>
            </a:r>
            <a:endParaRPr lang="el-G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88760" y="2036190"/>
            <a:ext cx="7593120" cy="243141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80000"/>
              </a:lnSpc>
              <a:buNone/>
            </a:pPr>
            <a:r>
              <a:rPr lang="el-GR" sz="6400" b="1" strike="noStrike" cap="all" spc="-1" dirty="0">
                <a:solidFill>
                  <a:srgbClr val="000000"/>
                </a:solidFill>
                <a:latin typeface="Rockwell Condensed"/>
              </a:rPr>
              <a:t>ΚΕΙΜΕΝΑ ΝΕΟΕΛΛΗΝΙΚΗΣ ΛΟΓΟΤΕΧΝΙΑΣ Α’ ΓΥΜΝΑΣΙΟΥ</a:t>
            </a:r>
            <a:endParaRPr lang="en-US" sz="6400" b="1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29F31631-307A-4569-BD5F-79C19BD22B4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85800" y="1253764"/>
            <a:ext cx="7772040" cy="6689635"/>
          </a:xfrm>
        </p:spPr>
        <p:txBody>
          <a:bodyPr numCol="1" anchor="t"/>
          <a:lstStyle/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endParaRPr lang="el-GR" sz="2400" dirty="0"/>
          </a:p>
          <a:p>
            <a:pPr marL="0" indent="0" algn="just">
              <a:buNone/>
            </a:pPr>
            <a:endParaRPr lang="el-GR" sz="2400" dirty="0"/>
          </a:p>
          <a:p>
            <a:pPr marL="0" indent="0" algn="just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1800" dirty="0"/>
              <a:t>. 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F23BCCB-5A2B-4114-90CE-C8B6B9C096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440" y="511804"/>
            <a:ext cx="7772400" cy="924074"/>
          </a:xfrm>
        </p:spPr>
        <p:txBody>
          <a:bodyPr>
            <a:noAutofit/>
          </a:bodyPr>
          <a:lstStyle/>
          <a:p>
            <a:pPr algn="ctr"/>
            <a:br>
              <a:rPr lang="el-GR" sz="2800" dirty="0"/>
            </a:br>
            <a:br>
              <a:rPr lang="el-GR" sz="2800" dirty="0"/>
            </a:br>
            <a:br>
              <a:rPr lang="el-GR" sz="2800" dirty="0"/>
            </a:br>
            <a:br>
              <a:rPr lang="el-GR" sz="2800" dirty="0"/>
            </a:br>
            <a:br>
              <a:rPr lang="el-GR" sz="2800" dirty="0"/>
            </a:br>
            <a:r>
              <a:rPr lang="el-GR" sz="2800" b="1" dirty="0">
                <a:solidFill>
                  <a:schemeClr val="accent1"/>
                </a:solidFill>
              </a:rPr>
              <a:t>ΧΑΡΑΚΤΗΡΙΣΜΟΣ ΚΑΙ ΣΥΝΑΙΣΘΗΜΑΤΑ</a:t>
            </a:r>
            <a:br>
              <a:rPr lang="el-GR" sz="2800" dirty="0"/>
            </a:br>
            <a:br>
              <a:rPr lang="el-GR" sz="2800" dirty="0"/>
            </a:br>
            <a:br>
              <a:rPr lang="el-GR" sz="2800" dirty="0"/>
            </a:br>
            <a:br>
              <a:rPr lang="el-GR" sz="2800" dirty="0"/>
            </a:br>
            <a:endParaRPr lang="el-GR" sz="2800" dirty="0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01AE4700-AA95-4489-A07F-C8EC5B234A4E}"/>
              </a:ext>
            </a:extLst>
          </p:cNvPr>
          <p:cNvSpPr/>
          <p:nvPr/>
        </p:nvSpPr>
        <p:spPr>
          <a:xfrm rot="4639575">
            <a:off x="5344998" y="2074535"/>
            <a:ext cx="1074656" cy="829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45B47DD4-1671-4FF8-93C9-D37A9A698266}"/>
              </a:ext>
            </a:extLst>
          </p:cNvPr>
          <p:cNvSpPr/>
          <p:nvPr/>
        </p:nvSpPr>
        <p:spPr>
          <a:xfrm rot="6479420">
            <a:off x="2551441" y="1902104"/>
            <a:ext cx="1074656" cy="829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7" name="Πίνακας 7">
            <a:extLst>
              <a:ext uri="{FF2B5EF4-FFF2-40B4-BE49-F238E27FC236}">
                <a16:creationId xmlns:a16="http://schemas.microsoft.com/office/drawing/2014/main" id="{7A45E84D-087A-4043-B0F2-93D878329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612496"/>
              </p:ext>
            </p:extLst>
          </p:nvPr>
        </p:nvGraphicFramePr>
        <p:xfrm>
          <a:off x="1225125" y="3006219"/>
          <a:ext cx="6693030" cy="318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515">
                  <a:extLst>
                    <a:ext uri="{9D8B030D-6E8A-4147-A177-3AD203B41FA5}">
                      <a16:colId xmlns:a16="http://schemas.microsoft.com/office/drawing/2014/main" val="3362271826"/>
                    </a:ext>
                  </a:extLst>
                </a:gridCol>
                <a:gridCol w="3346515">
                  <a:extLst>
                    <a:ext uri="{9D8B030D-6E8A-4147-A177-3AD203B41FA5}">
                      <a16:colId xmlns:a16="http://schemas.microsoft.com/office/drawing/2014/main" val="1271866590"/>
                    </a:ext>
                  </a:extLst>
                </a:gridCol>
              </a:tblGrid>
              <a:tr h="898724">
                <a:tc>
                  <a:txBody>
                    <a:bodyPr/>
                    <a:lstStyle/>
                    <a:p>
                      <a:pPr algn="ctr"/>
                      <a:endParaRPr lang="el-GR" u="sng" dirty="0"/>
                    </a:p>
                    <a:p>
                      <a:pPr algn="ctr"/>
                      <a:r>
                        <a:rPr lang="el-GR" u="sng" dirty="0"/>
                        <a:t>ΝΙΝΕΤ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800" b="1" i="0" u="sng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l-GR" sz="1800" b="1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ΕΜΜΑ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865015"/>
                  </a:ext>
                </a:extLst>
              </a:tr>
              <a:tr h="16690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άγχος, ανασφάλεια, θυμός, πίκρα, απογοήτευση, αφελής που πίστεψε αυτά τα λόγια, παιδική αθωότητα, πονηριά που κρυφάκουσε, έξυπνη, αίσθημα λύτρωσης, ανακούφισης, χαράς κι ευτυχίας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αγάπη, ευαισθησία, τρυφερότητα, στοργή,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νοσταλγία για τις στιγμές με την κόρη της, στενοχώρια, τύψεις, ενοχές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36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00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484560"/>
            <a:ext cx="7772040" cy="92003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l-GR" sz="2800" cap="all" spc="-1" dirty="0" err="1">
                <a:solidFill>
                  <a:schemeClr val="accent1"/>
                </a:solidFill>
                <a:latin typeface="Rockwell"/>
              </a:rPr>
              <a:t>Αναδρομικη</a:t>
            </a:r>
            <a:r>
              <a:rPr lang="el-GR" sz="2800" cap="all" spc="-1" dirty="0">
                <a:solidFill>
                  <a:schemeClr val="accent1"/>
                </a:solidFill>
                <a:latin typeface="Rockwell"/>
              </a:rPr>
              <a:t> </a:t>
            </a:r>
            <a:r>
              <a:rPr lang="el-GR" sz="2800" cap="all" spc="-1" dirty="0" err="1">
                <a:solidFill>
                  <a:schemeClr val="accent1"/>
                </a:solidFill>
                <a:latin typeface="Rockwell"/>
              </a:rPr>
              <a:t>Αφηγηση</a:t>
            </a:r>
            <a:endParaRPr lang="en-US" sz="2800" b="0" strike="noStrike" spc="-1" dirty="0">
              <a:solidFill>
                <a:schemeClr val="accent1"/>
              </a:solidFill>
              <a:latin typeface="Rockwel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251640" y="1555423"/>
            <a:ext cx="8514000" cy="489757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l-G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sz="1800" b="1" i="0" u="sng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DejaVu Sans"/>
                <a:cs typeface="DejaVu Sans"/>
              </a:rPr>
              <a:t>ΒΑΝΚΑ</a:t>
            </a:r>
            <a:endParaRPr lang="el-G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l-GR" sz="1800" b="1" i="0" u="sng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DejaVu Sans"/>
                <a:cs typeface="DejaVu Sans"/>
              </a:rPr>
              <a:t>ΒΑΝΚΑ ΓΙΑ ΤΟΝ ΠΑΠΠΟΥ</a:t>
            </a:r>
            <a:endParaRPr lang="el-GR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Πίνακας 2">
            <a:extLst>
              <a:ext uri="{FF2B5EF4-FFF2-40B4-BE49-F238E27FC236}">
                <a16:creationId xmlns:a16="http://schemas.microsoft.com/office/drawing/2014/main" id="{C07AA01A-1C51-4FA7-8618-4F70308F1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7043"/>
              </p:ext>
            </p:extLst>
          </p:nvPr>
        </p:nvGraphicFramePr>
        <p:xfrm>
          <a:off x="923646" y="1642240"/>
          <a:ext cx="7296348" cy="2236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174">
                  <a:extLst>
                    <a:ext uri="{9D8B030D-6E8A-4147-A177-3AD203B41FA5}">
                      <a16:colId xmlns:a16="http://schemas.microsoft.com/office/drawing/2014/main" val="1888162499"/>
                    </a:ext>
                  </a:extLst>
                </a:gridCol>
                <a:gridCol w="3648174">
                  <a:extLst>
                    <a:ext uri="{9D8B030D-6E8A-4147-A177-3AD203B41FA5}">
                      <a16:colId xmlns:a16="http://schemas.microsoft.com/office/drawing/2014/main" val="3172788306"/>
                    </a:ext>
                  </a:extLst>
                </a:gridCol>
              </a:tblGrid>
              <a:tr h="776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dirty="0"/>
                        <a:t>1</a:t>
                      </a:r>
                      <a:r>
                        <a:rPr lang="el-GR" baseline="30000" dirty="0"/>
                        <a:t>ο</a:t>
                      </a:r>
                      <a:r>
                        <a:rPr lang="el-GR" dirty="0"/>
                        <a:t> παράδειγμα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dirty="0"/>
                        <a:t>2</a:t>
                      </a:r>
                      <a:r>
                        <a:rPr lang="el-GR" baseline="30000" dirty="0"/>
                        <a:t>ο</a:t>
                      </a:r>
                      <a:r>
                        <a:rPr lang="el-GR" dirty="0"/>
                        <a:t> παράδειγμα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02288"/>
                  </a:ext>
                </a:extLst>
              </a:tr>
              <a:tr h="14599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800" b="0" strike="noStrike" kern="1200" spc="-1" dirty="0">
                          <a:solidFill>
                            <a:srgbClr val="000000"/>
                          </a:solidFill>
                          <a:ea typeface="+mn-ea"/>
                          <a:cs typeface="+mn-cs"/>
                        </a:rPr>
                        <a:t>Οι αναμνήσεις της </a:t>
                      </a:r>
                      <a:r>
                        <a:rPr lang="el-GR" sz="1800" b="0" strike="noStrike" kern="1200" spc="-1" dirty="0" err="1">
                          <a:solidFill>
                            <a:srgbClr val="000000"/>
                          </a:solidFill>
                          <a:ea typeface="+mn-ea"/>
                          <a:cs typeface="+mn-cs"/>
                        </a:rPr>
                        <a:t>Έμμα</a:t>
                      </a:r>
                      <a:r>
                        <a:rPr lang="el-GR" sz="1800" b="0" strike="noStrike" kern="1200" spc="-1" dirty="0">
                          <a:solidFill>
                            <a:srgbClr val="000000"/>
                          </a:solidFill>
                          <a:ea typeface="+mn-ea"/>
                          <a:cs typeface="+mn-cs"/>
                        </a:rPr>
                        <a:t> από τη γέννηση της </a:t>
                      </a:r>
                      <a:r>
                        <a:rPr lang="el-GR" sz="1800" b="0" strike="noStrike" kern="1200" spc="-1" dirty="0" err="1">
                          <a:solidFill>
                            <a:srgbClr val="000000"/>
                          </a:solidFill>
                          <a:ea typeface="+mn-ea"/>
                          <a:cs typeface="+mn-cs"/>
                        </a:rPr>
                        <a:t>Νινέτ</a:t>
                      </a:r>
                      <a:r>
                        <a:rPr lang="el-GR" sz="1800" b="0" strike="noStrike" kern="1200" spc="-1" dirty="0">
                          <a:solidFill>
                            <a:srgbClr val="000000"/>
                          </a:solidFill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strike="noStrike" kern="1200" spc="-1" dirty="0">
                          <a:solidFill>
                            <a:srgbClr val="000000"/>
                          </a:solidFill>
                          <a:ea typeface="+mn-ea"/>
                          <a:cs typeface="+mn-cs"/>
                        </a:rPr>
                        <a:t>Το περιστατικό του καβγά της </a:t>
                      </a:r>
                      <a:r>
                        <a:rPr lang="el-GR" sz="1800" b="0" strike="noStrike" kern="1200" spc="-1" dirty="0" err="1">
                          <a:solidFill>
                            <a:srgbClr val="000000"/>
                          </a:solidFill>
                          <a:ea typeface="+mn-ea"/>
                          <a:cs typeface="+mn-cs"/>
                        </a:rPr>
                        <a:t>Νινέτ</a:t>
                      </a:r>
                      <a:r>
                        <a:rPr lang="el-GR" sz="1800" b="0" strike="noStrike" kern="1200" spc="-1" dirty="0">
                          <a:solidFill>
                            <a:srgbClr val="000000"/>
                          </a:solidFill>
                          <a:ea typeface="+mn-ea"/>
                          <a:cs typeface="+mn-cs"/>
                        </a:rPr>
                        <a:t> με τον </a:t>
                      </a:r>
                      <a:r>
                        <a:rPr lang="el-GR" sz="1800" b="0" strike="noStrike" kern="1200" spc="-1" dirty="0" err="1">
                          <a:solidFill>
                            <a:srgbClr val="000000"/>
                          </a:solidFill>
                          <a:ea typeface="+mn-ea"/>
                          <a:cs typeface="+mn-cs"/>
                        </a:rPr>
                        <a:t>Κόλια</a:t>
                      </a:r>
                      <a:r>
                        <a:rPr lang="el-GR" sz="1800" b="0" strike="noStrike" kern="1200" spc="-1" dirty="0">
                          <a:solidFill>
                            <a:srgbClr val="000000"/>
                          </a:solidFill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2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63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C77255-B23A-4C51-9EC9-67529615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>
                <a:solidFill>
                  <a:srgbClr val="FF0000"/>
                </a:solidFill>
              </a:rPr>
              <a:t>Το τέχνασμα του συγγραφέα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546F3-8B97-F00E-7346-6E06A6CB020E}"/>
              </a:ext>
            </a:extLst>
          </p:cNvPr>
          <p:cNvSpPr txBox="1"/>
          <p:nvPr/>
        </p:nvSpPr>
        <p:spPr>
          <a:xfrm>
            <a:off x="786581" y="2093400"/>
            <a:ext cx="7772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Η συγγραφέας χρησιμοποιεί ένα τέχνασμα προκειμένου να αποκαλυφθεί στη </a:t>
            </a:r>
            <a:r>
              <a:rPr lang="el-GR" dirty="0" err="1"/>
              <a:t>Νινέτ</a:t>
            </a:r>
            <a:r>
              <a:rPr lang="el-GR" dirty="0"/>
              <a:t> πως η μητέρα της την αγαπάει και πως είναι η φυσική της κόρη. Η </a:t>
            </a:r>
            <a:r>
              <a:rPr lang="el-GR" dirty="0" err="1"/>
              <a:t>Νινέτ</a:t>
            </a:r>
            <a:r>
              <a:rPr lang="el-GR" dirty="0"/>
              <a:t> κρυφακούει τη συζήτηση ανάμεσα στο θείο και τη μητέρα της στο βαγόνι, ενώ αυτή προσποιείται πως κοιμάται.</a:t>
            </a:r>
          </a:p>
          <a:p>
            <a:pPr algn="just"/>
            <a:r>
              <a:rPr lang="el-GR" b="1" dirty="0"/>
              <a:t>Η τεχνική αυτή προκαλεί το ενδιαφέρον του αναγνώστη και προσδίδει ζωντάνια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75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358280" y="0"/>
            <a:ext cx="7101720" cy="69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l-GR" sz="2800" b="0" strike="noStrike" cap="all" spc="-1" dirty="0">
                <a:solidFill>
                  <a:schemeClr val="accent1"/>
                </a:solidFill>
                <a:latin typeface="Rockwell Condensed"/>
              </a:rPr>
              <a:t>ΤΟΠΟΣ-ΧΡΟΝΟΣ-ΑΦΗΓΗΤΗΣ</a:t>
            </a:r>
            <a:endParaRPr lang="en-US" sz="2800" b="0" strike="noStrike" spc="-1" dirty="0">
              <a:solidFill>
                <a:schemeClr val="accent1"/>
              </a:solidFill>
              <a:latin typeface="Rockwel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0" y="829080"/>
            <a:ext cx="8672660" cy="3398791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640080" lvl="1" indent="-182880" algn="just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l-GR" sz="1400" b="0" strike="noStrike" spc="-1" dirty="0">
                <a:solidFill>
                  <a:srgbClr val="000000"/>
                </a:solidFill>
              </a:rPr>
              <a:t>Αρχικά ο τόπος είναι το </a:t>
            </a:r>
            <a:r>
              <a:rPr lang="el-GR" sz="1400" b="0" strike="noStrike" spc="-1" dirty="0" err="1">
                <a:solidFill>
                  <a:srgbClr val="000000"/>
                </a:solidFill>
              </a:rPr>
              <a:t>βαγκόν</a:t>
            </a:r>
            <a:r>
              <a:rPr lang="el-GR" sz="1400" b="0" strike="noStrike" spc="-1" dirty="0">
                <a:solidFill>
                  <a:srgbClr val="000000"/>
                </a:solidFill>
              </a:rPr>
              <a:t> </a:t>
            </a:r>
            <a:r>
              <a:rPr lang="el-GR" sz="1400" b="0" strike="noStrike" spc="-1" dirty="0" err="1">
                <a:solidFill>
                  <a:srgbClr val="000000"/>
                </a:solidFill>
              </a:rPr>
              <a:t>λι</a:t>
            </a:r>
            <a:r>
              <a:rPr lang="el-GR" sz="1400" b="0" strike="noStrike" spc="-1" dirty="0">
                <a:solidFill>
                  <a:srgbClr val="000000"/>
                </a:solidFill>
              </a:rPr>
              <a:t> και ο χρόνος που εκτυλίσσονται τα γεγονότα είναι τα ξημερώματα. Ο αφηγητής εδώ είναι τριτοπρόσωπος, δε συμμετέχει στην ιστορία που αφηγείται, </a:t>
            </a:r>
            <a:r>
              <a:rPr lang="el-GR" sz="1400" b="0" strike="noStrike" spc="-1" dirty="0" err="1">
                <a:solidFill>
                  <a:srgbClr val="000000"/>
                </a:solidFill>
              </a:rPr>
              <a:t>ετεροδιηγητικός</a:t>
            </a:r>
            <a:r>
              <a:rPr lang="el-GR" sz="1400" b="0" strike="noStrike" spc="-1" dirty="0">
                <a:solidFill>
                  <a:srgbClr val="000000"/>
                </a:solidFill>
              </a:rPr>
              <a:t> αλλά γνωρίζει τις σκέψεις και τα συναισθήματα της </a:t>
            </a:r>
            <a:r>
              <a:rPr lang="el-GR" sz="1400" b="0" strike="noStrike" spc="-1" dirty="0" err="1">
                <a:solidFill>
                  <a:srgbClr val="000000"/>
                </a:solidFill>
              </a:rPr>
              <a:t>ηρωίδας</a:t>
            </a:r>
            <a:r>
              <a:rPr lang="el-GR" sz="1400" b="0" strike="noStrike" spc="-1" dirty="0">
                <a:solidFill>
                  <a:srgbClr val="000000"/>
                </a:solidFill>
              </a:rPr>
              <a:t>, είναι παντογνώστης.</a:t>
            </a:r>
            <a:endParaRPr lang="en-US" sz="1400" b="0" strike="noStrike" spc="-1" dirty="0">
              <a:solidFill>
                <a:srgbClr val="000000"/>
              </a:solidFill>
            </a:endParaRPr>
          </a:p>
          <a:p>
            <a:pPr marL="640080" lvl="1" indent="-182880" algn="just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l-GR" sz="1400" b="0" strike="noStrike" spc="-1" dirty="0">
                <a:solidFill>
                  <a:srgbClr val="000000"/>
                </a:solidFill>
              </a:rPr>
              <a:t>Οι αναδρομές στο παρελθόν από τη μία τονίζουν τα συναισθήματα που ένιωσε η </a:t>
            </a:r>
            <a:r>
              <a:rPr lang="el-GR" sz="1400" b="0" strike="noStrike" spc="-1" dirty="0" err="1">
                <a:solidFill>
                  <a:srgbClr val="000000"/>
                </a:solidFill>
              </a:rPr>
              <a:t>Έμμα</a:t>
            </a:r>
            <a:r>
              <a:rPr lang="el-GR" sz="1400" b="0" strike="noStrike" spc="-1" dirty="0">
                <a:solidFill>
                  <a:srgbClr val="000000"/>
                </a:solidFill>
              </a:rPr>
              <a:t> όταν γεννήθηκε η </a:t>
            </a:r>
            <a:r>
              <a:rPr lang="el-GR" sz="1400" b="0" strike="noStrike" spc="-1" dirty="0" err="1">
                <a:solidFill>
                  <a:srgbClr val="000000"/>
                </a:solidFill>
              </a:rPr>
              <a:t>Νινέτ</a:t>
            </a:r>
            <a:r>
              <a:rPr lang="el-GR" sz="1400" b="0" strike="noStrike" spc="-1" dirty="0">
                <a:solidFill>
                  <a:srgbClr val="000000"/>
                </a:solidFill>
              </a:rPr>
              <a:t> στην Κωνσταντινούπολη. Η ίδια αποκαλεί τον εαυτό </a:t>
            </a:r>
            <a:r>
              <a:rPr lang="el-GR" sz="1400" spc="-1" dirty="0">
                <a:solidFill>
                  <a:srgbClr val="000000"/>
                </a:solidFill>
              </a:rPr>
              <a:t>της ως την εκλεκτή του θεού. Από την άλλη αναδεικνύει το περιστατικό και τα συναισθήματα της </a:t>
            </a:r>
            <a:r>
              <a:rPr lang="el-GR" sz="1400" spc="-1" dirty="0" err="1">
                <a:solidFill>
                  <a:srgbClr val="000000"/>
                </a:solidFill>
              </a:rPr>
              <a:t>Νινέτ</a:t>
            </a:r>
            <a:r>
              <a:rPr lang="el-GR" sz="1400" spc="-1" dirty="0">
                <a:solidFill>
                  <a:srgbClr val="000000"/>
                </a:solidFill>
              </a:rPr>
              <a:t> μετά τον καβγά με τον </a:t>
            </a:r>
            <a:r>
              <a:rPr lang="el-GR" sz="1400" spc="-1" dirty="0" err="1">
                <a:solidFill>
                  <a:srgbClr val="000000"/>
                </a:solidFill>
              </a:rPr>
              <a:t>Κόλια</a:t>
            </a:r>
            <a:r>
              <a:rPr lang="el-GR" sz="1400" spc="-1" dirty="0">
                <a:solidFill>
                  <a:srgbClr val="000000"/>
                </a:solidFill>
              </a:rPr>
              <a:t>, ο οποίος της δημιούργησε τη λανθασμένη πεποίθηση για την ταυτότητά της. Τα γεγονότα  όπου ε</a:t>
            </a:r>
            <a:r>
              <a:rPr lang="el-GR" sz="1400" b="0" strike="noStrike" spc="-1" dirty="0">
                <a:solidFill>
                  <a:srgbClr val="000000"/>
                </a:solidFill>
              </a:rPr>
              <a:t>κφέρονται από τη </a:t>
            </a:r>
            <a:r>
              <a:rPr lang="el-GR" sz="1400" b="0" strike="noStrike" spc="-1" dirty="0" err="1">
                <a:solidFill>
                  <a:srgbClr val="000000"/>
                </a:solidFill>
              </a:rPr>
              <a:t>Νινέτ</a:t>
            </a:r>
            <a:r>
              <a:rPr lang="el-GR" sz="1400" b="0" strike="noStrike" spc="-1" dirty="0">
                <a:solidFill>
                  <a:srgbClr val="000000"/>
                </a:solidFill>
              </a:rPr>
              <a:t> </a:t>
            </a:r>
            <a:r>
              <a:rPr lang="el-GR" sz="1400" spc="-1" dirty="0">
                <a:solidFill>
                  <a:srgbClr val="000000"/>
                </a:solidFill>
              </a:rPr>
              <a:t>δίδονται σε α’ πρόσωπο, γεγονός που προσδίδει στο κείμενο έναν εξομολογητικό τόνο.</a:t>
            </a:r>
            <a:r>
              <a:rPr lang="el-GR" sz="1400" b="0" strike="noStrike" spc="-1" dirty="0">
                <a:solidFill>
                  <a:srgbClr val="000000"/>
                </a:solidFill>
              </a:rPr>
              <a:t>.   </a:t>
            </a:r>
            <a:endParaRPr lang="en-US" sz="1400" b="0" strike="noStrike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23640" y="0"/>
            <a:ext cx="8136360" cy="128204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l-GR" sz="3200" b="0" strike="noStrike" cap="all" spc="-1" dirty="0">
                <a:solidFill>
                  <a:schemeClr val="accent1"/>
                </a:solidFill>
                <a:latin typeface="Rockwell Condensed"/>
              </a:rPr>
              <a:t>ΑΦΗΓΗΜΑΤΙΚΟΙ ΤΡΟΠΟΙ/ ΓΛΩΣΣΑ/ ΥΦΟΣ/ ΕΚΦΡΑΣΤΙΚΑ ΜΕΣΑ</a:t>
            </a:r>
            <a:endParaRPr lang="en-US" sz="3200" b="0" strike="noStrike" spc="-1" dirty="0">
              <a:solidFill>
                <a:schemeClr val="accent1"/>
              </a:solidFill>
              <a:latin typeface="Rockwel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323640" y="1395167"/>
            <a:ext cx="8442000" cy="5273833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6500" lnSpcReduction="20000"/>
          </a:bodyPr>
          <a:lstStyle/>
          <a:p>
            <a:pPr marL="180000" indent="-1800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l-GR" sz="2000" b="1" strike="noStrike" spc="-1" dirty="0">
                <a:solidFill>
                  <a:srgbClr val="000000"/>
                </a:solidFill>
              </a:rPr>
              <a:t>Αφηγηματικοί </a:t>
            </a:r>
            <a:r>
              <a:rPr lang="el-GR" sz="2000" b="1" spc="-1" dirty="0">
                <a:solidFill>
                  <a:srgbClr val="000000"/>
                </a:solidFill>
              </a:rPr>
              <a:t>τρόποι</a:t>
            </a:r>
            <a:r>
              <a:rPr lang="el-GR" sz="2000" b="0" strike="noStrike" spc="-1" dirty="0">
                <a:solidFill>
                  <a:srgbClr val="000000"/>
                </a:solidFill>
              </a:rPr>
              <a:t>: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marL="180000" indent="-1800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"/>
            </a:pPr>
            <a:r>
              <a:rPr lang="el-GR" sz="2000" b="0" strike="noStrike" spc="-1" dirty="0">
                <a:solidFill>
                  <a:srgbClr val="000000"/>
                </a:solidFill>
              </a:rPr>
              <a:t>Περιγραφή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marL="180000" indent="-1800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"/>
            </a:pPr>
            <a:r>
              <a:rPr lang="el-GR" sz="2000" b="0" strike="noStrike" spc="-1" dirty="0">
                <a:solidFill>
                  <a:srgbClr val="000000"/>
                </a:solidFill>
              </a:rPr>
              <a:t>Αφήγηση: ευθύγραμμη και αναδρομική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marL="180000" indent="-1800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"/>
            </a:pPr>
            <a:r>
              <a:rPr lang="el-GR" sz="2000" spc="-1" dirty="0">
                <a:solidFill>
                  <a:srgbClr val="000000"/>
                </a:solidFill>
              </a:rPr>
              <a:t>Διάλογος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marL="180000" indent="-1800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"/>
            </a:pPr>
            <a:r>
              <a:rPr lang="el-GR" sz="2000" b="1" strike="noStrike" spc="-1" dirty="0">
                <a:solidFill>
                  <a:srgbClr val="000000"/>
                </a:solidFill>
              </a:rPr>
              <a:t>Γλώσσα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marL="180000" indent="-1800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"/>
            </a:pPr>
            <a:r>
              <a:rPr lang="el-GR" sz="2000" b="0" strike="noStrike" spc="-1" dirty="0">
                <a:solidFill>
                  <a:srgbClr val="000000"/>
                </a:solidFill>
              </a:rPr>
              <a:t>Απλή δημοτική</a:t>
            </a:r>
            <a:r>
              <a:rPr lang="el-GR" sz="2000" spc="-1" dirty="0">
                <a:solidFill>
                  <a:srgbClr val="000000"/>
                </a:solidFill>
              </a:rPr>
              <a:t> με πλούσιο λεξιλόγιο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marL="180000" indent="-1800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"/>
            </a:pPr>
            <a:r>
              <a:rPr lang="el-GR" sz="2000" b="1" strike="noStrike" spc="-1" dirty="0">
                <a:solidFill>
                  <a:srgbClr val="000000"/>
                </a:solidFill>
              </a:rPr>
              <a:t>Ύφος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marL="180000" indent="-1800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"/>
            </a:pPr>
            <a:r>
              <a:rPr lang="el-GR" sz="2000" spc="-1" dirty="0">
                <a:solidFill>
                  <a:srgbClr val="000000"/>
                </a:solidFill>
              </a:rPr>
              <a:t>Ζωντανό με έντονο λυρισμό λόγω των πολλών εκφραστικών μέσων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marL="180000" indent="-1800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"/>
            </a:pPr>
            <a:r>
              <a:rPr lang="el-GR" sz="2000" b="1" strike="noStrike" spc="-1" dirty="0">
                <a:solidFill>
                  <a:srgbClr val="000000"/>
                </a:solidFill>
              </a:rPr>
              <a:t>Εκφραστικά μέσα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marL="180000" indent="-1800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Arial"/>
              <a:buChar char="•"/>
            </a:pPr>
            <a:r>
              <a:rPr lang="el-GR" sz="2000" b="0" strike="noStrike" spc="-1" dirty="0">
                <a:solidFill>
                  <a:srgbClr val="000000"/>
                </a:solidFill>
              </a:rPr>
              <a:t>Μεταφορές («</a:t>
            </a:r>
            <a:r>
              <a:rPr lang="el-GR" sz="2000" spc="-1" dirty="0">
                <a:solidFill>
                  <a:srgbClr val="000000"/>
                </a:solidFill>
              </a:rPr>
              <a:t>βαραίνει την καρδιά μου», «λέξεις ελαφριές, πουπουλένιες», «ο κόμπος </a:t>
            </a:r>
            <a:r>
              <a:rPr lang="el-GR" sz="2000" spc="-1" dirty="0" err="1">
                <a:solidFill>
                  <a:srgbClr val="000000"/>
                </a:solidFill>
              </a:rPr>
              <a:t>λυθηκε</a:t>
            </a:r>
            <a:r>
              <a:rPr lang="el-GR" sz="2000" spc="-1" dirty="0">
                <a:solidFill>
                  <a:srgbClr val="000000"/>
                </a:solidFill>
              </a:rPr>
              <a:t>»)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marL="180000" indent="-1800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Arial"/>
              <a:buChar char="•"/>
            </a:pPr>
            <a:r>
              <a:rPr lang="el-GR" sz="2000" b="0" strike="noStrike" spc="-1" dirty="0">
                <a:solidFill>
                  <a:srgbClr val="000000"/>
                </a:solidFill>
              </a:rPr>
              <a:t>Προσωποποιήσεις («ψηλόλιγνος καπνός», «οι </a:t>
            </a:r>
            <a:r>
              <a:rPr lang="el-GR" sz="2000" b="0" strike="noStrike" spc="-1" dirty="0" err="1">
                <a:solidFill>
                  <a:srgbClr val="000000"/>
                </a:solidFill>
              </a:rPr>
              <a:t>λέξεις..στροβιλίζονται</a:t>
            </a:r>
            <a:r>
              <a:rPr lang="el-GR" sz="2000" b="0" strike="noStrike" spc="-1" dirty="0">
                <a:solidFill>
                  <a:srgbClr val="000000"/>
                </a:solidFill>
              </a:rPr>
              <a:t>, </a:t>
            </a:r>
            <a:r>
              <a:rPr lang="el-GR" sz="2000" b="0" strike="noStrike" spc="-1" dirty="0" err="1">
                <a:solidFill>
                  <a:srgbClr val="000000"/>
                </a:solidFill>
              </a:rPr>
              <a:t>χαϊδεύουν..τρυπώνουν</a:t>
            </a:r>
            <a:r>
              <a:rPr lang="el-GR" sz="2000" b="0" strike="noStrike" spc="-1" dirty="0">
                <a:solidFill>
                  <a:srgbClr val="000000"/>
                </a:solidFill>
              </a:rPr>
              <a:t>»)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marL="180000" indent="-1800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Arial"/>
              <a:buChar char="•"/>
            </a:pPr>
            <a:r>
              <a:rPr lang="el-GR" sz="2000" b="0" strike="noStrike" spc="-1" dirty="0">
                <a:solidFill>
                  <a:srgbClr val="000000"/>
                </a:solidFill>
              </a:rPr>
              <a:t>Παρομοιώσεις («</a:t>
            </a:r>
            <a:r>
              <a:rPr lang="el-GR" sz="2000" spc="-1" dirty="0">
                <a:solidFill>
                  <a:srgbClr val="000000"/>
                </a:solidFill>
              </a:rPr>
              <a:t>σαν να περίμενε να ανακαλύψει ένα μυστικό</a:t>
            </a:r>
            <a:r>
              <a:rPr lang="el-GR" sz="2000" b="0" strike="noStrike" spc="-1" dirty="0">
                <a:solidFill>
                  <a:srgbClr val="000000"/>
                </a:solidFill>
              </a:rPr>
              <a:t>», «σαν καρφιά»)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marL="180000" indent="-1800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Arial"/>
              <a:buChar char="•"/>
            </a:pPr>
            <a:r>
              <a:rPr lang="el-GR" sz="2000" b="0" strike="noStrike" spc="-1" dirty="0">
                <a:solidFill>
                  <a:srgbClr val="000000"/>
                </a:solidFill>
              </a:rPr>
              <a:t>Επαναλήψεις («</a:t>
            </a:r>
            <a:r>
              <a:rPr lang="el-GR" sz="2000" spc="-1" dirty="0">
                <a:solidFill>
                  <a:srgbClr val="000000"/>
                </a:solidFill>
              </a:rPr>
              <a:t>Μην κλαις, μην κλαις</a:t>
            </a:r>
            <a:r>
              <a:rPr lang="el-GR" sz="2000" b="0" strike="noStrike" spc="-1" dirty="0">
                <a:solidFill>
                  <a:srgbClr val="000000"/>
                </a:solidFill>
              </a:rPr>
              <a:t>»)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marL="180000" indent="-1800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Arial"/>
              <a:buChar char="•"/>
            </a:pPr>
            <a:r>
              <a:rPr lang="el-GR" sz="2000" spc="-1" dirty="0">
                <a:solidFill>
                  <a:srgbClr val="000000"/>
                </a:solidFill>
              </a:rPr>
              <a:t>Ασύνδετο σχήμα («Κι ύστερα την </a:t>
            </a:r>
            <a:r>
              <a:rPr lang="el-GR" sz="2000" spc="-1" dirty="0" err="1">
                <a:solidFill>
                  <a:srgbClr val="000000"/>
                </a:solidFill>
              </a:rPr>
              <a:t>είδε..τα</a:t>
            </a:r>
            <a:r>
              <a:rPr lang="el-GR" sz="2000" spc="-1" dirty="0">
                <a:solidFill>
                  <a:srgbClr val="000000"/>
                </a:solidFill>
              </a:rPr>
              <a:t> ξανθά της μαλλιά», «οι λέξεις </a:t>
            </a:r>
            <a:r>
              <a:rPr lang="el-GR" sz="2000" spc="-1" dirty="0" err="1">
                <a:solidFill>
                  <a:srgbClr val="000000"/>
                </a:solidFill>
              </a:rPr>
              <a:t>ελαφριές..να</a:t>
            </a:r>
            <a:r>
              <a:rPr lang="el-GR" sz="2000" spc="-1" dirty="0">
                <a:solidFill>
                  <a:srgbClr val="000000"/>
                </a:solidFill>
              </a:rPr>
              <a:t> τα θυμούνται αργότερα»)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marL="180000" indent="-18000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Arial"/>
              <a:buChar char="•"/>
            </a:pPr>
            <a:r>
              <a:rPr lang="el-GR" sz="2000" b="0" strike="noStrike" spc="-1" dirty="0">
                <a:solidFill>
                  <a:srgbClr val="000000"/>
                </a:solidFill>
              </a:rPr>
              <a:t>Εικόνες: τα περίχωρα του Παρισιού, το όνειρο της </a:t>
            </a:r>
            <a:r>
              <a:rPr lang="el-GR" sz="2000" b="0" strike="noStrike" spc="-1" dirty="0" err="1">
                <a:solidFill>
                  <a:srgbClr val="000000"/>
                </a:solidFill>
              </a:rPr>
              <a:t>Νινέτ</a:t>
            </a:r>
            <a:endParaRPr lang="en-US" sz="2000" b="0" strike="noStrike" spc="-1" dirty="0">
              <a:solidFill>
                <a:srgbClr val="000000"/>
              </a:solidFill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</a:pPr>
            <a:endParaRPr lang="en-US" sz="2000" b="0" strike="noStrike" spc="-1" dirty="0">
              <a:solidFill>
                <a:srgbClr val="000000"/>
              </a:solidFill>
              <a:latin typeface="Rockwell"/>
            </a:endParaRPr>
          </a:p>
          <a:p>
            <a:pPr marL="180000"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Rockwel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Rockwel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5800" y="484560"/>
            <a:ext cx="7772040" cy="1608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l-GR" sz="4200" b="0" strike="noStrike" cap="all" spc="-1" dirty="0">
                <a:solidFill>
                  <a:schemeClr val="accent1"/>
                </a:solidFill>
                <a:latin typeface="Rockwell Condensed"/>
              </a:rPr>
              <a:t>ΕΡΓΑΣΙΑ ΓΙΑ ΤΟ ΣΠΙΤΙ</a:t>
            </a:r>
            <a:endParaRPr lang="en-US" sz="4200" b="0" strike="noStrike" spc="-1" dirty="0">
              <a:solidFill>
                <a:schemeClr val="accent1"/>
              </a:solidFill>
              <a:latin typeface="Rockwel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85800" y="2121480"/>
            <a:ext cx="7772040" cy="405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0" indent="0" algn="ctr">
              <a:lnSpc>
                <a:spcPct val="200000"/>
              </a:lnSpc>
              <a:spcBef>
                <a:spcPts val="1199"/>
              </a:spcBef>
              <a:buClr>
                <a:srgbClr val="9E3611"/>
              </a:buClr>
              <a:buSzPct val="85000"/>
              <a:buNone/>
            </a:pPr>
            <a:r>
              <a:rPr lang="el-GR" sz="2000" b="0" strike="noStrike" spc="-1" dirty="0">
                <a:solidFill>
                  <a:srgbClr val="000000"/>
                </a:solidFill>
                <a:latin typeface="Rockwell"/>
              </a:rPr>
              <a:t>Να </a:t>
            </a:r>
            <a:r>
              <a:rPr lang="el-GR" sz="2000" spc="-1" dirty="0">
                <a:solidFill>
                  <a:srgbClr val="000000"/>
                </a:solidFill>
                <a:latin typeface="Rockwell"/>
              </a:rPr>
              <a:t>συνεχίσετε τον διάλογο μεταξύ της </a:t>
            </a:r>
            <a:r>
              <a:rPr lang="el-GR" sz="2000" spc="-1" dirty="0" err="1">
                <a:solidFill>
                  <a:srgbClr val="000000"/>
                </a:solidFill>
                <a:latin typeface="Rockwell"/>
              </a:rPr>
              <a:t>Έμμα</a:t>
            </a:r>
            <a:r>
              <a:rPr lang="el-GR" sz="2000" spc="-1" dirty="0">
                <a:solidFill>
                  <a:srgbClr val="000000"/>
                </a:solidFill>
                <a:latin typeface="Rockwell"/>
              </a:rPr>
              <a:t> και της </a:t>
            </a:r>
            <a:r>
              <a:rPr lang="el-GR" sz="2000" spc="-1" dirty="0" err="1">
                <a:solidFill>
                  <a:srgbClr val="000000"/>
                </a:solidFill>
                <a:latin typeface="Rockwell"/>
              </a:rPr>
              <a:t>Νινέτ</a:t>
            </a:r>
            <a:r>
              <a:rPr lang="el-GR" sz="2000" b="0" strike="noStrike" spc="-1" dirty="0">
                <a:solidFill>
                  <a:srgbClr val="000000"/>
                </a:solidFill>
                <a:latin typeface="Rockwell"/>
              </a:rPr>
              <a:t>.</a:t>
            </a:r>
            <a:endParaRPr lang="en-US" sz="2000" b="0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Ήχος τρένου">
            <a:hlinkClick r:id="" action="ppaction://media"/>
            <a:extLst>
              <a:ext uri="{FF2B5EF4-FFF2-40B4-BE49-F238E27FC236}">
                <a16:creationId xmlns:a16="http://schemas.microsoft.com/office/drawing/2014/main" id="{78346E96-4901-0BC4-DEFD-6222EA1D7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06478" y="3465871"/>
            <a:ext cx="365522" cy="365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3F1D3A-B6D3-D63B-0E91-436A6D953C80}"/>
              </a:ext>
            </a:extLst>
          </p:cNvPr>
          <p:cNvSpPr txBox="1"/>
          <p:nvPr/>
        </p:nvSpPr>
        <p:spPr>
          <a:xfrm>
            <a:off x="716280" y="5337810"/>
            <a:ext cx="808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l-GR" b="1" dirty="0">
                <a:solidFill>
                  <a:prstClr val="black"/>
                </a:solidFill>
                <a:latin typeface="Corbel" panose="020B0503020204020204" pitchFamily="34" charset="0"/>
              </a:rPr>
              <a:t>Ποιες εικόνες σας δημιουργούνται ακούγοντας τον ήχο αυτό</a:t>
            </a:r>
            <a:r>
              <a:rPr lang="el-GR" sz="1350" dirty="0">
                <a:solidFill>
                  <a:prstClr val="black"/>
                </a:solidFill>
                <a:latin typeface="Corbel" panose="020B0503020204020204" pitchFamily="34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6">
            <a:extLst>
              <a:ext uri="{FF2B5EF4-FFF2-40B4-BE49-F238E27FC236}">
                <a16:creationId xmlns:a16="http://schemas.microsoft.com/office/drawing/2014/main" id="{732E004C-04FB-4A0F-CA9D-334D1B1A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7" y="1494831"/>
            <a:ext cx="3848100" cy="4337204"/>
          </a:xfrm>
          <a:prstGeom prst="rect">
            <a:avLst/>
          </a:prstGeom>
        </p:spPr>
      </p:pic>
      <p:pic>
        <p:nvPicPr>
          <p:cNvPr id="3" name="Θέση περιεχομένου 7" descr="Φωτογραφία PARIS Eiffel Tower &amp; River Seine | urban vintage style">
            <a:extLst>
              <a:ext uri="{FF2B5EF4-FFF2-40B4-BE49-F238E27FC236}">
                <a16:creationId xmlns:a16="http://schemas.microsoft.com/office/drawing/2014/main" id="{86E2D737-72F3-F264-AAB6-6EC7E8E4D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128" y="1494831"/>
            <a:ext cx="3848100" cy="4371340"/>
          </a:xfrm>
          <a:prstGeom prst="rect">
            <a:avLst/>
          </a:prstGeom>
          <a:gradFill flip="none" rotWithShape="1">
            <a:gsLst>
              <a:gs pos="0">
                <a:srgbClr val="A38D51">
                  <a:tint val="66000"/>
                  <a:satMod val="160000"/>
                </a:srgbClr>
              </a:gs>
              <a:gs pos="50000">
                <a:srgbClr val="A38D51">
                  <a:tint val="44500"/>
                  <a:satMod val="160000"/>
                </a:srgbClr>
              </a:gs>
              <a:gs pos="100000">
                <a:srgbClr val="A38D5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9">
            <a:extLst>
              <a:ext uri="{FF2B5EF4-FFF2-40B4-BE49-F238E27FC236}">
                <a16:creationId xmlns:a16="http://schemas.microsoft.com/office/drawing/2014/main" id="{ED327947-E69A-5369-369B-31F3CC509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88" y="1254825"/>
            <a:ext cx="3745231" cy="4348349"/>
          </a:xfrm>
          <a:prstGeom prst="rect">
            <a:avLst/>
          </a:prstGeom>
        </p:spPr>
      </p:pic>
      <p:pic>
        <p:nvPicPr>
          <p:cNvPr id="6" name="Θέση περιεχομένου 5" descr="Υπόδειγμα συγγραφικής γεωμετρίας και λογοτεχνικής ακρίβειας • Fractal">
            <a:extLst>
              <a:ext uri="{FF2B5EF4-FFF2-40B4-BE49-F238E27FC236}">
                <a16:creationId xmlns:a16="http://schemas.microsoft.com/office/drawing/2014/main" id="{EEEA6C63-CB22-3EB4-DAFF-57476F50F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254825"/>
            <a:ext cx="4147369" cy="4348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17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Content Placeholder 7"/>
          <p:cNvGraphicFramePr/>
          <p:nvPr>
            <p:extLst>
              <p:ext uri="{D42A27DB-BD31-4B8C-83A1-F6EECF244321}">
                <p14:modId xmlns:p14="http://schemas.microsoft.com/office/powerpoint/2010/main" val="2495504330"/>
              </p:ext>
            </p:extLst>
          </p:nvPr>
        </p:nvGraphicFramePr>
        <p:xfrm>
          <a:off x="721080" y="514859"/>
          <a:ext cx="7701840" cy="5889415"/>
        </p:xfrm>
        <a:graphic>
          <a:graphicData uri="http://schemas.openxmlformats.org/drawingml/2006/table">
            <a:tbl>
              <a:tblPr/>
              <a:tblGrid>
                <a:gridCol w="385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083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l-GR" sz="2000" b="1" strike="noStrike" kern="1200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Χρόνος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l-GR" sz="2000" b="1" strike="noStrike" kern="1200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000" b="1" strike="noStrike" kern="1200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Ξημερώματα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3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l-GR" sz="2000" b="1" strike="noStrike" kern="1200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Τόπος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l-GR" sz="2000" b="1" strike="noStrike" kern="1200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Τρένο (</a:t>
                      </a:r>
                      <a:r>
                        <a:rPr lang="el-GR" sz="2000" b="1" strike="noStrike" kern="1200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βαγκόν</a:t>
                      </a:r>
                      <a:r>
                        <a:rPr lang="el-GR" sz="2000" b="1" strike="noStrike" kern="1200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2000" b="1" strike="noStrike" kern="1200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λι</a:t>
                      </a:r>
                      <a:r>
                        <a:rPr lang="el-GR" sz="2000" b="1" strike="noStrike" kern="1200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3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l-GR" sz="2000" b="1" strike="noStrike" kern="1200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Ήρωες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l-GR" sz="2000" b="1" strike="noStrike" kern="1200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Νινέτ</a:t>
                      </a:r>
                      <a:r>
                        <a:rPr lang="el-GR" sz="2000" b="1" strike="noStrike" kern="1200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sz="2000" b="1" strike="noStrike" kern="1200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Έμμα</a:t>
                      </a:r>
                      <a:r>
                        <a:rPr lang="el-GR" sz="2000" b="1" strike="noStrike" kern="1200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sz="2000" b="1" strike="noStrike" kern="1200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Πρόσπερ</a:t>
                      </a:r>
                      <a:endParaRPr lang="el-GR" sz="2000" b="1" strike="noStrike" kern="1200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53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l-GR" sz="2000" b="1" strike="noStrike" kern="1200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Τα δύο πρόβλημα που θίγονται στο κείμενο και αφορούν τον σύγχρονο τρόπο ζωής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l-GR" sz="1600" b="1" strike="noStrike" kern="1200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Α. Η αδυναμία επαφής των γονιών με τα παιδιά τους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l-GR" sz="1600" b="1" strike="noStrike" kern="1200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Β. Η κρίση ταυτότητας του παιδιού για την καταγωγή και τους γονείς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215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29F31631-307A-4569-BD5F-79C19BD22B4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85800" y="1253764"/>
            <a:ext cx="7772040" cy="6689635"/>
          </a:xfrm>
        </p:spPr>
        <p:txBody>
          <a:bodyPr numCol="1" anchor="t"/>
          <a:lstStyle/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endParaRPr lang="el-GR" sz="2400" dirty="0"/>
          </a:p>
          <a:p>
            <a:pPr marL="0" indent="0" algn="just">
              <a:buNone/>
            </a:pPr>
            <a:endParaRPr lang="el-GR" sz="2400" dirty="0"/>
          </a:p>
          <a:p>
            <a:pPr marL="0" indent="0" algn="just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1800" dirty="0"/>
              <a:t>. 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F23BCCB-5A2B-4114-90CE-C8B6B9C096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44823"/>
            <a:ext cx="7772400" cy="911225"/>
          </a:xfrm>
        </p:spPr>
        <p:txBody>
          <a:bodyPr/>
          <a:lstStyle/>
          <a:p>
            <a:pPr algn="ctr"/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l-GR" b="1" dirty="0">
                <a:solidFill>
                  <a:schemeClr val="accent1"/>
                </a:solidFill>
              </a:rPr>
              <a:t>Αφήγηση</a:t>
            </a:r>
            <a:br>
              <a:rPr lang="el-GR" dirty="0"/>
            </a:br>
            <a:br>
              <a:rPr lang="el-GR" dirty="0"/>
            </a:br>
            <a:r>
              <a:rPr lang="el-GR" sz="2000" dirty="0"/>
              <a:t>Ο χρόνος της αφήγησης ως προς τη σειρά παρουσίασης των γεγονότων</a:t>
            </a:r>
            <a:br>
              <a:rPr lang="el-GR" dirty="0"/>
            </a:br>
            <a:br>
              <a:rPr lang="el-GR" dirty="0"/>
            </a:br>
            <a:endParaRPr lang="el-GR" dirty="0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01AE4700-AA95-4489-A07F-C8EC5B234A4E}"/>
              </a:ext>
            </a:extLst>
          </p:cNvPr>
          <p:cNvSpPr/>
          <p:nvPr/>
        </p:nvSpPr>
        <p:spPr>
          <a:xfrm rot="4639575">
            <a:off x="5344997" y="2286358"/>
            <a:ext cx="1074656" cy="829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45B47DD4-1671-4FF8-93C9-D37A9A698266}"/>
              </a:ext>
            </a:extLst>
          </p:cNvPr>
          <p:cNvSpPr/>
          <p:nvPr/>
        </p:nvSpPr>
        <p:spPr>
          <a:xfrm rot="6479420">
            <a:off x="2373557" y="2310284"/>
            <a:ext cx="1074656" cy="829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7" name="Πίνακας 7">
            <a:extLst>
              <a:ext uri="{FF2B5EF4-FFF2-40B4-BE49-F238E27FC236}">
                <a16:creationId xmlns:a16="http://schemas.microsoft.com/office/drawing/2014/main" id="{7A45E84D-087A-4043-B0F2-93D878329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087161"/>
              </p:ext>
            </p:extLst>
          </p:nvPr>
        </p:nvGraphicFramePr>
        <p:xfrm>
          <a:off x="1159497" y="3316376"/>
          <a:ext cx="6385088" cy="2583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544">
                  <a:extLst>
                    <a:ext uri="{9D8B030D-6E8A-4147-A177-3AD203B41FA5}">
                      <a16:colId xmlns:a16="http://schemas.microsoft.com/office/drawing/2014/main" val="3362271826"/>
                    </a:ext>
                  </a:extLst>
                </a:gridCol>
                <a:gridCol w="3192544">
                  <a:extLst>
                    <a:ext uri="{9D8B030D-6E8A-4147-A177-3AD203B41FA5}">
                      <a16:colId xmlns:a16="http://schemas.microsoft.com/office/drawing/2014/main" val="1271866590"/>
                    </a:ext>
                  </a:extLst>
                </a:gridCol>
              </a:tblGrid>
              <a:tr h="898724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Ευθύγραμμη αφήγηση (</a:t>
                      </a:r>
                      <a:r>
                        <a:rPr lang="el-GR"/>
                        <a:t>χρονολογική αφήγηση)</a:t>
                      </a:r>
                      <a:endParaRPr lang="el-GR" dirty="0"/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Αφήγηση με </a:t>
                      </a:r>
                      <a:r>
                        <a:rPr lang="el-GR" dirty="0" err="1"/>
                        <a:t>αναχρονίες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865015"/>
                  </a:ext>
                </a:extLst>
              </a:tr>
              <a:tr h="1669059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Τα γεγονότα παρουσιάζονται στην αφήγηση με τη σειρά που συνέβησαν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Η παρουσίαση των γεγονότων δεν ακολουθεί την πραγματική τους σειρά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36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47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29F31631-307A-4569-BD5F-79C19BD22B4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85800" y="1253764"/>
            <a:ext cx="7772040" cy="6689635"/>
          </a:xfrm>
        </p:spPr>
        <p:txBody>
          <a:bodyPr numCol="1" anchor="t"/>
          <a:lstStyle/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endParaRPr lang="el-GR" sz="2400" dirty="0"/>
          </a:p>
          <a:p>
            <a:pPr marL="0" indent="0" algn="just">
              <a:buNone/>
            </a:pPr>
            <a:endParaRPr lang="el-GR" sz="2400" dirty="0"/>
          </a:p>
          <a:p>
            <a:pPr marL="0" indent="0" algn="just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1800" dirty="0"/>
              <a:t>. 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F23BCCB-5A2B-4114-90CE-C8B6B9C096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440" y="511804"/>
            <a:ext cx="7772400" cy="924074"/>
          </a:xfrm>
        </p:spPr>
        <p:txBody>
          <a:bodyPr>
            <a:noAutofit/>
          </a:bodyPr>
          <a:lstStyle/>
          <a:p>
            <a:pPr algn="ctr"/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l-GR" b="1" dirty="0">
                <a:solidFill>
                  <a:schemeClr val="accent1"/>
                </a:solidFill>
              </a:rPr>
              <a:t>Αφήγηση με </a:t>
            </a:r>
            <a:r>
              <a:rPr lang="el-GR" b="1" dirty="0" err="1">
                <a:solidFill>
                  <a:schemeClr val="accent1"/>
                </a:solidFill>
              </a:rPr>
              <a:t>αναχρονίες</a:t>
            </a:r>
            <a:br>
              <a:rPr lang="el-GR" b="1" dirty="0">
                <a:solidFill>
                  <a:schemeClr val="accent1"/>
                </a:solidFill>
              </a:rPr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endParaRPr lang="el-GR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45B47DD4-1671-4FF8-93C9-D37A9A698266}"/>
              </a:ext>
            </a:extLst>
          </p:cNvPr>
          <p:cNvSpPr/>
          <p:nvPr/>
        </p:nvSpPr>
        <p:spPr>
          <a:xfrm rot="6479420">
            <a:off x="4221125" y="2034129"/>
            <a:ext cx="1074656" cy="829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7" name="Πίνακας 7">
            <a:extLst>
              <a:ext uri="{FF2B5EF4-FFF2-40B4-BE49-F238E27FC236}">
                <a16:creationId xmlns:a16="http://schemas.microsoft.com/office/drawing/2014/main" id="{7A45E84D-087A-4043-B0F2-93D878329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635472"/>
              </p:ext>
            </p:extLst>
          </p:nvPr>
        </p:nvGraphicFramePr>
        <p:xfrm>
          <a:off x="1159496" y="3316376"/>
          <a:ext cx="6991446" cy="2567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1446">
                  <a:extLst>
                    <a:ext uri="{9D8B030D-6E8A-4147-A177-3AD203B41FA5}">
                      <a16:colId xmlns:a16="http://schemas.microsoft.com/office/drawing/2014/main" val="3362271826"/>
                    </a:ext>
                  </a:extLst>
                </a:gridCol>
              </a:tblGrid>
              <a:tr h="898724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u="sng" dirty="0"/>
                        <a:t>Αναδρομή (αναδρομική αφήγηση)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865015"/>
                  </a:ext>
                </a:extLst>
              </a:tr>
              <a:tr h="16690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 αφηγητής αφηγείται γεγονότα που συνέβησαν στο παρελθόν, διακόπτοντας την κανονική ροή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36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27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484560"/>
            <a:ext cx="7772040" cy="92003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l-GR" sz="3600" cap="all" spc="-1" dirty="0">
                <a:solidFill>
                  <a:schemeClr val="accent1"/>
                </a:solidFill>
                <a:latin typeface="Rockwell"/>
              </a:rPr>
              <a:t>ΚΟΣΜΟΠΟΛΙΤΙΣΜΟΣ</a:t>
            </a:r>
            <a:endParaRPr lang="en-US" sz="3600" b="0" strike="noStrike" spc="-1" dirty="0">
              <a:solidFill>
                <a:schemeClr val="accent1"/>
              </a:solidFill>
              <a:latin typeface="Rockwel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251640" y="1555423"/>
            <a:ext cx="8514000" cy="348852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None/>
            </a:pPr>
            <a:r>
              <a:rPr lang="el-GR" sz="2000" i="1" u="sng" strike="noStrike" spc="-1" dirty="0">
                <a:solidFill>
                  <a:srgbClr val="000000"/>
                </a:solidFill>
              </a:rPr>
              <a:t>Είναι ένας τρόπος ζωής και σκέψης τ</a:t>
            </a:r>
            <a:r>
              <a:rPr lang="el-GR" sz="2000" i="1" u="sng" spc="-1" dirty="0">
                <a:solidFill>
                  <a:srgbClr val="000000"/>
                </a:solidFill>
              </a:rPr>
              <a:t>ων εύπορων οικογενειών μιας άλλης εποχής. Κύριο χαρακτηριστικό τους ήταν τα συχνά ταξίδια στις μεγαλουπόλεις, προσαρμογή σε νέες αντιλήψεις, ξενικά ονόματα</a:t>
            </a:r>
            <a:endParaRPr lang="el-GR" sz="2000" i="1" u="sng" strike="noStrike" spc="-1" dirty="0">
              <a:solidFill>
                <a:srgbClr val="000000"/>
              </a:solidFill>
            </a:endParaRPr>
          </a:p>
          <a:p>
            <a:pPr marL="182880" indent="-182880" algn="just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l-GR" sz="2000" b="1" spc="-1" dirty="0">
                <a:solidFill>
                  <a:srgbClr val="000000"/>
                </a:solidFill>
              </a:rPr>
              <a:t>Τα μέλη της οικογένειας έχουν ξενικά ονόματα.</a:t>
            </a:r>
          </a:p>
          <a:p>
            <a:pPr marL="182880" indent="-182880" algn="just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l-GR" sz="2000" b="1" spc="-1" dirty="0">
                <a:solidFill>
                  <a:srgbClr val="000000"/>
                </a:solidFill>
              </a:rPr>
              <a:t>Ταξιδεύουν και ζουν σε πόλεις του εξωτερικού (</a:t>
            </a:r>
            <a:r>
              <a:rPr lang="el-GR" sz="2000" b="1" spc="-1" dirty="0" err="1">
                <a:solidFill>
                  <a:srgbClr val="000000"/>
                </a:solidFill>
              </a:rPr>
              <a:t>Κων</a:t>
            </a:r>
            <a:r>
              <a:rPr lang="el-GR" sz="2000" b="1" spc="-1" dirty="0">
                <a:solidFill>
                  <a:srgbClr val="000000"/>
                </a:solidFill>
              </a:rPr>
              <a:t>/</a:t>
            </a:r>
            <a:r>
              <a:rPr lang="el-GR" sz="2000" b="1" spc="-1" dirty="0" err="1">
                <a:solidFill>
                  <a:srgbClr val="000000"/>
                </a:solidFill>
              </a:rPr>
              <a:t>πολη</a:t>
            </a:r>
            <a:r>
              <a:rPr lang="el-GR" sz="2000" b="1" spc="-1" dirty="0">
                <a:solidFill>
                  <a:srgbClr val="000000"/>
                </a:solidFill>
              </a:rPr>
              <a:t>, </a:t>
            </a:r>
            <a:r>
              <a:rPr lang="el-GR" sz="2000" b="1" spc="-1" dirty="0" err="1">
                <a:solidFill>
                  <a:srgbClr val="000000"/>
                </a:solidFill>
              </a:rPr>
              <a:t>Μοτοβίλοφσκα</a:t>
            </a:r>
            <a:r>
              <a:rPr lang="el-GR" sz="2000" b="1" spc="-1" dirty="0">
                <a:solidFill>
                  <a:srgbClr val="000000"/>
                </a:solidFill>
              </a:rPr>
              <a:t>, Παρίσι, Σαιν Λουί).</a:t>
            </a:r>
          </a:p>
          <a:p>
            <a:pPr marL="182880" indent="-182880" algn="just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l-GR" sz="2000" b="1" spc="-1" dirty="0">
                <a:solidFill>
                  <a:srgbClr val="000000"/>
                </a:solidFill>
              </a:rPr>
              <a:t>Ταξιδεύουν σε </a:t>
            </a:r>
            <a:r>
              <a:rPr lang="el-GR" sz="2000" b="1" spc="-1" dirty="0" err="1">
                <a:solidFill>
                  <a:srgbClr val="000000"/>
                </a:solidFill>
              </a:rPr>
              <a:t>βαγκόν</a:t>
            </a:r>
            <a:r>
              <a:rPr lang="el-GR" sz="2000" b="1" spc="-1" dirty="0">
                <a:solidFill>
                  <a:srgbClr val="000000"/>
                </a:solidFill>
              </a:rPr>
              <a:t> </a:t>
            </a:r>
            <a:r>
              <a:rPr lang="el-GR" sz="2000" b="1" spc="-1" dirty="0" err="1">
                <a:solidFill>
                  <a:srgbClr val="000000"/>
                </a:solidFill>
              </a:rPr>
              <a:t>λι</a:t>
            </a:r>
            <a:r>
              <a:rPr lang="el-GR" sz="2000" b="1" spc="-1" dirty="0">
                <a:solidFill>
                  <a:srgbClr val="000000"/>
                </a:solidFill>
              </a:rPr>
              <a:t>.</a:t>
            </a:r>
          </a:p>
          <a:p>
            <a:pPr marL="182880" indent="-182880" algn="just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l-GR" sz="2000" b="1" spc="-1" dirty="0">
                <a:solidFill>
                  <a:srgbClr val="000000"/>
                </a:solidFill>
              </a:rPr>
              <a:t>Τα παιδιά φοιτούν σε σχολεία του εξωτερικού εσώκλειστα.</a:t>
            </a:r>
            <a:endParaRPr lang="en-US" sz="2000" b="0" strike="noStrike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22BA7067-675D-41DB-9D77-4B22D6050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841771"/>
              </p:ext>
            </p:extLst>
          </p:nvPr>
        </p:nvGraphicFramePr>
        <p:xfrm>
          <a:off x="565608" y="1074656"/>
          <a:ext cx="7993930" cy="4417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4321">
                  <a:extLst>
                    <a:ext uri="{9D8B030D-6E8A-4147-A177-3AD203B41FA5}">
                      <a16:colId xmlns:a16="http://schemas.microsoft.com/office/drawing/2014/main" val="3657118675"/>
                    </a:ext>
                  </a:extLst>
                </a:gridCol>
                <a:gridCol w="5899609">
                  <a:extLst>
                    <a:ext uri="{9D8B030D-6E8A-4147-A177-3AD203B41FA5}">
                      <a16:colId xmlns:a16="http://schemas.microsoft.com/office/drawing/2014/main" val="303467446"/>
                    </a:ext>
                  </a:extLst>
                </a:gridCol>
              </a:tblGrid>
              <a:tr h="511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Ενότητες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Από....έως- Πλαγιότιτλοι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1191822"/>
                  </a:ext>
                </a:extLst>
              </a:tr>
              <a:tr h="1034941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800"/>
                        </a:spcAft>
                      </a:pPr>
                      <a:r>
                        <a:rPr lang="el-G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2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 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«Ξημέρωνε. Το τρένο... Θα ξυπνήσεις τη μικρή...»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Το ταξίδι προς το Παρίσι και τα συναισθήματα της </a:t>
                      </a:r>
                      <a:r>
                        <a:rPr lang="el-GR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Έμμα</a:t>
                      </a: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για την κόρη της.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8330405"/>
                  </a:ext>
                </a:extLst>
              </a:tr>
              <a:tr h="1191865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2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endParaRPr lang="el-G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«Η μικρή δεν κοιμόταν... Σαν μεγαλώσουν.»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Όσα κρυφάκουσε η </a:t>
                      </a:r>
                      <a:r>
                        <a:rPr lang="el-GR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Νινέτ</a:t>
                      </a: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και τα συμπεράσματα που έβγαλε.</a:t>
                      </a:r>
                      <a:endParaRPr lang="el-G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868278"/>
                  </a:ext>
                </a:extLst>
              </a:tr>
              <a:tr h="1189497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l-GR" sz="2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endParaRPr lang="el-G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«Η </a:t>
                      </a:r>
                      <a:r>
                        <a:rPr lang="el-G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Νινέτ</a:t>
                      </a:r>
                      <a:r>
                        <a:rPr lang="el-G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όμως δε θα περιμένει... Καλημέρα μανούλα…» </a:t>
                      </a:r>
                      <a:endParaRPr lang="el-GR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Το περιστατικό που οδήγησε τη </a:t>
                      </a:r>
                      <a:r>
                        <a:rPr lang="el-GR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Νινέτ</a:t>
                      </a:r>
                      <a:r>
                        <a:rPr lang="el-G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στη λανθασμένη πεποίθηση για την καταγωγή της.</a:t>
                      </a:r>
                      <a:endParaRPr lang="el-G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804097"/>
                  </a:ext>
                </a:extLst>
              </a:tr>
            </a:tbl>
          </a:graphicData>
        </a:graphic>
      </p:graphicFrame>
      <p:sp>
        <p:nvSpPr>
          <p:cNvPr id="6" name="Τίτλος 5">
            <a:extLst>
              <a:ext uri="{FF2B5EF4-FFF2-40B4-BE49-F238E27FC236}">
                <a16:creationId xmlns:a16="http://schemas.microsoft.com/office/drawing/2014/main" id="{BAA5961B-4760-4177-B002-1F87E3A7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9682"/>
            <a:ext cx="7772040" cy="1112363"/>
          </a:xfrm>
        </p:spPr>
        <p:txBody>
          <a:bodyPr/>
          <a:lstStyle/>
          <a:p>
            <a:pPr algn="ctr"/>
            <a:r>
              <a:rPr lang="el-GR" sz="4200" cap="all" spc="-1" dirty="0">
                <a:solidFill>
                  <a:srgbClr val="000000"/>
                </a:solidFill>
              </a:rPr>
              <a:t>ΔΟΜΗ</a:t>
            </a:r>
          </a:p>
        </p:txBody>
      </p:sp>
    </p:spTree>
    <p:extLst>
      <p:ext uri="{BB962C8B-B14F-4D97-AF65-F5344CB8AC3E}">
        <p14:creationId xmlns:p14="http://schemas.microsoft.com/office/powerpoint/2010/main" val="578483541"/>
      </p:ext>
    </p:extLst>
  </p:cSld>
  <p:clrMapOvr>
    <a:masterClrMapping/>
  </p:clrMapOvr>
</p:sld>
</file>

<file path=ppt/theme/theme1.xml><?xml version="1.0" encoding="utf-8"?>
<a:theme xmlns:a="http://schemas.openxmlformats.org/drawingml/2006/main" name="Wood Type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1362</TotalTime>
  <Words>740</Words>
  <Application>Microsoft Office PowerPoint</Application>
  <PresentationFormat>Προβολή στην οθόνη (4:3)</PresentationFormat>
  <Paragraphs>102</Paragraphs>
  <Slides>15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Rockwell</vt:lpstr>
      <vt:lpstr>Rockwell Condensed</vt:lpstr>
      <vt:lpstr>Times New Roman</vt:lpstr>
      <vt:lpstr>Wingdings</vt:lpstr>
      <vt:lpstr>Wood Type</vt:lpstr>
      <vt:lpstr>Ανασκόπηση</vt:lpstr>
      <vt:lpstr>ΚΕΙΜΕΝΑ ΝΕΟΕΛΛΗΝΙΚΗΣ ΛΟΓΟΤΕΧΝΙΑΣ Α’ ΓΥΜΝΑΣΙΟΥ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Αφήγηση  Ο χρόνος της αφήγησης ως προς τη σειρά παρουσίασης των γεγονότων  </vt:lpstr>
      <vt:lpstr>     Αφήγηση με αναχρονίες     </vt:lpstr>
      <vt:lpstr>ΚΟΣΜΟΠΟΛΙΤΙΣΜΟΣ</vt:lpstr>
      <vt:lpstr>ΔΟΜΗ</vt:lpstr>
      <vt:lpstr>     ΧΑΡΑΚΤΗΡΙΣΜΟΣ ΚΑΙ ΣΥΝΑΙΣΘΗΜΑΤΑ    </vt:lpstr>
      <vt:lpstr>Αναδρομικη Αφηγηση</vt:lpstr>
      <vt:lpstr>Το τέχνασμα του συγγραφέα</vt:lpstr>
      <vt:lpstr>ΤΟΠΟΣ-ΧΡΟΝΟΣ-ΑΦΗΓΗΤΗΣ</vt:lpstr>
      <vt:lpstr>ΑΦΗΓΗΜΑΤΙΚΟΙ ΤΡΟΠΟΙ/ ΓΛΩΣΣΑ/ ΥΦΟΣ/ ΕΚΦΡΑΣΤΙΚΑ ΜΕΣΑ</vt:lpstr>
      <vt:lpstr>ΕΡΓΑΣΙΑ ΓΙΑ ΤΟ ΣΠΙΤΙ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ΚΕΙΜΕΝΑ ΝΕΟΕΛΛΗΝΙΚΗΣ ΛΟΓΟΤΕΧΝΙΑΣ Α’ ΓΥΜΝΑΣΙΟΥ</dc:title>
  <dc:subject/>
  <dc:creator>Filimon</dc:creator>
  <dc:description/>
  <cp:lastModifiedBy>Δήμητρα Τσιγκάκου</cp:lastModifiedBy>
  <cp:revision>58</cp:revision>
  <dcterms:created xsi:type="dcterms:W3CDTF">2014-04-27T10:16:28Z</dcterms:created>
  <dcterms:modified xsi:type="dcterms:W3CDTF">2024-11-06T19:35:22Z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12</vt:i4>
  </property>
</Properties>
</file>