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uffy" panose="020B0603060100000000" pitchFamily="34" charset="0"/>
      <p:regular r:id="rId20"/>
      <p:bold r:id="rId21"/>
      <p:italic r:id="rId22"/>
      <p:boldItalic r:id="rId23"/>
    </p:embeddedFont>
    <p:embeddedFont>
      <p:font typeface="Tuffy-TTF" panose="020B0603060100000000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2"/>
    <a:srgbClr val="009541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396" y="96"/>
      </p:cViewPr>
      <p:guideLst>
        <p:guide orient="horz" pos="2183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ks1-twinkl-originals-key-stage-1/twinkl-educational-publishing-fiction-story-books-story-primary-resources-english-key-stage-1/the-easter-journal-fiction-ks1-twinkl-original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1-twinkl-originals-key-stage-1/twinkl-educational-publishing-fiction-story-books-story-primary-resources-english-key-stage-1/the-easter-journal-fiction-ks1-twinkl-original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rg_flickr/41621247011/in/photolist-26pVLF6-bGuMWX-29NT65q-28Pd1hu-2836nms-23vSPaY-29T9Kwk-29gRnFe-53ddz5-GY77fe-hxczqh-281q5qB-JBeMXt-a733Eh-jATNhy-dobF82-2S9hmM-24dm79d-J4oGyK-pzCwQ-5AfbpV-a733y9-nkgaaN-82wqk7-53jza1-27FVszH-pLfiNJ-a718tB-9ux8wa-Eq4Sxd-2awAi5b-5Afa7H-nkg9Xo-v1VDrd-2k56ve-E1tHTd-24TckLu-r8nxsM-8cJi2E-qqPVx3-aN3DSM-9aL4yR-6NRUfE-79EgNf-gnutKk-oFEs5b-akeSvb-4yBq6p-Cr2YW4-bKTypX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2.0/u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6085795@N02/704899280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2.0/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/>
          </p:cNvPr>
          <p:cNvSpPr txBox="1"/>
          <p:nvPr/>
        </p:nvSpPr>
        <p:spPr>
          <a:xfrm>
            <a:off x="4045789" y="5469148"/>
            <a:ext cx="1035170" cy="75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Easter Dinner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42" y="1759143"/>
            <a:ext cx="337043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Many people will eat a special dinner on Easter Sunday. Usually, family and friends will get together to celebrate.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The dinner is usually a roast dinner with roast lamb, potatoes and vegetables.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1" t="-796" r="-2621" b="17892"/>
          <a:stretch/>
        </p:blipFill>
        <p:spPr>
          <a:xfrm>
            <a:off x="3620654" y="2917233"/>
            <a:ext cx="4895273" cy="31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5650" y="1675012"/>
            <a:ext cx="7632700" cy="2833614"/>
          </a:xfrm>
          <a:prstGeom prst="roundRect">
            <a:avLst>
              <a:gd name="adj" fmla="val 7929"/>
            </a:avLst>
          </a:prstGeom>
          <a:noFill/>
          <a:ln w="38100">
            <a:solidFill>
              <a:srgbClr val="4DB1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Glossary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3768" y="1675012"/>
            <a:ext cx="6759607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9541"/>
                </a:solidFill>
                <a:latin typeface="Twinkl" pitchFamily="2" charset="0"/>
              </a:rPr>
              <a:t>Christian</a:t>
            </a:r>
            <a:r>
              <a:rPr lang="en-GB" dirty="0">
                <a:latin typeface="Twinkl" pitchFamily="2" charset="0"/>
              </a:rPr>
              <a:t>	a person who follows the religion of Christianity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9541"/>
                </a:solidFill>
                <a:latin typeface="Twinkl" pitchFamily="2" charset="0"/>
              </a:rPr>
              <a:t>resurrection</a:t>
            </a:r>
            <a:r>
              <a:rPr lang="en-GB" dirty="0">
                <a:latin typeface="Twinkl" pitchFamily="2" charset="0"/>
              </a:rPr>
              <a:t>	when Jesus came back to life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9541"/>
                </a:solidFill>
                <a:latin typeface="Twinkl" pitchFamily="2" charset="0"/>
              </a:rPr>
              <a:t>tradition</a:t>
            </a:r>
            <a:r>
              <a:rPr lang="en-GB" dirty="0">
                <a:latin typeface="Twinkl" pitchFamily="2" charset="0"/>
              </a:rPr>
              <a:t>	a special activity, repeated over many years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9541"/>
                </a:solidFill>
                <a:latin typeface="Twinkl" pitchFamily="2" charset="0"/>
              </a:rPr>
              <a:t>Lent</a:t>
            </a:r>
            <a:r>
              <a:rPr lang="en-GB" dirty="0">
                <a:latin typeface="Twinkl" pitchFamily="2" charset="0"/>
              </a:rPr>
              <a:t>		the 40 days leading up to Easter</a:t>
            </a:r>
          </a:p>
          <a:p>
            <a:pPr>
              <a:lnSpc>
                <a:spcPct val="200000"/>
              </a:lnSpc>
            </a:pPr>
            <a:r>
              <a:rPr lang="en-GB" b="1" dirty="0">
                <a:solidFill>
                  <a:srgbClr val="009541"/>
                </a:solidFill>
                <a:latin typeface="Twinkl" pitchFamily="2" charset="0"/>
              </a:rPr>
              <a:t>bulb</a:t>
            </a:r>
            <a:r>
              <a:rPr lang="en-GB" dirty="0">
                <a:latin typeface="Twinkl" pitchFamily="2" charset="0"/>
              </a:rPr>
              <a:t>		an underground shoot that grows into a plant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71548" y="2276475"/>
            <a:ext cx="7191375" cy="0"/>
          </a:xfrm>
          <a:prstGeom prst="line">
            <a:avLst/>
          </a:prstGeom>
          <a:ln w="19050">
            <a:solidFill>
              <a:srgbClr val="4DB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1548" y="2832100"/>
            <a:ext cx="7191375" cy="0"/>
          </a:xfrm>
          <a:prstGeom prst="line">
            <a:avLst/>
          </a:prstGeom>
          <a:ln w="19050">
            <a:solidFill>
              <a:srgbClr val="4DB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1548" y="3387725"/>
            <a:ext cx="7191375" cy="0"/>
          </a:xfrm>
          <a:prstGeom prst="line">
            <a:avLst/>
          </a:prstGeom>
          <a:ln w="19050">
            <a:solidFill>
              <a:srgbClr val="4DB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1548" y="3943350"/>
            <a:ext cx="7191375" cy="0"/>
          </a:xfrm>
          <a:prstGeom prst="line">
            <a:avLst/>
          </a:prstGeom>
          <a:ln w="19050">
            <a:solidFill>
              <a:srgbClr val="4DB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725" y="4710437"/>
            <a:ext cx="1075434" cy="1386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30" y="4710437"/>
            <a:ext cx="1075434" cy="1386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2" y="4710437"/>
            <a:ext cx="1075434" cy="1386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" y="4710437"/>
            <a:ext cx="1075434" cy="1386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36" y="4710437"/>
            <a:ext cx="1075434" cy="13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8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037162" y="3027872"/>
            <a:ext cx="1035170" cy="75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Is Easter?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42" y="1562731"/>
            <a:ext cx="5101942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Easter is a Christian celebration. </a:t>
            </a:r>
          </a:p>
          <a:p>
            <a:endParaRPr lang="en-GB" dirty="0"/>
          </a:p>
          <a:p>
            <a:r>
              <a:rPr lang="en-GB" dirty="0"/>
              <a:t>Christians believe that Jesus died on a Friday. Each year, this is remembered on </a:t>
            </a:r>
            <a:r>
              <a:rPr lang="en-GB" b="1" dirty="0"/>
              <a:t>Good Friday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the UK, Good Friday is known as a ‘bank holiday’. This means it is a national holiday and lots of businesses and schools are closed.</a:t>
            </a:r>
          </a:p>
          <a:p>
            <a:endParaRPr lang="en-GB" dirty="0"/>
          </a:p>
          <a:p>
            <a:r>
              <a:rPr lang="en-GB" dirty="0"/>
              <a:t>Christians also believe Jesus returned to life two days later, on a Sunday (the resurrection). Each year, this is remembered on </a:t>
            </a:r>
            <a:r>
              <a:rPr lang="en-GB" b="1" dirty="0"/>
              <a:t>Easter Sunday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Because of this, at Easter, Christians also celebrate new life.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7" name="Rounded Rectangle 6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47" y="1544055"/>
            <a:ext cx="1288708" cy="40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Celebrating Easter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3750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many ways Christian people celebrate Easter. </a:t>
            </a:r>
            <a:br>
              <a:rPr lang="en-GB" dirty="0"/>
            </a:br>
            <a:r>
              <a:rPr lang="en-GB" dirty="0"/>
              <a:t>These are just a few </a:t>
            </a:r>
            <a:r>
              <a:rPr lang="en-GB" b="1" dirty="0"/>
              <a:t>Easter traditions</a:t>
            </a:r>
            <a:r>
              <a:rPr lang="en-GB" dirty="0"/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298854" y="3808429"/>
            <a:ext cx="2185901" cy="2284396"/>
            <a:chOff x="6298854" y="3808429"/>
            <a:chExt cx="2185901" cy="2284396"/>
          </a:xfrm>
        </p:grpSpPr>
        <p:sp>
          <p:nvSpPr>
            <p:cNvPr id="9" name="Rectangle 8"/>
            <p:cNvSpPr/>
            <p:nvPr/>
          </p:nvSpPr>
          <p:spPr>
            <a:xfrm>
              <a:off x="6386593" y="5538827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Eat a</a:t>
              </a:r>
            </a:p>
            <a:p>
              <a:pPr algn="ctr"/>
              <a:r>
                <a:rPr lang="en-GB" b="1" dirty="0"/>
                <a:t>special dinner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5" t="-23300" r="-1287" b="23300"/>
            <a:stretch/>
          </p:blipFill>
          <p:spPr>
            <a:xfrm>
              <a:off x="6298854" y="3808429"/>
              <a:ext cx="2185901" cy="178957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49237" y="2131374"/>
            <a:ext cx="2010421" cy="1866484"/>
            <a:chOff x="1149237" y="2131374"/>
            <a:chExt cx="2010422" cy="1866484"/>
          </a:xfrm>
        </p:grpSpPr>
        <p:sp>
          <p:nvSpPr>
            <p:cNvPr id="11" name="Rectangle 10"/>
            <p:cNvSpPr/>
            <p:nvPr/>
          </p:nvSpPr>
          <p:spPr>
            <a:xfrm>
              <a:off x="1149237" y="3443860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Read or listen to </a:t>
              </a:r>
            </a:p>
            <a:p>
              <a:pPr algn="ctr"/>
              <a:r>
                <a:rPr lang="en-GB" b="1" dirty="0"/>
                <a:t>The Easter Story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59" y="2131374"/>
              <a:ext cx="1246178" cy="1261495"/>
            </a:xfrm>
            <a:prstGeom prst="roundRect">
              <a:avLst>
                <a:gd name="adj" fmla="val 13100"/>
              </a:avLst>
            </a:prstGeom>
            <a:ln w="38100">
              <a:solidFill>
                <a:srgbClr val="4DB1E2"/>
              </a:solidFill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3588391" y="2137328"/>
            <a:ext cx="2010422" cy="1860530"/>
            <a:chOff x="3588391" y="2137328"/>
            <a:chExt cx="2010422" cy="1860530"/>
          </a:xfrm>
        </p:grpSpPr>
        <p:sp>
          <p:nvSpPr>
            <p:cNvPr id="6" name="Rectangle 5"/>
            <p:cNvSpPr/>
            <p:nvPr/>
          </p:nvSpPr>
          <p:spPr>
            <a:xfrm>
              <a:off x="3588391" y="3443860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Visit </a:t>
              </a:r>
            </a:p>
            <a:p>
              <a:pPr algn="ctr"/>
              <a:r>
                <a:rPr lang="en-GB" b="1" dirty="0"/>
                <a:t>church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9" r="-1"/>
            <a:stretch/>
          </p:blipFill>
          <p:spPr>
            <a:xfrm>
              <a:off x="3882521" y="2137328"/>
              <a:ext cx="1422163" cy="1255541"/>
            </a:xfrm>
            <a:prstGeom prst="roundRect">
              <a:avLst>
                <a:gd name="adj" fmla="val 13100"/>
              </a:avLst>
            </a:prstGeom>
            <a:ln w="38100">
              <a:solidFill>
                <a:srgbClr val="4DB1E2"/>
              </a:solidFill>
            </a:ln>
          </p:spPr>
        </p:pic>
      </p:grpSp>
      <p:grpSp>
        <p:nvGrpSpPr>
          <p:cNvPr id="26" name="Group 25"/>
          <p:cNvGrpSpPr/>
          <p:nvPr/>
        </p:nvGrpSpPr>
        <p:grpSpPr>
          <a:xfrm>
            <a:off x="6027546" y="2131374"/>
            <a:ext cx="2010422" cy="1866484"/>
            <a:chOff x="6027546" y="2131374"/>
            <a:chExt cx="2010422" cy="1866484"/>
          </a:xfrm>
        </p:grpSpPr>
        <p:sp>
          <p:nvSpPr>
            <p:cNvPr id="7" name="Rectangle 6"/>
            <p:cNvSpPr/>
            <p:nvPr/>
          </p:nvSpPr>
          <p:spPr>
            <a:xfrm>
              <a:off x="6027546" y="3443860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Make an </a:t>
              </a:r>
            </a:p>
            <a:p>
              <a:pPr algn="ctr"/>
              <a:r>
                <a:rPr lang="en-GB" b="1" dirty="0"/>
                <a:t>Easter garden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" r="-1"/>
            <a:stretch/>
          </p:blipFill>
          <p:spPr>
            <a:xfrm>
              <a:off x="6422507" y="2131374"/>
              <a:ext cx="1238019" cy="1261495"/>
            </a:xfrm>
            <a:prstGeom prst="roundRect">
              <a:avLst>
                <a:gd name="adj" fmla="val 13100"/>
              </a:avLst>
            </a:prstGeom>
            <a:ln w="38100">
              <a:solidFill>
                <a:srgbClr val="4DB1E2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767810" y="4651876"/>
            <a:ext cx="2010422" cy="1440949"/>
            <a:chOff x="767810" y="4651876"/>
            <a:chExt cx="2010422" cy="1440949"/>
          </a:xfrm>
        </p:grpSpPr>
        <p:sp>
          <p:nvSpPr>
            <p:cNvPr id="10" name="Rectangle 9"/>
            <p:cNvSpPr/>
            <p:nvPr/>
          </p:nvSpPr>
          <p:spPr>
            <a:xfrm>
              <a:off x="767810" y="5538827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Decorate </a:t>
              </a:r>
            </a:p>
            <a:p>
              <a:pPr algn="ctr"/>
              <a:r>
                <a:rPr lang="en-GB" b="1" dirty="0"/>
                <a:t>Easter eggs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624" b="54617"/>
            <a:stretch/>
          </p:blipFill>
          <p:spPr>
            <a:xfrm>
              <a:off x="814269" y="4651876"/>
              <a:ext cx="1917504" cy="87230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610062" y="4138626"/>
            <a:ext cx="2010422" cy="1954199"/>
            <a:chOff x="2610062" y="4138626"/>
            <a:chExt cx="2010422" cy="1954199"/>
          </a:xfrm>
        </p:grpSpPr>
        <p:sp>
          <p:nvSpPr>
            <p:cNvPr id="12" name="Rectangle 11"/>
            <p:cNvSpPr/>
            <p:nvPr/>
          </p:nvSpPr>
          <p:spPr>
            <a:xfrm>
              <a:off x="2610062" y="5538827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Eat </a:t>
              </a:r>
            </a:p>
            <a:p>
              <a:pPr algn="ctr"/>
              <a:r>
                <a:rPr lang="en-GB" b="1" dirty="0"/>
                <a:t>hot cross buns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0" b="1810"/>
            <a:stretch/>
          </p:blipFill>
          <p:spPr>
            <a:xfrm>
              <a:off x="2923842" y="4138626"/>
              <a:ext cx="1486301" cy="1335392"/>
            </a:xfrm>
            <a:prstGeom prst="roundRect">
              <a:avLst>
                <a:gd name="adj" fmla="val 13100"/>
              </a:avLst>
            </a:prstGeom>
            <a:ln w="38100">
              <a:solidFill>
                <a:srgbClr val="4DB1E2"/>
              </a:solidFill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4520356" y="4138625"/>
            <a:ext cx="2010422" cy="1954200"/>
            <a:chOff x="4520356" y="4138625"/>
            <a:chExt cx="2010422" cy="1954200"/>
          </a:xfrm>
        </p:grpSpPr>
        <p:sp>
          <p:nvSpPr>
            <p:cNvPr id="8" name="Rectangle 7"/>
            <p:cNvSpPr/>
            <p:nvPr/>
          </p:nvSpPr>
          <p:spPr>
            <a:xfrm>
              <a:off x="4520356" y="5538827"/>
              <a:ext cx="2010422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Plant</a:t>
              </a:r>
            </a:p>
            <a:p>
              <a:pPr algn="ctr"/>
              <a:r>
                <a:rPr lang="en-GB" b="1" dirty="0"/>
                <a:t>flowers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760" y="4138625"/>
              <a:ext cx="1301613" cy="1335392"/>
            </a:xfrm>
            <a:prstGeom prst="roundRect">
              <a:avLst>
                <a:gd name="adj" fmla="val 13100"/>
              </a:avLst>
            </a:prstGeom>
            <a:ln w="38100">
              <a:solidFill>
                <a:srgbClr val="4DB1E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97243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Church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42" y="1959313"/>
            <a:ext cx="3743922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Lots of Christian people will visit church at Easter time. </a:t>
            </a:r>
          </a:p>
          <a:p>
            <a:endParaRPr lang="en-GB" dirty="0"/>
          </a:p>
          <a:p>
            <a:r>
              <a:rPr lang="en-GB" dirty="0"/>
              <a:t>Some churches will hold a special service at midnight on the night before Easter Day. Some churches also hold a service at sunrise.</a:t>
            </a:r>
          </a:p>
          <a:p>
            <a:endParaRPr lang="en-GB" dirty="0"/>
          </a:p>
          <a:p>
            <a:r>
              <a:rPr lang="en-GB" dirty="0"/>
              <a:t>At church, Christian people will sing hymns and read special prayers. They will also listen to stories of Jesus’ life or the Easter story.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7" t="16967" r="4356" b="4519"/>
          <a:stretch/>
        </p:blipFill>
        <p:spPr>
          <a:xfrm>
            <a:off x="4814792" y="1897902"/>
            <a:ext cx="3446809" cy="3446809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10" name="Rounded Rectangle 9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Lowther St. 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Micheal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ARG_Flickr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Easter Story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42" y="2532228"/>
            <a:ext cx="326408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During Easter, Christian people think about the story of Easter. They might listen to the story at church too.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The Easter story tells of Jesus’ crucifixion on the cross and his return to life (resurrection).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24" y="1812704"/>
            <a:ext cx="3610660" cy="3655039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</p:spTree>
    <p:extLst>
      <p:ext uri="{BB962C8B-B14F-4D97-AF65-F5344CB8AC3E}">
        <p14:creationId xmlns:p14="http://schemas.microsoft.com/office/powerpoint/2010/main" val="201809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Easter Garden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552" y="1624287"/>
            <a:ext cx="754279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Some Christian people make an Easter garden at Easter. This is a fun activity to do to help retell the Easter story.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An Easter garden is usually made using a tray, soil, moss, gravel, flowers, a plant pot, sticks and a stone.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6" name="Rounded Rectangle 5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82" y="3247904"/>
            <a:ext cx="3085290" cy="22440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5552" y="3281442"/>
            <a:ext cx="407048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Soil and moss is used to cover the tray and plant pot.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The plant pot then acts as Jesus’ tomb. 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Sticks are then tied together in the shape of a cross to remind people of the crucifixion of Jesus.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29" y="3429000"/>
            <a:ext cx="3263491" cy="149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Flowers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42" y="1678331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Lilies, daffodils and tulips are most often used to decorate at Easter.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1342" y="5102274"/>
            <a:ext cx="754700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Flowers remind people of new life. Christian people will often plant flowers or </a:t>
            </a:r>
            <a:r>
              <a:rPr lang="en-GB" b="1" dirty="0">
                <a:latin typeface="Twinkl" pitchFamily="2" charset="0"/>
              </a:rPr>
              <a:t>bulbs</a:t>
            </a:r>
            <a:r>
              <a:rPr lang="en-GB" dirty="0">
                <a:latin typeface="Twinkl" pitchFamily="2" charset="0"/>
              </a:rPr>
              <a:t> at Easter.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r="17765"/>
          <a:stretch/>
        </p:blipFill>
        <p:spPr>
          <a:xfrm>
            <a:off x="5634587" y="2191811"/>
            <a:ext cx="2753763" cy="2753763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7809"/>
          <a:stretch/>
        </p:blipFill>
        <p:spPr>
          <a:xfrm>
            <a:off x="755650" y="2511543"/>
            <a:ext cx="2114299" cy="2114299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2" r="8318"/>
          <a:stretch/>
        </p:blipFill>
        <p:spPr>
          <a:xfrm>
            <a:off x="3040672" y="2357096"/>
            <a:ext cx="2423192" cy="2423192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9" name="Rounded Rectangle 8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139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Easter Eggs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1342" y="1740282"/>
            <a:ext cx="3952152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Many people celebrate Easter with Easter eggs. A lot of the time, the eggs are made of chocolate but sometimes, they are real eggs.</a:t>
            </a:r>
          </a:p>
          <a:p>
            <a:endParaRPr lang="en-GB" dirty="0"/>
          </a:p>
          <a:p>
            <a:r>
              <a:rPr lang="en-GB" dirty="0"/>
              <a:t>People will often boil eggs so that they are hard and then they will decorate them using paints or felt-tip pens. </a:t>
            </a:r>
          </a:p>
          <a:p>
            <a:endParaRPr lang="en-GB" dirty="0"/>
          </a:p>
          <a:p>
            <a:r>
              <a:rPr lang="en-GB" dirty="0">
                <a:latin typeface="Twinkl" pitchFamily="2" charset="0"/>
              </a:rPr>
              <a:t>Eggs are an important part of Easter because they remind Christian people of new life. They also remind Christians of the stone used at the entrance of Jesus’ tomb.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4941542" y="1955870"/>
            <a:ext cx="3446808" cy="3446808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8" name="Rounded Rectangle 7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42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Hot Cross Buns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552" y="1563077"/>
            <a:ext cx="3934045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 hot cross bun is a sweet bun made with spices, currants and raisins.</a:t>
            </a:r>
          </a:p>
          <a:p>
            <a:endParaRPr lang="en-GB" dirty="0"/>
          </a:p>
          <a:p>
            <a:r>
              <a:rPr lang="en-GB" dirty="0"/>
              <a:t>Normally, hot cross buns are eaten at the end of </a:t>
            </a:r>
            <a:r>
              <a:rPr lang="en-GB" b="1" dirty="0"/>
              <a:t>Lent</a:t>
            </a:r>
            <a:r>
              <a:rPr lang="en-GB" dirty="0"/>
              <a:t>. This is because they are made with foods that traditionally wouldn’t have been eaten during Lent.</a:t>
            </a:r>
          </a:p>
          <a:p>
            <a:endParaRPr lang="en-GB" dirty="0"/>
          </a:p>
          <a:p>
            <a:r>
              <a:rPr lang="en-GB" dirty="0"/>
              <a:t>The cross decoration on top of the bun reminds Christians of the crucifixion of Jesus.</a:t>
            </a:r>
          </a:p>
          <a:p>
            <a:endParaRPr lang="en-GB" dirty="0"/>
          </a:p>
          <a:p>
            <a:r>
              <a:rPr lang="en-GB" dirty="0"/>
              <a:t>It is tradition to eat hot cross buns on Good Friday but lots of people will have them at any time during Easter.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r="20352"/>
          <a:stretch/>
        </p:blipFill>
        <p:spPr>
          <a:xfrm>
            <a:off x="4943035" y="1917912"/>
            <a:ext cx="3445315" cy="3445315"/>
          </a:xfrm>
          <a:prstGeom prst="ellipse">
            <a:avLst/>
          </a:prstGeom>
          <a:ln w="38100">
            <a:solidFill>
              <a:srgbClr val="4DB1E2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755648" y="1376424"/>
            <a:ext cx="7632701" cy="4508922"/>
            <a:chOff x="755649" y="1376424"/>
            <a:chExt cx="5364494" cy="4508922"/>
          </a:xfrm>
        </p:grpSpPr>
        <p:sp>
          <p:nvSpPr>
            <p:cNvPr id="7" name="Rounded Rectangle 6"/>
            <p:cNvSpPr/>
            <p:nvPr/>
          </p:nvSpPr>
          <p:spPr>
            <a:xfrm>
              <a:off x="755650" y="5807246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5649" y="1376424"/>
              <a:ext cx="5364493" cy="78100"/>
            </a:xfrm>
            <a:prstGeom prst="roundRect">
              <a:avLst>
                <a:gd name="adj" fmla="val 50000"/>
              </a:avLst>
            </a:prstGeom>
            <a:solidFill>
              <a:srgbClr val="4DB1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789545" y="624547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“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3"/>
              </a:rPr>
              <a:t>Hot Cross Bun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” by [</a:t>
            </a:r>
            <a:r>
              <a:rPr lang="en-GB" altLang="en-US" sz="500" b="1" dirty="0" err="1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jemasmith</a:t>
            </a:r>
            <a:r>
              <a:rPr lang="en-GB" altLang="en-US" sz="5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] is licensed under </a:t>
            </a:r>
            <a:r>
              <a:rPr lang="en-GB" altLang="en-US" sz="500" b="1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  <a:hlinkClick r:id="rId4"/>
              </a:rPr>
              <a:t>CC BY 2.0</a:t>
            </a:r>
            <a:endParaRPr lang="en-GB" altLang="en-US" sz="500" b="1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2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324</TotalTime>
  <Words>620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Tuffy</vt:lpstr>
      <vt:lpstr>Tuffy-TTF</vt:lpstr>
      <vt:lpstr>Arial</vt:lpstr>
      <vt:lpstr>Twinkl</vt:lpstr>
      <vt:lpstr>Office Theme</vt:lpstr>
      <vt:lpstr>PowerPoint Presentation</vt:lpstr>
      <vt:lpstr>What Is Easter?</vt:lpstr>
      <vt:lpstr>Celebrating Easter</vt:lpstr>
      <vt:lpstr>Church</vt:lpstr>
      <vt:lpstr>The Easter Story</vt:lpstr>
      <vt:lpstr>Easter Garden</vt:lpstr>
      <vt:lpstr>Flowers</vt:lpstr>
      <vt:lpstr>Easter Eggs</vt:lpstr>
      <vt:lpstr>Hot Cross Buns</vt:lpstr>
      <vt:lpstr>Easter Dinner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Natalie Heald</cp:lastModifiedBy>
  <cp:revision>24</cp:revision>
  <dcterms:created xsi:type="dcterms:W3CDTF">2019-03-04T17:54:25Z</dcterms:created>
  <dcterms:modified xsi:type="dcterms:W3CDTF">2020-03-09T17:59:19Z</dcterms:modified>
</cp:coreProperties>
</file>