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56" r:id="rId3"/>
    <p:sldId id="258" r:id="rId4"/>
    <p:sldId id="259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3" r:id="rId13"/>
    <p:sldId id="275" r:id="rId14"/>
    <p:sldId id="276" r:id="rId15"/>
    <p:sldId id="265" r:id="rId16"/>
    <p:sldId id="266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CE544B-9675-40FB-930B-80507800521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25F4ED6-ECA8-4BB4-995D-B5D8075FCE11}">
      <dgm:prSet/>
      <dgm:spPr/>
      <dgm:t>
        <a:bodyPr/>
        <a:lstStyle/>
        <a:p>
          <a:r>
            <a:rPr lang="en-AU" dirty="0"/>
            <a:t>In groups read the text about Bloody Hawk.</a:t>
          </a:r>
          <a:endParaRPr lang="en-US" dirty="0"/>
        </a:p>
      </dgm:t>
    </dgm:pt>
    <dgm:pt modelId="{352C434C-C7FB-41CC-92D6-CE69D371B1EE}" type="parTrans" cxnId="{A3C05E62-2B32-462E-80F2-8A761F198F3A}">
      <dgm:prSet/>
      <dgm:spPr/>
      <dgm:t>
        <a:bodyPr/>
        <a:lstStyle/>
        <a:p>
          <a:endParaRPr lang="en-US"/>
        </a:p>
      </dgm:t>
    </dgm:pt>
    <dgm:pt modelId="{C7F84D66-A324-4DC3-9770-BAABFDFBFBA0}" type="sibTrans" cxnId="{A3C05E62-2B32-462E-80F2-8A761F198F3A}">
      <dgm:prSet/>
      <dgm:spPr/>
      <dgm:t>
        <a:bodyPr/>
        <a:lstStyle/>
        <a:p>
          <a:endParaRPr lang="en-US"/>
        </a:p>
      </dgm:t>
    </dgm:pt>
    <dgm:pt modelId="{C15576D8-A596-40C4-9043-A270AE682756}">
      <dgm:prSet/>
      <dgm:spPr/>
      <dgm:t>
        <a:bodyPr/>
        <a:lstStyle/>
        <a:p>
          <a:r>
            <a:rPr lang="en-AU" dirty="0"/>
            <a:t>Then do the activities in Worksheet 1 according to your team’s color.</a:t>
          </a:r>
          <a:endParaRPr lang="en-US" dirty="0"/>
        </a:p>
      </dgm:t>
    </dgm:pt>
    <dgm:pt modelId="{40E157C4-B416-47A7-8812-F40B4FC0F1B8}" type="parTrans" cxnId="{3F4D4DD3-3C15-4797-8B6B-D2F755DA748E}">
      <dgm:prSet/>
      <dgm:spPr/>
      <dgm:t>
        <a:bodyPr/>
        <a:lstStyle/>
        <a:p>
          <a:endParaRPr lang="en-US"/>
        </a:p>
      </dgm:t>
    </dgm:pt>
    <dgm:pt modelId="{93CD1BAB-2674-4D34-8120-AD57A4B64282}" type="sibTrans" cxnId="{3F4D4DD3-3C15-4797-8B6B-D2F755DA748E}">
      <dgm:prSet/>
      <dgm:spPr/>
      <dgm:t>
        <a:bodyPr/>
        <a:lstStyle/>
        <a:p>
          <a:endParaRPr lang="en-US"/>
        </a:p>
      </dgm:t>
    </dgm:pt>
    <dgm:pt modelId="{23E14134-C8F5-4F81-A2BA-C8BC695425AE}" type="pres">
      <dgm:prSet presAssocID="{F3CE544B-9675-40FB-930B-80507800521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FBEB92-E9C9-4785-ABCA-84F0BBAE16D3}" type="pres">
      <dgm:prSet presAssocID="{D25F4ED6-ECA8-4BB4-995D-B5D8075FCE11}" presName="hierRoot1" presStyleCnt="0"/>
      <dgm:spPr/>
    </dgm:pt>
    <dgm:pt modelId="{0088D7FD-7E8D-415A-81EF-81DB7B3E7F4F}" type="pres">
      <dgm:prSet presAssocID="{D25F4ED6-ECA8-4BB4-995D-B5D8075FCE11}" presName="composite" presStyleCnt="0"/>
      <dgm:spPr/>
    </dgm:pt>
    <dgm:pt modelId="{4EB093DE-3C3B-47CC-BB76-B2900BF97141}" type="pres">
      <dgm:prSet presAssocID="{D25F4ED6-ECA8-4BB4-995D-B5D8075FCE11}" presName="background" presStyleLbl="node0" presStyleIdx="0" presStyleCnt="2"/>
      <dgm:spPr/>
    </dgm:pt>
    <dgm:pt modelId="{19B02C89-0E47-4FDA-9A47-E7305F46596D}" type="pres">
      <dgm:prSet presAssocID="{D25F4ED6-ECA8-4BB4-995D-B5D8075FCE11}" presName="text" presStyleLbl="fgAcc0" presStyleIdx="0" presStyleCnt="2">
        <dgm:presLayoutVars>
          <dgm:chPref val="3"/>
        </dgm:presLayoutVars>
      </dgm:prSet>
      <dgm:spPr/>
    </dgm:pt>
    <dgm:pt modelId="{D6E370E1-81AA-42A1-9F8B-BFBC11A1DDAC}" type="pres">
      <dgm:prSet presAssocID="{D25F4ED6-ECA8-4BB4-995D-B5D8075FCE11}" presName="hierChild2" presStyleCnt="0"/>
      <dgm:spPr/>
    </dgm:pt>
    <dgm:pt modelId="{121046A9-1190-4539-922E-05CCE26B80CF}" type="pres">
      <dgm:prSet presAssocID="{C15576D8-A596-40C4-9043-A270AE682756}" presName="hierRoot1" presStyleCnt="0"/>
      <dgm:spPr/>
    </dgm:pt>
    <dgm:pt modelId="{47929FF4-3D41-414B-B96B-CE1A89F08B67}" type="pres">
      <dgm:prSet presAssocID="{C15576D8-A596-40C4-9043-A270AE682756}" presName="composite" presStyleCnt="0"/>
      <dgm:spPr/>
    </dgm:pt>
    <dgm:pt modelId="{06666162-8F96-41E8-AF26-721060EEAD57}" type="pres">
      <dgm:prSet presAssocID="{C15576D8-A596-40C4-9043-A270AE682756}" presName="background" presStyleLbl="node0" presStyleIdx="1" presStyleCnt="2"/>
      <dgm:spPr/>
    </dgm:pt>
    <dgm:pt modelId="{BE5482C5-64AB-44E9-9E5A-CD486E11A4D2}" type="pres">
      <dgm:prSet presAssocID="{C15576D8-A596-40C4-9043-A270AE682756}" presName="text" presStyleLbl="fgAcc0" presStyleIdx="1" presStyleCnt="2">
        <dgm:presLayoutVars>
          <dgm:chPref val="3"/>
        </dgm:presLayoutVars>
      </dgm:prSet>
      <dgm:spPr/>
    </dgm:pt>
    <dgm:pt modelId="{C70FC852-C70C-4200-97B4-B4EA78298AD5}" type="pres">
      <dgm:prSet presAssocID="{C15576D8-A596-40C4-9043-A270AE682756}" presName="hierChild2" presStyleCnt="0"/>
      <dgm:spPr/>
    </dgm:pt>
  </dgm:ptLst>
  <dgm:cxnLst>
    <dgm:cxn modelId="{B6A5261F-C22F-46B2-984B-513A3B496C5F}" type="presOf" srcId="{C15576D8-A596-40C4-9043-A270AE682756}" destId="{BE5482C5-64AB-44E9-9E5A-CD486E11A4D2}" srcOrd="0" destOrd="0" presId="urn:microsoft.com/office/officeart/2005/8/layout/hierarchy1"/>
    <dgm:cxn modelId="{A3C05E62-2B32-462E-80F2-8A761F198F3A}" srcId="{F3CE544B-9675-40FB-930B-805078005218}" destId="{D25F4ED6-ECA8-4BB4-995D-B5D8075FCE11}" srcOrd="0" destOrd="0" parTransId="{352C434C-C7FB-41CC-92D6-CE69D371B1EE}" sibTransId="{C7F84D66-A324-4DC3-9770-BAABFDFBFBA0}"/>
    <dgm:cxn modelId="{0EA06C46-DA52-4F3F-9AAB-1937E81618FD}" type="presOf" srcId="{D25F4ED6-ECA8-4BB4-995D-B5D8075FCE11}" destId="{19B02C89-0E47-4FDA-9A47-E7305F46596D}" srcOrd="0" destOrd="0" presId="urn:microsoft.com/office/officeart/2005/8/layout/hierarchy1"/>
    <dgm:cxn modelId="{3F4D4DD3-3C15-4797-8B6B-D2F755DA748E}" srcId="{F3CE544B-9675-40FB-930B-805078005218}" destId="{C15576D8-A596-40C4-9043-A270AE682756}" srcOrd="1" destOrd="0" parTransId="{40E157C4-B416-47A7-8812-F40B4FC0F1B8}" sibTransId="{93CD1BAB-2674-4D34-8120-AD57A4B64282}"/>
    <dgm:cxn modelId="{595707D6-2F5B-4C15-8A77-46D44947B1B5}" type="presOf" srcId="{F3CE544B-9675-40FB-930B-805078005218}" destId="{23E14134-C8F5-4F81-A2BA-C8BC695425AE}" srcOrd="0" destOrd="0" presId="urn:microsoft.com/office/officeart/2005/8/layout/hierarchy1"/>
    <dgm:cxn modelId="{F64B15E9-93BA-46BD-881E-92019A57CA1C}" type="presParOf" srcId="{23E14134-C8F5-4F81-A2BA-C8BC695425AE}" destId="{1EFBEB92-E9C9-4785-ABCA-84F0BBAE16D3}" srcOrd="0" destOrd="0" presId="urn:microsoft.com/office/officeart/2005/8/layout/hierarchy1"/>
    <dgm:cxn modelId="{10D06D61-F068-4CA8-AE27-865799949FF0}" type="presParOf" srcId="{1EFBEB92-E9C9-4785-ABCA-84F0BBAE16D3}" destId="{0088D7FD-7E8D-415A-81EF-81DB7B3E7F4F}" srcOrd="0" destOrd="0" presId="urn:microsoft.com/office/officeart/2005/8/layout/hierarchy1"/>
    <dgm:cxn modelId="{428437F6-6D27-4E0B-BD95-30998E9F8A03}" type="presParOf" srcId="{0088D7FD-7E8D-415A-81EF-81DB7B3E7F4F}" destId="{4EB093DE-3C3B-47CC-BB76-B2900BF97141}" srcOrd="0" destOrd="0" presId="urn:microsoft.com/office/officeart/2005/8/layout/hierarchy1"/>
    <dgm:cxn modelId="{564342E5-80A7-4A9F-BAA4-8FBC0C1CCCF6}" type="presParOf" srcId="{0088D7FD-7E8D-415A-81EF-81DB7B3E7F4F}" destId="{19B02C89-0E47-4FDA-9A47-E7305F46596D}" srcOrd="1" destOrd="0" presId="urn:microsoft.com/office/officeart/2005/8/layout/hierarchy1"/>
    <dgm:cxn modelId="{BD4EBA4A-432F-4240-A6A3-7C56468009F8}" type="presParOf" srcId="{1EFBEB92-E9C9-4785-ABCA-84F0BBAE16D3}" destId="{D6E370E1-81AA-42A1-9F8B-BFBC11A1DDAC}" srcOrd="1" destOrd="0" presId="urn:microsoft.com/office/officeart/2005/8/layout/hierarchy1"/>
    <dgm:cxn modelId="{3E7E5EF1-BD4B-4411-989F-12EBDFB58ADC}" type="presParOf" srcId="{23E14134-C8F5-4F81-A2BA-C8BC695425AE}" destId="{121046A9-1190-4539-922E-05CCE26B80CF}" srcOrd="1" destOrd="0" presId="urn:microsoft.com/office/officeart/2005/8/layout/hierarchy1"/>
    <dgm:cxn modelId="{E41589ED-C4F2-4159-BF4A-34520D39B460}" type="presParOf" srcId="{121046A9-1190-4539-922E-05CCE26B80CF}" destId="{47929FF4-3D41-414B-B96B-CE1A89F08B67}" srcOrd="0" destOrd="0" presId="urn:microsoft.com/office/officeart/2005/8/layout/hierarchy1"/>
    <dgm:cxn modelId="{3EEB3F6A-BA52-412E-9AE6-AAF174CD6512}" type="presParOf" srcId="{47929FF4-3D41-414B-B96B-CE1A89F08B67}" destId="{06666162-8F96-41E8-AF26-721060EEAD57}" srcOrd="0" destOrd="0" presId="urn:microsoft.com/office/officeart/2005/8/layout/hierarchy1"/>
    <dgm:cxn modelId="{C6BEA884-6B8D-4B70-9BB3-22694C6D9E1E}" type="presParOf" srcId="{47929FF4-3D41-414B-B96B-CE1A89F08B67}" destId="{BE5482C5-64AB-44E9-9E5A-CD486E11A4D2}" srcOrd="1" destOrd="0" presId="urn:microsoft.com/office/officeart/2005/8/layout/hierarchy1"/>
    <dgm:cxn modelId="{AF3EEF93-B48E-4C73-A0BF-41310A84B44A}" type="presParOf" srcId="{121046A9-1190-4539-922E-05CCE26B80CF}" destId="{C70FC852-C70C-4200-97B4-B4EA78298A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CE544B-9675-40FB-930B-80507800521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25F4ED6-ECA8-4BB4-995D-B5D8075FCE11}">
      <dgm:prSet/>
      <dgm:spPr/>
      <dgm:t>
        <a:bodyPr/>
        <a:lstStyle/>
        <a:p>
          <a:r>
            <a:rPr lang="en-AU" dirty="0"/>
            <a:t>Read the text about Bloody Hawk one more time.</a:t>
          </a:r>
          <a:endParaRPr lang="en-US" dirty="0"/>
        </a:p>
      </dgm:t>
    </dgm:pt>
    <dgm:pt modelId="{352C434C-C7FB-41CC-92D6-CE69D371B1EE}" type="parTrans" cxnId="{A3C05E62-2B32-462E-80F2-8A761F198F3A}">
      <dgm:prSet/>
      <dgm:spPr/>
      <dgm:t>
        <a:bodyPr/>
        <a:lstStyle/>
        <a:p>
          <a:endParaRPr lang="en-US"/>
        </a:p>
      </dgm:t>
    </dgm:pt>
    <dgm:pt modelId="{C7F84D66-A324-4DC3-9770-BAABFDFBFBA0}" type="sibTrans" cxnId="{A3C05E62-2B32-462E-80F2-8A761F198F3A}">
      <dgm:prSet/>
      <dgm:spPr/>
      <dgm:t>
        <a:bodyPr/>
        <a:lstStyle/>
        <a:p>
          <a:endParaRPr lang="en-US"/>
        </a:p>
      </dgm:t>
    </dgm:pt>
    <dgm:pt modelId="{C15576D8-A596-40C4-9043-A270AE682756}">
      <dgm:prSet/>
      <dgm:spPr/>
      <dgm:t>
        <a:bodyPr/>
        <a:lstStyle/>
        <a:p>
          <a:r>
            <a:rPr lang="en-AU" dirty="0"/>
            <a:t>Then do the activities in Worksheet 2 according to your team’s color.</a:t>
          </a:r>
          <a:endParaRPr lang="en-US" dirty="0"/>
        </a:p>
      </dgm:t>
    </dgm:pt>
    <dgm:pt modelId="{40E157C4-B416-47A7-8812-F40B4FC0F1B8}" type="parTrans" cxnId="{3F4D4DD3-3C15-4797-8B6B-D2F755DA748E}">
      <dgm:prSet/>
      <dgm:spPr/>
      <dgm:t>
        <a:bodyPr/>
        <a:lstStyle/>
        <a:p>
          <a:endParaRPr lang="en-US"/>
        </a:p>
      </dgm:t>
    </dgm:pt>
    <dgm:pt modelId="{93CD1BAB-2674-4D34-8120-AD57A4B64282}" type="sibTrans" cxnId="{3F4D4DD3-3C15-4797-8B6B-D2F755DA748E}">
      <dgm:prSet/>
      <dgm:spPr/>
      <dgm:t>
        <a:bodyPr/>
        <a:lstStyle/>
        <a:p>
          <a:endParaRPr lang="en-US"/>
        </a:p>
      </dgm:t>
    </dgm:pt>
    <dgm:pt modelId="{23E14134-C8F5-4F81-A2BA-C8BC695425AE}" type="pres">
      <dgm:prSet presAssocID="{F3CE544B-9675-40FB-930B-80507800521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FBEB92-E9C9-4785-ABCA-84F0BBAE16D3}" type="pres">
      <dgm:prSet presAssocID="{D25F4ED6-ECA8-4BB4-995D-B5D8075FCE11}" presName="hierRoot1" presStyleCnt="0"/>
      <dgm:spPr/>
    </dgm:pt>
    <dgm:pt modelId="{0088D7FD-7E8D-415A-81EF-81DB7B3E7F4F}" type="pres">
      <dgm:prSet presAssocID="{D25F4ED6-ECA8-4BB4-995D-B5D8075FCE11}" presName="composite" presStyleCnt="0"/>
      <dgm:spPr/>
    </dgm:pt>
    <dgm:pt modelId="{4EB093DE-3C3B-47CC-BB76-B2900BF97141}" type="pres">
      <dgm:prSet presAssocID="{D25F4ED6-ECA8-4BB4-995D-B5D8075FCE11}" presName="background" presStyleLbl="node0" presStyleIdx="0" presStyleCnt="2"/>
      <dgm:spPr/>
    </dgm:pt>
    <dgm:pt modelId="{19B02C89-0E47-4FDA-9A47-E7305F46596D}" type="pres">
      <dgm:prSet presAssocID="{D25F4ED6-ECA8-4BB4-995D-B5D8075FCE11}" presName="text" presStyleLbl="fgAcc0" presStyleIdx="0" presStyleCnt="2">
        <dgm:presLayoutVars>
          <dgm:chPref val="3"/>
        </dgm:presLayoutVars>
      </dgm:prSet>
      <dgm:spPr/>
    </dgm:pt>
    <dgm:pt modelId="{D6E370E1-81AA-42A1-9F8B-BFBC11A1DDAC}" type="pres">
      <dgm:prSet presAssocID="{D25F4ED6-ECA8-4BB4-995D-B5D8075FCE11}" presName="hierChild2" presStyleCnt="0"/>
      <dgm:spPr/>
    </dgm:pt>
    <dgm:pt modelId="{121046A9-1190-4539-922E-05CCE26B80CF}" type="pres">
      <dgm:prSet presAssocID="{C15576D8-A596-40C4-9043-A270AE682756}" presName="hierRoot1" presStyleCnt="0"/>
      <dgm:spPr/>
    </dgm:pt>
    <dgm:pt modelId="{47929FF4-3D41-414B-B96B-CE1A89F08B67}" type="pres">
      <dgm:prSet presAssocID="{C15576D8-A596-40C4-9043-A270AE682756}" presName="composite" presStyleCnt="0"/>
      <dgm:spPr/>
    </dgm:pt>
    <dgm:pt modelId="{06666162-8F96-41E8-AF26-721060EEAD57}" type="pres">
      <dgm:prSet presAssocID="{C15576D8-A596-40C4-9043-A270AE682756}" presName="background" presStyleLbl="node0" presStyleIdx="1" presStyleCnt="2"/>
      <dgm:spPr/>
    </dgm:pt>
    <dgm:pt modelId="{BE5482C5-64AB-44E9-9E5A-CD486E11A4D2}" type="pres">
      <dgm:prSet presAssocID="{C15576D8-A596-40C4-9043-A270AE682756}" presName="text" presStyleLbl="fgAcc0" presStyleIdx="1" presStyleCnt="2">
        <dgm:presLayoutVars>
          <dgm:chPref val="3"/>
        </dgm:presLayoutVars>
      </dgm:prSet>
      <dgm:spPr/>
    </dgm:pt>
    <dgm:pt modelId="{C70FC852-C70C-4200-97B4-B4EA78298AD5}" type="pres">
      <dgm:prSet presAssocID="{C15576D8-A596-40C4-9043-A270AE682756}" presName="hierChild2" presStyleCnt="0"/>
      <dgm:spPr/>
    </dgm:pt>
  </dgm:ptLst>
  <dgm:cxnLst>
    <dgm:cxn modelId="{B6A5261F-C22F-46B2-984B-513A3B496C5F}" type="presOf" srcId="{C15576D8-A596-40C4-9043-A270AE682756}" destId="{BE5482C5-64AB-44E9-9E5A-CD486E11A4D2}" srcOrd="0" destOrd="0" presId="urn:microsoft.com/office/officeart/2005/8/layout/hierarchy1"/>
    <dgm:cxn modelId="{A3C05E62-2B32-462E-80F2-8A761F198F3A}" srcId="{F3CE544B-9675-40FB-930B-805078005218}" destId="{D25F4ED6-ECA8-4BB4-995D-B5D8075FCE11}" srcOrd="0" destOrd="0" parTransId="{352C434C-C7FB-41CC-92D6-CE69D371B1EE}" sibTransId="{C7F84D66-A324-4DC3-9770-BAABFDFBFBA0}"/>
    <dgm:cxn modelId="{0EA06C46-DA52-4F3F-9AAB-1937E81618FD}" type="presOf" srcId="{D25F4ED6-ECA8-4BB4-995D-B5D8075FCE11}" destId="{19B02C89-0E47-4FDA-9A47-E7305F46596D}" srcOrd="0" destOrd="0" presId="urn:microsoft.com/office/officeart/2005/8/layout/hierarchy1"/>
    <dgm:cxn modelId="{3F4D4DD3-3C15-4797-8B6B-D2F755DA748E}" srcId="{F3CE544B-9675-40FB-930B-805078005218}" destId="{C15576D8-A596-40C4-9043-A270AE682756}" srcOrd="1" destOrd="0" parTransId="{40E157C4-B416-47A7-8812-F40B4FC0F1B8}" sibTransId="{93CD1BAB-2674-4D34-8120-AD57A4B64282}"/>
    <dgm:cxn modelId="{595707D6-2F5B-4C15-8A77-46D44947B1B5}" type="presOf" srcId="{F3CE544B-9675-40FB-930B-805078005218}" destId="{23E14134-C8F5-4F81-A2BA-C8BC695425AE}" srcOrd="0" destOrd="0" presId="urn:microsoft.com/office/officeart/2005/8/layout/hierarchy1"/>
    <dgm:cxn modelId="{F64B15E9-93BA-46BD-881E-92019A57CA1C}" type="presParOf" srcId="{23E14134-C8F5-4F81-A2BA-C8BC695425AE}" destId="{1EFBEB92-E9C9-4785-ABCA-84F0BBAE16D3}" srcOrd="0" destOrd="0" presId="urn:microsoft.com/office/officeart/2005/8/layout/hierarchy1"/>
    <dgm:cxn modelId="{10D06D61-F068-4CA8-AE27-865799949FF0}" type="presParOf" srcId="{1EFBEB92-E9C9-4785-ABCA-84F0BBAE16D3}" destId="{0088D7FD-7E8D-415A-81EF-81DB7B3E7F4F}" srcOrd="0" destOrd="0" presId="urn:microsoft.com/office/officeart/2005/8/layout/hierarchy1"/>
    <dgm:cxn modelId="{428437F6-6D27-4E0B-BD95-30998E9F8A03}" type="presParOf" srcId="{0088D7FD-7E8D-415A-81EF-81DB7B3E7F4F}" destId="{4EB093DE-3C3B-47CC-BB76-B2900BF97141}" srcOrd="0" destOrd="0" presId="urn:microsoft.com/office/officeart/2005/8/layout/hierarchy1"/>
    <dgm:cxn modelId="{564342E5-80A7-4A9F-BAA4-8FBC0C1CCCF6}" type="presParOf" srcId="{0088D7FD-7E8D-415A-81EF-81DB7B3E7F4F}" destId="{19B02C89-0E47-4FDA-9A47-E7305F46596D}" srcOrd="1" destOrd="0" presId="urn:microsoft.com/office/officeart/2005/8/layout/hierarchy1"/>
    <dgm:cxn modelId="{BD4EBA4A-432F-4240-A6A3-7C56468009F8}" type="presParOf" srcId="{1EFBEB92-E9C9-4785-ABCA-84F0BBAE16D3}" destId="{D6E370E1-81AA-42A1-9F8B-BFBC11A1DDAC}" srcOrd="1" destOrd="0" presId="urn:microsoft.com/office/officeart/2005/8/layout/hierarchy1"/>
    <dgm:cxn modelId="{3E7E5EF1-BD4B-4411-989F-12EBDFB58ADC}" type="presParOf" srcId="{23E14134-C8F5-4F81-A2BA-C8BC695425AE}" destId="{121046A9-1190-4539-922E-05CCE26B80CF}" srcOrd="1" destOrd="0" presId="urn:microsoft.com/office/officeart/2005/8/layout/hierarchy1"/>
    <dgm:cxn modelId="{E41589ED-C4F2-4159-BF4A-34520D39B460}" type="presParOf" srcId="{121046A9-1190-4539-922E-05CCE26B80CF}" destId="{47929FF4-3D41-414B-B96B-CE1A89F08B67}" srcOrd="0" destOrd="0" presId="urn:microsoft.com/office/officeart/2005/8/layout/hierarchy1"/>
    <dgm:cxn modelId="{3EEB3F6A-BA52-412E-9AE6-AAF174CD6512}" type="presParOf" srcId="{47929FF4-3D41-414B-B96B-CE1A89F08B67}" destId="{06666162-8F96-41E8-AF26-721060EEAD57}" srcOrd="0" destOrd="0" presId="urn:microsoft.com/office/officeart/2005/8/layout/hierarchy1"/>
    <dgm:cxn modelId="{C6BEA884-6B8D-4B70-9BB3-22694C6D9E1E}" type="presParOf" srcId="{47929FF4-3D41-414B-B96B-CE1A89F08B67}" destId="{BE5482C5-64AB-44E9-9E5A-CD486E11A4D2}" srcOrd="1" destOrd="0" presId="urn:microsoft.com/office/officeart/2005/8/layout/hierarchy1"/>
    <dgm:cxn modelId="{AF3EEF93-B48E-4C73-A0BF-41310A84B44A}" type="presParOf" srcId="{121046A9-1190-4539-922E-05CCE26B80CF}" destId="{C70FC852-C70C-4200-97B4-B4EA78298A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093DE-3C3B-47CC-BB76-B2900BF97141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2C89-0E47-4FDA-9A47-E7305F46596D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300" kern="1200" dirty="0"/>
            <a:t>In groups read the text about Bloody Hawk.</a:t>
          </a:r>
          <a:endParaRPr lang="en-US" sz="3300" kern="1200" dirty="0"/>
        </a:p>
      </dsp:txBody>
      <dsp:txXfrm>
        <a:off x="696297" y="538547"/>
        <a:ext cx="4171627" cy="2590157"/>
      </dsp:txXfrm>
    </dsp:sp>
    <dsp:sp modelId="{06666162-8F96-41E8-AF26-721060EEAD57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482C5-64AB-44E9-9E5A-CD486E11A4D2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300" kern="1200" dirty="0"/>
            <a:t>Then do the activities in Worksheet 1 according to your team’s color.</a:t>
          </a:r>
          <a:endParaRPr lang="en-US" sz="3300" kern="1200" dirty="0"/>
        </a:p>
      </dsp:txBody>
      <dsp:txXfrm>
        <a:off x="5991936" y="538547"/>
        <a:ext cx="4171627" cy="2590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093DE-3C3B-47CC-BB76-B2900BF97141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2C89-0E47-4FDA-9A47-E7305F46596D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300" kern="1200" dirty="0"/>
            <a:t>Read the text about Bloody Hawk one more time.</a:t>
          </a:r>
          <a:endParaRPr lang="en-US" sz="3300" kern="1200" dirty="0"/>
        </a:p>
      </dsp:txBody>
      <dsp:txXfrm>
        <a:off x="696297" y="538547"/>
        <a:ext cx="4171627" cy="2590157"/>
      </dsp:txXfrm>
    </dsp:sp>
    <dsp:sp modelId="{06666162-8F96-41E8-AF26-721060EEAD57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482C5-64AB-44E9-9E5A-CD486E11A4D2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300" kern="1200" dirty="0"/>
            <a:t>Then do the activities in Worksheet 2 according to your team’s color.</a:t>
          </a:r>
          <a:endParaRPr lang="en-US" sz="3300" kern="1200" dirty="0"/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B3D70-FBA3-456B-813A-0D67A5229587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8720C-FE5A-4C74-AEE3-0D0EC6743F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861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121F32-B5D3-99E4-C0A3-B5D3AA118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3239FFD-C8D6-46D9-2DDA-ED3A09D76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247F90D-872D-4261-7564-07B4536C2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6AAB-D7DB-4094-993E-F9530B4F1667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690E9E6-DF4D-2935-2FC0-2273BF8E8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C6A6765-2687-9B86-E9D8-02C611EEF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EF6A-060F-4244-8915-4B8CBB0CD4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666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4F053F-4BDF-0F1A-C127-428ECEB6C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9CE8A41-23FC-72AE-E999-E75551F73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43740D2-9DD0-8D9D-29E0-A8619B32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6AAB-D7DB-4094-993E-F9530B4F1667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A8D377C-0188-84F4-D887-9D9E97325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3A19448-1FC8-F7EF-8F92-9FF11042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EF6A-060F-4244-8915-4B8CBB0CD4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36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2758C4A-2DF2-FFEF-DCC8-CF2B0B42E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7F447B2-871D-2A65-AB5F-D9BD80731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802757D-C7FF-F04D-1B1F-30525B628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6AAB-D7DB-4094-993E-F9530B4F1667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420C4E1-9058-000F-37DD-9EF07E390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797FB74-0DD7-BC35-1F79-8C3D9CA16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EF6A-060F-4244-8915-4B8CBB0CD4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833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209304-7431-A68E-6479-701236D77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DEBFEB-31B6-18B9-4EA8-905B08027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1EA7CA-EA43-61BA-BEEF-98D7D2738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6AAB-D7DB-4094-993E-F9530B4F1667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B5D4D37-3A3D-BCC9-AC31-3F8E5A5F4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23C9275-9422-7259-E2D8-62B19B33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EF6A-060F-4244-8915-4B8CBB0CD4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728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9EDB6B-6680-BE86-FBC0-E33A9A3F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54CC82F-2528-5147-D6E4-4E6223CBA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0F012C7-3261-A6A4-C095-0C0DAB14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6AAB-D7DB-4094-993E-F9530B4F1667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24CDDC-C369-9A8A-0549-35C477B1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19C0AFB-3D8C-F645-4763-25C233E62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EF6A-060F-4244-8915-4B8CBB0CD4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76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CF2D6A-028B-6B7C-5D35-C973D3881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394747-97CC-FE47-04EA-B73C93E25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677987-CC77-B239-2C05-6F01ABD0A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C1B4D48-A96A-2DE9-367F-71D0B61EA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6AAB-D7DB-4094-993E-F9530B4F1667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4B659B7-94B5-9A10-5871-3E7823DD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78B81D0-9B65-B3FA-9987-A387696B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EF6A-060F-4244-8915-4B8CBB0CD4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004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11E73A-34E2-FFD2-D3DD-52D9953A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96E5BB-CF81-E6DC-EC44-9D18CC0D5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4853A6D-0B44-F9D7-F24F-39D1A0FA6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8ECB2CD-8A38-3EEA-A0E5-52A5262E5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29E3938-7039-D60D-5436-7DA2A418E8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4EBA2EB-8EB5-B862-571E-58BCEB506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6AAB-D7DB-4094-993E-F9530B4F1667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A7E2249-D229-5830-BD88-61C255555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B6B1F73-DAEF-2D13-1738-8E9739D7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EF6A-060F-4244-8915-4B8CBB0CD4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6778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ADF7B4-8B2C-9A30-B8B5-08D95390C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A061905-AE97-CAB5-48A6-31B8E41F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6AAB-D7DB-4094-993E-F9530B4F1667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424F141-51CC-8C1E-2FA0-FA67C2EBE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79030BB-6C30-B7C0-1657-F829FCE16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EF6A-060F-4244-8915-4B8CBB0CD4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12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B802A04-0772-D408-C20E-7AF5C9104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6AAB-D7DB-4094-993E-F9530B4F1667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DD63C8E-CAC0-23DD-7DCF-F5F95CE5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F542E44-C434-0B5F-53D1-7E866A8E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EF6A-060F-4244-8915-4B8CBB0CD4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786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9F3A19-7BC5-2C93-C611-E64C0E608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F3E75E-3214-852C-F07D-392F82A8A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9C8E7EE-CC8C-D056-1A6D-0181D85F3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CC82FE6-BD75-2F5C-AC85-B7C0B1B6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6AAB-D7DB-4094-993E-F9530B4F1667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2142D0F-DC4A-F0CB-8650-8134EDF93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D60C939-DDC9-61E8-DBB5-0C1C9CCD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EF6A-060F-4244-8915-4B8CBB0CD4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295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1B996F-0341-FC45-E79E-BE5D585C5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2E75D9E-F4DF-C347-DF66-81C993AC7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A86FF8B-6B47-54DB-4ACC-1013AFE13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ED7D365-2A2A-81FC-B91C-343A0145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6AAB-D7DB-4094-993E-F9530B4F1667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28DC13B-4BBE-C983-2C4E-7371D9A2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9F9E745-3176-20CC-48F7-C215B069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EF6A-060F-4244-8915-4B8CBB0CD4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0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15B34EF-5FB3-21F8-38C4-A60F4BBFB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3ABA1D0-5AEE-BBB6-E826-F061BA032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7973B19-EB6A-A85B-1F9A-A12FF3C4B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6D6AAB-D7DB-4094-993E-F9530B4F1667}" type="datetimeFigureOut">
              <a:rPr lang="el-GR" smtClean="0"/>
              <a:t>18/2/2026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06EE29F-112D-8A62-737C-16D2653BA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FB53B6E-C372-4614-B3D2-FE1B578EF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28EF6A-060F-4244-8915-4B8CBB0CD4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787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ordwall.net/resource/10614580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FA008D-D24F-E8E6-1B64-1DB649EA3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356" y="240506"/>
            <a:ext cx="4355265" cy="649374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My favourite artist</a:t>
            </a:r>
            <a:endParaRPr lang="el-GR" sz="40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7B6197-7858-4FE1-6D64-0EFBCCE1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19" y="966933"/>
            <a:ext cx="5884665" cy="5758331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3200" b="1" i="1" dirty="0"/>
              <a:t>The voice of a generation</a:t>
            </a:r>
          </a:p>
          <a:p>
            <a:pPr marL="0" indent="0" algn="ctr">
              <a:buNone/>
            </a:pPr>
            <a:endParaRPr lang="en-US" sz="2400" b="1" i="1" dirty="0"/>
          </a:p>
          <a:p>
            <a:pPr marL="0" indent="0" algn="ctr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B Class, Kastoreio Junior High School</a:t>
            </a:r>
          </a:p>
          <a:p>
            <a:pPr marL="0" indent="0">
              <a:buNone/>
            </a:pPr>
            <a:r>
              <a:rPr lang="en-US" sz="2400" b="1" dirty="0"/>
              <a:t>Creator: Sofia Georgiadou</a:t>
            </a:r>
            <a:endParaRPr lang="el-GR" sz="2400" b="1" dirty="0"/>
          </a:p>
        </p:txBody>
      </p:sp>
      <p:pic>
        <p:nvPicPr>
          <p:cNvPr id="3074" name="Picture 2" descr="The Arts - IBIS">
            <a:extLst>
              <a:ext uri="{FF2B5EF4-FFF2-40B4-BE49-F238E27FC236}">
                <a16:creationId xmlns:a16="http://schemas.microsoft.com/office/drawing/2014/main" id="{65262A68-6CD8-D8FB-050B-BB865B72C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6096000" y="10"/>
            <a:ext cx="6095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Rectangle 307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BCAA5C8-06D0-BF67-7121-9B926FD98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56" y="1598055"/>
            <a:ext cx="4100864" cy="390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36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38DA8B-94F2-B895-4BC5-237EF515B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1" y="137652"/>
            <a:ext cx="11838038" cy="6587613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2800" kern="100" dirty="0">
                <a:solidFill>
                  <a:srgbClr val="EE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5. Many fans </a:t>
            </a:r>
            <a:r>
              <a:rPr lang="en-US" sz="2800" b="1" kern="100" dirty="0">
                <a:solidFill>
                  <a:srgbClr val="EE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recognise / release</a:t>
            </a:r>
            <a:r>
              <a:rPr lang="en-US" sz="2800" kern="100" dirty="0">
                <a:solidFill>
                  <a:srgbClr val="EE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his unique style and lyrics.</a:t>
            </a:r>
            <a:endParaRPr lang="el-GR" sz="2800" kern="100" dirty="0">
              <a:solidFill>
                <a:srgbClr val="EE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2800" kern="100" dirty="0">
                <a:solidFill>
                  <a:srgbClr val="EE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6. Boody’s songs teach us to </a:t>
            </a:r>
            <a:r>
              <a:rPr lang="en-US" sz="2800" b="1" kern="100" dirty="0">
                <a:solidFill>
                  <a:srgbClr val="EE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overcome / attend</a:t>
            </a:r>
            <a:r>
              <a:rPr lang="en-US" sz="2800" kern="100" dirty="0">
                <a:solidFill>
                  <a:srgbClr val="EE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difficulties.</a:t>
            </a:r>
            <a:endParaRPr lang="el-GR" sz="2800" kern="100" dirty="0">
              <a:solidFill>
                <a:srgbClr val="EE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2800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7. Artists need confidence to </a:t>
            </a:r>
            <a:r>
              <a:rPr lang="en-US" sz="2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collaborate / perform</a:t>
            </a:r>
            <a:r>
              <a:rPr lang="en-US" sz="2800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successfully on stage.</a:t>
            </a:r>
            <a:endParaRPr lang="el-GR" sz="2800" kern="100" dirty="0">
              <a:solidFill>
                <a:srgbClr val="00B05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2800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8. After his success, he continued to </a:t>
            </a:r>
            <a:r>
              <a:rPr lang="en-US" sz="2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perform / inspire</a:t>
            </a:r>
            <a:r>
              <a:rPr lang="en-US" sz="2800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young people through her music.</a:t>
            </a:r>
            <a:endParaRPr lang="el-GR" sz="2800" kern="100" dirty="0">
              <a:solidFill>
                <a:srgbClr val="00B05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2800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9. When Bloody Hawk </a:t>
            </a:r>
            <a:r>
              <a:rPr lang="en-US" sz="2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signed / released</a:t>
            </a:r>
            <a:r>
              <a:rPr lang="en-US" sz="2800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 contract with a record company, he reached a larger audience.</a:t>
            </a:r>
            <a:endParaRPr lang="el-GR" sz="2800" kern="100" dirty="0">
              <a:solidFill>
                <a:srgbClr val="00B05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1822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D3382-A99F-B4A8-1911-6594292D3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E385B1-4B95-80BA-DADE-0830D403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AU" sz="4800" b="1" dirty="0"/>
              <a:t>Worksheet 2: Pre-writing</a:t>
            </a:r>
            <a:endParaRPr lang="el-GR" sz="4800" b="1" dirty="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410B80B8-3069-CA2F-E0BC-0AD4140A51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389010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9087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5C9A319-28A1-3648-0258-4724BE587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13" y="167148"/>
            <a:ext cx="11887200" cy="653845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248920" algn="l"/>
              </a:tabLst>
            </a:pPr>
            <a:r>
              <a:rPr lang="en-US" sz="2800" b="1" kern="100" dirty="0">
                <a:solidFill>
                  <a:srgbClr val="EE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Activity 1: Sequencing Activity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248920" algn="l"/>
              </a:tabLst>
            </a:pPr>
            <a:r>
              <a:rPr lang="en-US" sz="2800" b="1" kern="100" dirty="0">
                <a:solidFill>
                  <a:srgbClr val="EE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Put the sentences in the correct order to tell Bloody Hawk’s story. Write 1 for the first event, 2 for the next, and so on.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248920" algn="l"/>
              </a:tabLst>
            </a:pPr>
            <a:r>
              <a:rPr lang="en-US" sz="3400" kern="100" dirty="0">
                <a:solidFill>
                  <a:srgbClr val="EE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☐ </a:t>
            </a:r>
            <a:r>
              <a:rPr lang="en-US" sz="2900" kern="100" dirty="0">
                <a:solidFill>
                  <a:srgbClr val="EE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A. He released his first solo album, “Komplexiko,” and later signed a contract with a record label.</a:t>
            </a:r>
            <a:endParaRPr lang="el-GR" sz="2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248920" algn="l"/>
              </a:tabLst>
            </a:pPr>
            <a:r>
              <a:rPr lang="en-US" sz="4000" kern="100" dirty="0">
                <a:solidFill>
                  <a:srgbClr val="EE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☐ </a:t>
            </a:r>
            <a:r>
              <a:rPr lang="en-US" sz="2900" kern="100" dirty="0">
                <a:solidFill>
                  <a:srgbClr val="EE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B. He was born in Xanthi and grew up in a working-class neighbourhood, where he became interested in rap music.</a:t>
            </a:r>
            <a:endParaRPr lang="el-GR" sz="2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248920" algn="l"/>
              </a:tabLst>
            </a:pPr>
            <a:r>
              <a:rPr lang="en-US" sz="4000" kern="100" dirty="0">
                <a:solidFill>
                  <a:srgbClr val="EE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☐ </a:t>
            </a:r>
            <a:r>
              <a:rPr lang="en-US" sz="2900" kern="100" dirty="0">
                <a:solidFill>
                  <a:srgbClr val="EE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C. He began his career by uploading songs on YouTube and participating in local rap competitions.</a:t>
            </a:r>
            <a:endParaRPr lang="el-GR" sz="2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248920" algn="l"/>
              </a:tabLst>
            </a:pPr>
            <a:r>
              <a:rPr lang="en-US" sz="4000" kern="100" dirty="0">
                <a:solidFill>
                  <a:srgbClr val="EE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☐ </a:t>
            </a:r>
            <a:r>
              <a:rPr lang="en-US" sz="2900" kern="100" dirty="0">
                <a:solidFill>
                  <a:srgbClr val="EE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D. Today, he is recognised as an important figure in Greek hip-hop and inspires young people with his music.</a:t>
            </a:r>
            <a:endParaRPr lang="el-GR" sz="2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  <a:tabLst>
                <a:tab pos="248920" algn="l"/>
              </a:tabLst>
            </a:pPr>
            <a:r>
              <a:rPr lang="en-US" sz="4000" kern="100" dirty="0">
                <a:solidFill>
                  <a:srgbClr val="EE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☐ </a:t>
            </a:r>
            <a:r>
              <a:rPr lang="en-US" sz="2900" kern="100" dirty="0">
                <a:solidFill>
                  <a:srgbClr val="EE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E. Over the years, he collaborated with other artists and performed in major concerts, including one at OAKA in 2025.</a:t>
            </a:r>
            <a:endParaRPr lang="el-GR" sz="2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7775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0CA2A9-32DC-BF28-E5D2-589B26EB0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13" y="147484"/>
            <a:ext cx="11887200" cy="6538451"/>
          </a:xfrm>
        </p:spPr>
        <p:txBody>
          <a:bodyPr/>
          <a:lstStyle/>
          <a:p>
            <a:pPr marL="0" indent="0" algn="ctr">
              <a:buNone/>
            </a:pPr>
            <a:endParaRPr lang="en-AU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AU" b="1" dirty="0">
                <a:solidFill>
                  <a:srgbClr val="00B050"/>
                </a:solidFill>
              </a:rPr>
              <a:t>Activity </a:t>
            </a:r>
            <a:r>
              <a:rPr lang="en-US" b="1" dirty="0">
                <a:solidFill>
                  <a:srgbClr val="00B050"/>
                </a:solidFill>
              </a:rPr>
              <a:t>2</a:t>
            </a:r>
            <a:r>
              <a:rPr lang="en-AU" b="1" dirty="0">
                <a:solidFill>
                  <a:srgbClr val="00B050"/>
                </a:solidFill>
              </a:rPr>
              <a:t>: Structure</a:t>
            </a:r>
            <a:endParaRPr lang="el-GR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AU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AU" b="1" dirty="0">
                <a:solidFill>
                  <a:srgbClr val="00B050"/>
                </a:solidFill>
              </a:rPr>
              <a:t>         Write the number of the </a:t>
            </a:r>
            <a:r>
              <a:rPr lang="en-AU" b="1" u="sng" dirty="0">
                <a:solidFill>
                  <a:srgbClr val="00B050"/>
                </a:solidFill>
              </a:rPr>
              <a:t>paragraph</a:t>
            </a:r>
            <a:r>
              <a:rPr lang="en-AU" b="1" dirty="0">
                <a:solidFill>
                  <a:srgbClr val="00B050"/>
                </a:solidFill>
              </a:rPr>
              <a:t> next to each title.</a:t>
            </a:r>
            <a:endParaRPr lang="el-GR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rgbClr val="00B050"/>
                </a:solidFill>
              </a:rPr>
              <a:t>       </a:t>
            </a:r>
          </a:p>
          <a:p>
            <a:pPr marL="0" indent="0">
              <a:buNone/>
            </a:pPr>
            <a:r>
              <a:rPr lang="en-AU" dirty="0">
                <a:solidFill>
                  <a:srgbClr val="00B050"/>
                </a:solidFill>
              </a:rPr>
              <a:t>         ______ Achievements</a:t>
            </a:r>
            <a:endParaRPr lang="el-GR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rgbClr val="00B050"/>
                </a:solidFill>
              </a:rPr>
              <a:t>         ______ Early career</a:t>
            </a:r>
            <a:endParaRPr lang="el-GR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rgbClr val="00B050"/>
                </a:solidFill>
              </a:rPr>
              <a:t>         ______ Birth</a:t>
            </a:r>
            <a:endParaRPr lang="el-GR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rgbClr val="00B050"/>
                </a:solidFill>
              </a:rPr>
              <a:t>         ______ Collaborations and concerts</a:t>
            </a:r>
            <a:endParaRPr lang="el-GR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rgbClr val="00B050"/>
                </a:solidFill>
              </a:rPr>
              <a:t>         ______ Present day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2052" name="Picture 4" descr="Bloody Hawk - Συναυλίες - Εισιτήρια | More.com">
            <a:extLst>
              <a:ext uri="{FF2B5EF4-FFF2-40B4-BE49-F238E27FC236}">
                <a16:creationId xmlns:a16="http://schemas.microsoft.com/office/drawing/2014/main" id="{125EEA55-105A-E79E-4C80-1996C07BB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07" y="2256430"/>
            <a:ext cx="5239611" cy="460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40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68B5CA4-9694-9665-936C-C5F3FB7B7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13" y="4334644"/>
            <a:ext cx="11887200" cy="11199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l-GR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</a:rPr>
              <a:t>Activity 3: Linking words</a:t>
            </a:r>
            <a:endParaRPr kumimoji="0" lang="en-US" altLang="el-GR" sz="24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l-GR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</a:rPr>
              <a:t>Find the linking words that show </a:t>
            </a:r>
            <a:r>
              <a:rPr kumimoji="0" lang="en-US" altLang="el-GR" sz="2400" b="1" i="0" u="sng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</a:rPr>
              <a:t>when</a:t>
            </a:r>
            <a:r>
              <a:rPr kumimoji="0" lang="en-US" altLang="el-GR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</a:rPr>
              <a:t> and </a:t>
            </a:r>
            <a:r>
              <a:rPr kumimoji="0" lang="en-US" altLang="el-GR" sz="2400" b="1" i="0" u="sng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</a:rPr>
              <a:t>in what order</a:t>
            </a:r>
            <a:r>
              <a:rPr kumimoji="0" lang="en-US" altLang="el-GR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</a:rPr>
              <a:t> the events happened</a:t>
            </a:r>
            <a:r>
              <a:rPr kumimoji="0" lang="en-US" altLang="el-GR" sz="2400" b="1" i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</a:rPr>
              <a:t>.</a:t>
            </a:r>
            <a:endParaRPr kumimoji="0" lang="en-US" altLang="el-GR" sz="24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l-GR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666CAD4B-2A09-8FF3-3C65-4598FF6A59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047572"/>
              </p:ext>
            </p:extLst>
          </p:nvPr>
        </p:nvGraphicFramePr>
        <p:xfrm>
          <a:off x="2156658" y="402569"/>
          <a:ext cx="8373690" cy="3677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9048">
                  <a:extLst>
                    <a:ext uri="{9D8B030D-6E8A-4147-A177-3AD203B41FA5}">
                      <a16:colId xmlns:a16="http://schemas.microsoft.com/office/drawing/2014/main" val="453948292"/>
                    </a:ext>
                  </a:extLst>
                </a:gridCol>
                <a:gridCol w="5264642">
                  <a:extLst>
                    <a:ext uri="{9D8B030D-6E8A-4147-A177-3AD203B41FA5}">
                      <a16:colId xmlns:a16="http://schemas.microsoft.com/office/drawing/2014/main" val="1307639757"/>
                    </a:ext>
                  </a:extLst>
                </a:gridCol>
              </a:tblGrid>
              <a:tr h="612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2500" kern="0">
                          <a:effectLst/>
                        </a:rPr>
                        <a:t>Paragraph number</a:t>
                      </a:r>
                      <a:endParaRPr lang="el-GR" sz="2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504" marR="21504" marT="21504" marB="215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2500" kern="0">
                          <a:effectLst/>
                        </a:rPr>
                        <a:t>Linking Words</a:t>
                      </a:r>
                      <a:endParaRPr lang="el-GR" sz="2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504" marR="21504" marT="21504" marB="21504" anchor="ctr"/>
                </a:tc>
                <a:extLst>
                  <a:ext uri="{0D108BD9-81ED-4DB2-BD59-A6C34878D82A}">
                    <a16:rowId xmlns:a16="http://schemas.microsoft.com/office/drawing/2014/main" val="793032412"/>
                  </a:ext>
                </a:extLst>
              </a:tr>
              <a:tr h="612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2500" kern="0">
                          <a:effectLst/>
                        </a:rPr>
                        <a:t>1</a:t>
                      </a:r>
                      <a:r>
                        <a:rPr lang="en-AU" sz="2500" kern="0" baseline="30000">
                          <a:effectLst/>
                        </a:rPr>
                        <a:t>st</a:t>
                      </a:r>
                      <a:r>
                        <a:rPr lang="en-AU" sz="2500" kern="0">
                          <a:effectLst/>
                        </a:rPr>
                        <a:t> paragraph</a:t>
                      </a:r>
                      <a:endParaRPr lang="el-GR" sz="2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504" marR="21504" marT="21504" marB="2150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2500" kern="0" dirty="0">
                          <a:effectLst/>
                        </a:rPr>
                        <a:t>From an early age, …</a:t>
                      </a:r>
                      <a:endParaRPr lang="el-GR" sz="27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504" marR="21504" marT="21504" marB="21504" anchor="ctr"/>
                </a:tc>
                <a:extLst>
                  <a:ext uri="{0D108BD9-81ED-4DB2-BD59-A6C34878D82A}">
                    <a16:rowId xmlns:a16="http://schemas.microsoft.com/office/drawing/2014/main" val="2599846155"/>
                  </a:ext>
                </a:extLst>
              </a:tr>
              <a:tr h="612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2500" kern="0" dirty="0">
                          <a:effectLst/>
                        </a:rPr>
                        <a:t>2</a:t>
                      </a:r>
                      <a:r>
                        <a:rPr lang="en-AU" sz="2500" kern="0" baseline="30000" dirty="0">
                          <a:effectLst/>
                        </a:rPr>
                        <a:t>nd</a:t>
                      </a:r>
                      <a:r>
                        <a:rPr lang="en-AU" sz="2500" kern="0" dirty="0">
                          <a:effectLst/>
                        </a:rPr>
                        <a:t> paragraph</a:t>
                      </a:r>
                      <a:endParaRPr lang="el-GR" sz="27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504" marR="21504" marT="21504" marB="2150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27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1504" marR="21504" marT="21504" marB="21504" anchor="ctr"/>
                </a:tc>
                <a:extLst>
                  <a:ext uri="{0D108BD9-81ED-4DB2-BD59-A6C34878D82A}">
                    <a16:rowId xmlns:a16="http://schemas.microsoft.com/office/drawing/2014/main" val="3479036040"/>
                  </a:ext>
                </a:extLst>
              </a:tr>
              <a:tr h="612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2500" kern="0">
                          <a:effectLst/>
                        </a:rPr>
                        <a:t>3</a:t>
                      </a:r>
                      <a:r>
                        <a:rPr lang="en-AU" sz="2500" kern="0" baseline="30000">
                          <a:effectLst/>
                        </a:rPr>
                        <a:t>rd</a:t>
                      </a:r>
                      <a:r>
                        <a:rPr lang="en-AU" sz="2500" kern="0">
                          <a:effectLst/>
                        </a:rPr>
                        <a:t> paragraph</a:t>
                      </a:r>
                      <a:endParaRPr lang="el-GR" sz="2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504" marR="21504" marT="21504" marB="2150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27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1504" marR="21504" marT="21504" marB="21504" anchor="ctr"/>
                </a:tc>
                <a:extLst>
                  <a:ext uri="{0D108BD9-81ED-4DB2-BD59-A6C34878D82A}">
                    <a16:rowId xmlns:a16="http://schemas.microsoft.com/office/drawing/2014/main" val="3535831870"/>
                  </a:ext>
                </a:extLst>
              </a:tr>
              <a:tr h="612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2500" kern="0">
                          <a:effectLst/>
                        </a:rPr>
                        <a:t>4</a:t>
                      </a:r>
                      <a:r>
                        <a:rPr lang="en-AU" sz="2500" kern="0" baseline="30000">
                          <a:effectLst/>
                        </a:rPr>
                        <a:t>th</a:t>
                      </a:r>
                      <a:r>
                        <a:rPr lang="en-AU" sz="2500" kern="0">
                          <a:effectLst/>
                        </a:rPr>
                        <a:t> paragraph</a:t>
                      </a:r>
                      <a:endParaRPr lang="el-GR" sz="2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504" marR="21504" marT="21504" marB="2150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27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1504" marR="21504" marT="21504" marB="21504" anchor="ctr"/>
                </a:tc>
                <a:extLst>
                  <a:ext uri="{0D108BD9-81ED-4DB2-BD59-A6C34878D82A}">
                    <a16:rowId xmlns:a16="http://schemas.microsoft.com/office/drawing/2014/main" val="217265541"/>
                  </a:ext>
                </a:extLst>
              </a:tr>
              <a:tr h="612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2500" kern="0" dirty="0">
                          <a:effectLst/>
                        </a:rPr>
                        <a:t>5</a:t>
                      </a:r>
                      <a:r>
                        <a:rPr lang="en-AU" sz="2500" kern="0" baseline="30000" dirty="0">
                          <a:effectLst/>
                        </a:rPr>
                        <a:t>th</a:t>
                      </a:r>
                      <a:r>
                        <a:rPr lang="en-AU" sz="2500" kern="0" dirty="0">
                          <a:effectLst/>
                        </a:rPr>
                        <a:t> paragraph</a:t>
                      </a:r>
                      <a:endParaRPr lang="el-GR" sz="27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504" marR="21504" marT="21504" marB="2150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l-GR" sz="27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1504" marR="21504" marT="21504" marB="21504" anchor="ctr"/>
                </a:tc>
                <a:extLst>
                  <a:ext uri="{0D108BD9-81ED-4DB2-BD59-A6C34878D82A}">
                    <a16:rowId xmlns:a16="http://schemas.microsoft.com/office/drawing/2014/main" val="141847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852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2362E2-1F2C-D80D-1F2B-8C2F3399E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861002"/>
          </a:xfrm>
        </p:spPr>
        <p:txBody>
          <a:bodyPr>
            <a:normAutofit/>
          </a:bodyPr>
          <a:lstStyle/>
          <a:p>
            <a:pPr algn="ctr"/>
            <a:r>
              <a:rPr lang="en-AU" b="1" dirty="0"/>
              <a:t>Assessment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EF3B65-8E7D-E128-2CC2-D086D1C28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91" y="997528"/>
            <a:ext cx="11772900" cy="5723946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Scan the QR code and do the QUIZ about Bloody.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385649E-34F3-2F63-5EE8-4ECBE75B5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806" y="1992340"/>
            <a:ext cx="3772426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73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E5B7D-B1EE-0AEA-EEBD-59AA61EDC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our opinion matters on speech bubble 22943297 Vector Art at Vecteezy">
            <a:extLst>
              <a:ext uri="{FF2B5EF4-FFF2-40B4-BE49-F238E27FC236}">
                <a16:creationId xmlns:a16="http://schemas.microsoft.com/office/drawing/2014/main" id="{B189D0A5-9913-85C3-FB46-3604F60D9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r="1" b="1"/>
          <a:stretch>
            <a:fillRect/>
          </a:stretch>
        </p:blipFill>
        <p:spPr bwMode="auto">
          <a:xfrm>
            <a:off x="26974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E0951658-B21D-E595-E1CA-688D0D6B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811" y="0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/>
              <a:t>Exit ticket</a:t>
            </a:r>
            <a:endParaRPr lang="el-GR" sz="40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14C5DE-57D1-0B6B-595B-79562DA0B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4496267" cy="37427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3500" b="1" dirty="0"/>
          </a:p>
          <a:p>
            <a:pPr marL="0" indent="0">
              <a:buNone/>
            </a:pPr>
            <a:r>
              <a:rPr lang="en-US" sz="3500" b="1" dirty="0"/>
              <a:t>Answer the questions anonymously, saying what you think about the lesson! </a:t>
            </a:r>
          </a:p>
        </p:txBody>
      </p:sp>
    </p:spTree>
    <p:extLst>
      <p:ext uri="{BB962C8B-B14F-4D97-AF65-F5344CB8AC3E}">
        <p14:creationId xmlns:p14="http://schemas.microsoft.com/office/powerpoint/2010/main" val="139207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520433-F331-548B-F2C6-1A7AC457CEE7}"/>
              </a:ext>
            </a:extLst>
          </p:cNvPr>
          <p:cNvSpPr txBox="1"/>
          <p:nvPr/>
        </p:nvSpPr>
        <p:spPr>
          <a:xfrm>
            <a:off x="7647708" y="0"/>
            <a:ext cx="405245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/>
              <a:t>What do you know about him? </a:t>
            </a:r>
          </a:p>
          <a:p>
            <a:r>
              <a:rPr lang="en-US" sz="3600" b="1" dirty="0"/>
              <a:t>Tick the correct statements</a:t>
            </a:r>
            <a:r>
              <a:rPr lang="en-AU" sz="3600" b="1" dirty="0"/>
              <a:t>:</a:t>
            </a:r>
            <a:endParaRPr lang="el-GR" sz="3600" b="1" dirty="0"/>
          </a:p>
          <a:p>
            <a:endParaRPr lang="en-US" sz="3600" dirty="0"/>
          </a:p>
          <a:p>
            <a:r>
              <a:rPr lang="en-US" sz="3600" dirty="0"/>
              <a:t>1. He was born in Athens.</a:t>
            </a:r>
            <a:br>
              <a:rPr lang="en-US" sz="3600" dirty="0"/>
            </a:br>
            <a:r>
              <a:rPr lang="en-US" sz="3600" dirty="0"/>
              <a:t>2. He has more than 700,000 listeners on Spotify.</a:t>
            </a:r>
            <a:br>
              <a:rPr lang="en-US" sz="3600" dirty="0"/>
            </a:br>
            <a:r>
              <a:rPr lang="en-US" sz="3600" dirty="0"/>
              <a:t>3. He used to sing with a band.</a:t>
            </a:r>
            <a:endParaRPr lang="el-GR" sz="36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0CBAB4-B86E-4495-99BB-2376CFF284D2}"/>
              </a:ext>
            </a:extLst>
          </p:cNvPr>
          <p:cNvSpPr txBox="1"/>
          <p:nvPr/>
        </p:nvSpPr>
        <p:spPr>
          <a:xfrm>
            <a:off x="1041299" y="4808574"/>
            <a:ext cx="610725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• What’s his art?</a:t>
            </a:r>
          </a:p>
          <a:p>
            <a:r>
              <a:rPr lang="en-US" sz="3200" dirty="0"/>
              <a:t>• Where is he from?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Can you name one of his works?</a:t>
            </a:r>
            <a:endParaRPr lang="el-GR" sz="3200" dirty="0"/>
          </a:p>
        </p:txBody>
      </p:sp>
      <p:pic>
        <p:nvPicPr>
          <p:cNvPr id="2050" name="Picture 2" descr="Bloody Hawk | Spotify">
            <a:extLst>
              <a:ext uri="{FF2B5EF4-FFF2-40B4-BE49-F238E27FC236}">
                <a16:creationId xmlns:a16="http://schemas.microsoft.com/office/drawing/2014/main" id="{E548FDB6-DEAA-FF27-7E18-2CE4880A3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02" y="116656"/>
            <a:ext cx="4511448" cy="451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037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923DC1D-B2EB-95B4-FA4D-7BE55B789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AU" sz="4000" b="1"/>
              <a:t>Pre-reading</a:t>
            </a:r>
            <a:endParaRPr lang="el-GR" sz="4000" b="1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7B007D-DF51-3D66-B233-1902DA1C1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6" y="2285999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dirty="0"/>
              <a:t>Play this WORDWALL game to check what you know: </a:t>
            </a:r>
            <a:r>
              <a:rPr lang="en-AU" dirty="0">
                <a:hlinkClick r:id="rId2"/>
              </a:rPr>
              <a:t>https://wordwall.net/resource/106145801</a:t>
            </a:r>
            <a:r>
              <a:rPr lang="en-AU" dirty="0"/>
              <a:t> </a:t>
            </a:r>
          </a:p>
        </p:txBody>
      </p:sp>
      <p:pic>
        <p:nvPicPr>
          <p:cNvPr id="5" name="Picture 4" descr="Ζάρια και PIN σε ένα παιχνίδι πίνακα">
            <a:extLst>
              <a:ext uri="{FF2B5EF4-FFF2-40B4-BE49-F238E27FC236}">
                <a16:creationId xmlns:a16="http://schemas.microsoft.com/office/drawing/2014/main" id="{EA87D797-D0C5-1738-1004-BD47A5431D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808" r="31015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3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D519D25-A32A-BDCA-6F2F-6B3460CF1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AU" sz="4800" b="1" dirty="0"/>
              <a:t>Worksheet 1: Comprehension &amp;Vocab</a:t>
            </a:r>
            <a:endParaRPr lang="el-GR" sz="4800" b="1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F55DD367-7598-7730-FB67-69D71FB25A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868419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014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862214-C480-7E91-C36E-BEA4C0494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09" y="206477"/>
            <a:ext cx="11847871" cy="645979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Activity 1: Multiple Choice Activity</a:t>
            </a:r>
            <a:endParaRPr lang="el-GR" dirty="0"/>
          </a:p>
          <a:p>
            <a:pPr marL="0" indent="0">
              <a:buNone/>
            </a:pPr>
            <a:r>
              <a:rPr lang="en-US" b="1" dirty="0"/>
              <a:t>Circle the correct answer.</a:t>
            </a:r>
            <a:endParaRPr lang="el-GR" b="1" dirty="0"/>
          </a:p>
          <a:p>
            <a:pPr marL="0" indent="0">
              <a:buNone/>
            </a:pPr>
            <a:endParaRPr lang="el-GR" dirty="0"/>
          </a:p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1. Where was Bloody Hawk born?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FF0000"/>
                </a:solidFill>
              </a:rPr>
              <a:t>A. In Athens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FF0000"/>
                </a:solidFill>
              </a:rPr>
              <a:t>B. In Thessaloniki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FF0000"/>
                </a:solidFill>
              </a:rPr>
              <a:t>C. In Xanthi</a:t>
            </a:r>
          </a:p>
          <a:p>
            <a:pPr marL="0" lv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2. What was he interested in from a young age?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FF0000"/>
                </a:solidFill>
              </a:rPr>
              <a:t>A. Acting 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FF0000"/>
                </a:solidFill>
              </a:rPr>
              <a:t>B. Rap music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FF0000"/>
                </a:solidFill>
              </a:rPr>
              <a:t>C. Pop music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30" name="Picture 6" descr="O Bloody Hawk μόλις κυκλοφόρησε τον καλύτερο δίσκο του | LiFO">
            <a:extLst>
              <a:ext uri="{FF2B5EF4-FFF2-40B4-BE49-F238E27FC236}">
                <a16:creationId xmlns:a16="http://schemas.microsoft.com/office/drawing/2014/main" id="{64E83E3E-0D45-F5E3-29D2-BFBFB1744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619" y="0"/>
            <a:ext cx="4374382" cy="437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144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60BD6B-086E-8D35-95FC-83AEC53F3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" y="186812"/>
            <a:ext cx="11798710" cy="6508955"/>
          </a:xfrm>
        </p:spPr>
        <p:txBody>
          <a:bodyPr/>
          <a:lstStyle/>
          <a:p>
            <a:pPr marL="0" lvl="0" indent="0">
              <a:buNone/>
            </a:pPr>
            <a:endParaRPr lang="en-US" sz="3200" dirty="0">
              <a:solidFill>
                <a:srgbClr val="00B050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srgbClr val="00B050"/>
                </a:solidFill>
              </a:rPr>
              <a:t>3. How did he start his career?</a:t>
            </a:r>
          </a:p>
          <a:p>
            <a:pPr marL="0" lvl="0" indent="0">
              <a:buNone/>
            </a:pPr>
            <a:r>
              <a:rPr lang="en-US" sz="3200" dirty="0">
                <a:solidFill>
                  <a:srgbClr val="00B050"/>
                </a:solidFill>
              </a:rPr>
              <a:t>A. He uploaded his songs on YouTube</a:t>
            </a:r>
          </a:p>
          <a:p>
            <a:pPr marL="0" lvl="0" indent="0">
              <a:buNone/>
            </a:pPr>
            <a:r>
              <a:rPr lang="en-US" sz="3200" dirty="0">
                <a:solidFill>
                  <a:srgbClr val="00B050"/>
                </a:solidFill>
              </a:rPr>
              <a:t>B. He took part in international competitions</a:t>
            </a:r>
          </a:p>
          <a:p>
            <a:pPr marL="0" lvl="0" indent="0">
              <a:buNone/>
            </a:pPr>
            <a:r>
              <a:rPr lang="en-US" sz="3200" dirty="0">
                <a:solidFill>
                  <a:srgbClr val="00B050"/>
                </a:solidFill>
              </a:rPr>
              <a:t>C. He signed a contract with a record company</a:t>
            </a:r>
          </a:p>
          <a:p>
            <a:pPr marL="0" lvl="0" indent="0">
              <a:buNone/>
            </a:pPr>
            <a:endParaRPr lang="en-US" sz="3200" dirty="0">
              <a:solidFill>
                <a:srgbClr val="00B050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srgbClr val="00B050"/>
                </a:solidFill>
              </a:rPr>
              <a:t>4. Why did he become popular with young people?</a:t>
            </a:r>
          </a:p>
          <a:p>
            <a:pPr marL="0" lvl="0" indent="0">
              <a:buNone/>
            </a:pPr>
            <a:r>
              <a:rPr lang="en-US" sz="3200" dirty="0">
                <a:solidFill>
                  <a:srgbClr val="00B050"/>
                </a:solidFill>
              </a:rPr>
              <a:t>A. His songs focus on the negative side of life </a:t>
            </a:r>
          </a:p>
          <a:p>
            <a:pPr marL="0" lvl="0" indent="0">
              <a:buNone/>
            </a:pPr>
            <a:r>
              <a:rPr lang="en-US" sz="3200" dirty="0">
                <a:solidFill>
                  <a:srgbClr val="00B050"/>
                </a:solidFill>
              </a:rPr>
              <a:t>B. His songs focus on the positive side of life </a:t>
            </a:r>
          </a:p>
          <a:p>
            <a:pPr marL="0" lvl="0" indent="0">
              <a:buNone/>
            </a:pPr>
            <a:r>
              <a:rPr lang="en-US" sz="3200" dirty="0">
                <a:solidFill>
                  <a:srgbClr val="00B050"/>
                </a:solidFill>
              </a:rPr>
              <a:t>C. His songs focus on life’s difficulties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9121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CFCD15-6200-6B65-556C-AC553D950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3" y="78658"/>
            <a:ext cx="11936361" cy="6646607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en-US" sz="3200" kern="100" dirty="0">
              <a:solidFill>
                <a:srgbClr val="15608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3200" b="1" kern="100" dirty="0">
                <a:solidFill>
                  <a:srgbClr val="15608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5.	How did his album “Komplexiko” affect his career?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3200" kern="100" dirty="0">
                <a:solidFill>
                  <a:srgbClr val="15608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A. It ended his career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3200" kern="100" dirty="0">
                <a:solidFill>
                  <a:srgbClr val="15608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B. It had no result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3200" kern="100" dirty="0">
                <a:solidFill>
                  <a:srgbClr val="15608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C. It brought him great success and recognition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en-US" sz="3200" kern="100" dirty="0">
              <a:solidFill>
                <a:srgbClr val="15608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3200" b="1" kern="100" dirty="0">
                <a:solidFill>
                  <a:srgbClr val="15608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6.	How is Bloody Hawk described in the text?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3200" kern="100" dirty="0">
                <a:solidFill>
                  <a:srgbClr val="15608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A. Dedicated and creative 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3200" kern="100" dirty="0">
                <a:solidFill>
                  <a:srgbClr val="15608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B. Shy and insecure 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3200" kern="100" dirty="0">
                <a:solidFill>
                  <a:srgbClr val="15608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C. Careless and impatient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694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C58DF5-1AD4-4526-B1A5-61714F4B6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" y="147484"/>
            <a:ext cx="11838039" cy="656794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Activity 2: True or False</a:t>
            </a:r>
            <a:endParaRPr lang="el-G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Read the text about Bloody and decide if the sentences are True (T) or False (F).</a:t>
            </a:r>
            <a:endParaRPr lang="el-G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Bloody Hawk grew up in Xanthi. ________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 came from a rich family. _______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n-US" sz="2800" kern="100" dirty="0">
                <a:solidFill>
                  <a:srgbClr val="15608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 signed a contract with a record company at the beginning of his career. ________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n-US" sz="2800" kern="100" dirty="0">
                <a:solidFill>
                  <a:srgbClr val="15608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His first album was “Komplexiko”. ________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n-US" sz="2800" kern="100" dirty="0">
                <a:solidFill>
                  <a:srgbClr val="EE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His big concert in 2020 was attended by 40,000 fans. ________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n-US" sz="2800" kern="100" dirty="0">
                <a:solidFill>
                  <a:srgbClr val="EE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Today, he is recognised as a popular artist who inspires young people. ________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832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AA13F7-9F7E-2AB1-0B9B-964203443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" y="147484"/>
            <a:ext cx="11818375" cy="656794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Activity 3: Vocabulary</a:t>
            </a:r>
            <a:endParaRPr lang="el-G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Choose the most appropriate word.</a:t>
            </a:r>
            <a:endParaRPr lang="el-G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kern="100" dirty="0">
                <a:solidFill>
                  <a:srgbClr val="15608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When Bloody was young, he </a:t>
            </a:r>
            <a:r>
              <a:rPr lang="en-US" sz="2800" b="1" kern="100" dirty="0">
                <a:solidFill>
                  <a:srgbClr val="15608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grew up / participated</a:t>
            </a:r>
            <a:r>
              <a:rPr lang="en-US" sz="2800" kern="100" dirty="0">
                <a:solidFill>
                  <a:srgbClr val="15608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in many music competitions.</a:t>
            </a:r>
            <a:endParaRPr lang="el-GR" sz="2800" kern="100" dirty="0">
              <a:solidFill>
                <a:srgbClr val="15608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kern="100" dirty="0">
                <a:solidFill>
                  <a:srgbClr val="15608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Bloody Hawk’s lyrics are not usual, they are </a:t>
            </a:r>
            <a:r>
              <a:rPr lang="en-US" sz="2800" b="1" kern="100" dirty="0">
                <a:solidFill>
                  <a:srgbClr val="15608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unique / interested</a:t>
            </a:r>
            <a:r>
              <a:rPr lang="en-US" sz="2800" kern="100" dirty="0">
                <a:solidFill>
                  <a:srgbClr val="15608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l-GR" sz="2800" kern="100" dirty="0">
              <a:solidFill>
                <a:srgbClr val="15608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kern="100" dirty="0">
                <a:solidFill>
                  <a:srgbClr val="15608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After his album “Komplexiko”, Bloody </a:t>
            </a:r>
            <a:r>
              <a:rPr lang="en-US" sz="2800" b="1" kern="100" dirty="0">
                <a:solidFill>
                  <a:srgbClr val="15608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gained / composed</a:t>
            </a:r>
            <a:r>
              <a:rPr lang="en-US" sz="2800" kern="100" dirty="0">
                <a:solidFill>
                  <a:srgbClr val="15608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popularity.</a:t>
            </a:r>
            <a:endParaRPr lang="el-GR" sz="2800" kern="100" dirty="0">
              <a:solidFill>
                <a:srgbClr val="15608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kern="100" dirty="0">
                <a:solidFill>
                  <a:srgbClr val="EE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His success was the result</a:t>
            </a:r>
            <a:r>
              <a:rPr lang="en-US" sz="2800" b="1" kern="100" dirty="0">
                <a:solidFill>
                  <a:srgbClr val="EE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00" dirty="0">
                <a:solidFill>
                  <a:srgbClr val="EE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of hard work and </a:t>
            </a:r>
            <a:r>
              <a:rPr lang="en-US" sz="2800" b="1" kern="100" dirty="0">
                <a:solidFill>
                  <a:srgbClr val="EE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dedication / audience</a:t>
            </a:r>
            <a:r>
              <a:rPr lang="en-US" sz="2800" kern="100" dirty="0">
                <a:solidFill>
                  <a:srgbClr val="EE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l-GR" sz="2800" kern="100" dirty="0">
              <a:solidFill>
                <a:srgbClr val="EE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597621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832</Words>
  <Application>Microsoft Office PowerPoint</Application>
  <PresentationFormat>Ευρεία οθόνη</PresentationFormat>
  <Paragraphs>118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Θέμα του Office</vt:lpstr>
      <vt:lpstr>My favourite artist</vt:lpstr>
      <vt:lpstr>Παρουσίαση του PowerPoint</vt:lpstr>
      <vt:lpstr>Pre-reading</vt:lpstr>
      <vt:lpstr>Worksheet 1: Comprehension &amp;Vocab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Worksheet 2: Pre-writing</vt:lpstr>
      <vt:lpstr>Παρουσίαση του PowerPoint</vt:lpstr>
      <vt:lpstr>Παρουσίαση του PowerPoint</vt:lpstr>
      <vt:lpstr>Παρουσίαση του PowerPoint</vt:lpstr>
      <vt:lpstr>Assessment</vt:lpstr>
      <vt:lpstr>Exit ticket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Sofia Georgiadou</dc:creator>
  <cp:lastModifiedBy>Sofia Georgiadou</cp:lastModifiedBy>
  <cp:revision>50</cp:revision>
  <dcterms:created xsi:type="dcterms:W3CDTF">2026-01-24T16:48:29Z</dcterms:created>
  <dcterms:modified xsi:type="dcterms:W3CDTF">2026-02-18T20:50:56Z</dcterms:modified>
</cp:coreProperties>
</file>