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nton"/>
      <p:regular r:id="rId16"/>
    </p:embeddedFont>
    <p:embeddedFont>
      <p:font typeface="Titan One"/>
      <p:regular r:id="rId17"/>
    </p:embeddedFont>
    <p:embeddedFont>
      <p:font typeface="Permanent Marker"/>
      <p:regular r:id="rId18"/>
    </p:embeddedFont>
    <p:embeddedFont>
      <p:font typeface="Josefi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efinSans-bold.fntdata"/><Relationship Id="rId11" Type="http://schemas.openxmlformats.org/officeDocument/2006/relationships/slide" Target="slides/slide6.xml"/><Relationship Id="rId22" Type="http://schemas.openxmlformats.org/officeDocument/2006/relationships/font" Target="fonts/Josefi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Josefi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itanOne-regular.fntdata"/><Relationship Id="rId16" Type="http://schemas.openxmlformats.org/officeDocument/2006/relationships/font" Target="fonts/Anton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JosefinSans-regular.fntdata"/><Relationship Id="rId6" Type="http://schemas.openxmlformats.org/officeDocument/2006/relationships/slide" Target="slides/slide1.xml"/><Relationship Id="rId18" Type="http://schemas.openxmlformats.org/officeDocument/2006/relationships/font" Target="fonts/PermanentMark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a473f60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a473f60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3cb0b2073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3cb0b2073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39959f98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39959f98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cd8edbde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cd8edbde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47d1eedc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47d1eedc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cd8edbde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2cd8edbde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5e0a96ea5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5e0a96ea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38213509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38213509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38213509f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38213509f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cd8edbde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cd8edbde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11.jpg"/><Relationship Id="rId6" Type="http://schemas.openxmlformats.org/officeDocument/2006/relationships/hyperlink" Target="https://meet.google.com/uny-ekjj-wv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ordwall.net/resource/86107202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menti.com/alz7u5ik6vu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ordwall.net/resource/86695391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igipad.app/p/1115635/16f311750fdfe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hyperlink" Target="https://padlet.com/materdona/switch-off-campaign-save-energy-be-a-hero-x0zrlqbtises?fbclid=IwY2xjawIXQVVleHRuA2FlbQIxMAABHbK4ShtPzN8MNv_g2iCUwV7jwpVMEM4DZsVehkDe_RfSilnJUsqsNjVacA_aem__3pXxYb5ivrjaqFfMaXth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hyperlink" Target="https://saferinternet.org.uk/safer-internet-day/safer-internet-day-2025/quiz-for-7-11-year-olds" TargetMode="External"/><Relationship Id="rId5" Type="http://schemas.openxmlformats.org/officeDocument/2006/relationships/hyperlink" Target="https://create.kahoot.it/share/safer-internet-day-2025/607fe226-f96e-4726-9c7e-02555a567feb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883825" y="836325"/>
            <a:ext cx="5274000" cy="3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2400450" y="1129350"/>
            <a:ext cx="4343100" cy="19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Titan One"/>
              <a:ea typeface="Titan One"/>
              <a:cs typeface="Titan One"/>
              <a:sym typeface="Titan One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182"/>
              <a:buFont typeface="Arial"/>
              <a:buNone/>
            </a:pPr>
            <a:r>
              <a:rPr lang="en-GB" sz="3644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Conscious</a:t>
            </a:r>
            <a:endParaRPr sz="3644">
              <a:solidFill>
                <a:srgbClr val="0B5394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0182"/>
              <a:buFont typeface="Arial"/>
              <a:buNone/>
            </a:pPr>
            <a:r>
              <a:rPr lang="en-GB" sz="3644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Environmental </a:t>
            </a:r>
            <a:endParaRPr sz="3644">
              <a:solidFill>
                <a:srgbClr val="0B5394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0182"/>
              <a:buFont typeface="Arial"/>
              <a:buNone/>
            </a:pPr>
            <a:r>
              <a:rPr lang="en-GB" sz="3644">
                <a:solidFill>
                  <a:srgbClr val="0B539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Protectors </a:t>
            </a:r>
            <a:endParaRPr sz="3644">
              <a:solidFill>
                <a:srgbClr val="0B5394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096800" y="3088125"/>
            <a:ext cx="4586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654">
                <a:solidFill>
                  <a:srgbClr val="CC0000"/>
                </a:solidFill>
              </a:rPr>
              <a:t>Online Meeting </a:t>
            </a:r>
            <a:endParaRPr b="1" sz="7654">
              <a:solidFill>
                <a:srgbClr val="CC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54">
                <a:solidFill>
                  <a:srgbClr val="CC0000"/>
                </a:solidFill>
              </a:rPr>
              <a:t>14 February 2025     Time: 10-11 CET</a:t>
            </a:r>
            <a:endParaRPr b="1" sz="6454">
              <a:solidFill>
                <a:srgbClr val="CC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654">
              <a:solidFill>
                <a:srgbClr val="9900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654">
              <a:solidFill>
                <a:srgbClr val="9900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613875" y="4091975"/>
            <a:ext cx="545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GREECE - ITALY - ROMANIA- TURKEY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">
            <a:off x="5607503" y="2635664"/>
            <a:ext cx="1136046" cy="77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9750" y="1068274"/>
            <a:ext cx="1500976" cy="15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473350" y="3690275"/>
            <a:ext cx="53454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L</a:t>
            </a:r>
            <a:r>
              <a:rPr lang="en-GB"/>
              <a:t>ink: 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https://meet.google.com/uny-ekjj-wvg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125" y="376850"/>
            <a:ext cx="5368275" cy="48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327325" y="213325"/>
            <a:ext cx="85998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LET’S KNOW EACH OTHER BETTER</a:t>
            </a:r>
            <a:endParaRPr sz="3000"/>
          </a:p>
        </p:txBody>
      </p:sp>
      <p:sp>
        <p:nvSpPr>
          <p:cNvPr id="66" name="Google Shape;66;p14"/>
          <p:cNvSpPr txBox="1"/>
          <p:nvPr/>
        </p:nvSpPr>
        <p:spPr>
          <a:xfrm>
            <a:off x="482100" y="1576725"/>
            <a:ext cx="81798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47A5C"/>
                </a:solidFill>
                <a:highlight>
                  <a:srgbClr val="FFFFFF"/>
                </a:highlight>
              </a:rPr>
              <a:t>When the wheel stops on a topic you're passionate about, please unmute your microphone and share your thoughts</a:t>
            </a:r>
            <a:endParaRPr sz="1800">
              <a:solidFill>
                <a:srgbClr val="247A5C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945325" y="2180775"/>
            <a:ext cx="498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https://wordwall.net/resource/86107202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825" y="2180775"/>
            <a:ext cx="2887024" cy="29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1654550" y="1115025"/>
            <a:ext cx="517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chemeClr val="accent6"/>
                </a:highlight>
              </a:rPr>
              <a:t>Ice- Breaking Activity N 1</a:t>
            </a:r>
            <a:endParaRPr sz="1800"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272100" y="0"/>
            <a:ext cx="85998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…</a:t>
            </a:r>
            <a:r>
              <a:rPr b="1" lang="en-GB" sz="1900">
                <a:solidFill>
                  <a:schemeClr val="dk1"/>
                </a:solidFill>
              </a:rPr>
              <a:t>🌿 ENVIRONMENT…  🌿</a:t>
            </a:r>
            <a:endParaRPr sz="3800"/>
          </a:p>
        </p:txBody>
      </p:sp>
      <p:sp>
        <p:nvSpPr>
          <p:cNvPr id="75" name="Google Shape;75;p15"/>
          <p:cNvSpPr txBox="1"/>
          <p:nvPr/>
        </p:nvSpPr>
        <p:spPr>
          <a:xfrm>
            <a:off x="4446975" y="2263675"/>
            <a:ext cx="7755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50" u="sng">
                <a:solidFill>
                  <a:schemeClr val="hlink"/>
                </a:solidFill>
                <a:hlinkClick r:id="rId3"/>
              </a:rPr>
              <a:t>https://www.menti.com/alz7u5ik6vue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32950"/>
            <a:ext cx="4142176" cy="234137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1982250" y="960000"/>
            <a:ext cx="517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highlight>
                  <a:schemeClr val="accent6"/>
                </a:highlight>
              </a:rPr>
              <a:t>Ice- Breaking Activity N 2</a:t>
            </a:r>
            <a:endParaRPr sz="1800"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272100" y="0"/>
            <a:ext cx="85998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…</a:t>
            </a:r>
            <a:r>
              <a:rPr b="1" lang="en-GB" sz="1900">
                <a:solidFill>
                  <a:schemeClr val="dk1"/>
                </a:solidFill>
              </a:rPr>
              <a:t>🌿 Welcome to the Energy-Saving Quiz Challenge! 🌿</a:t>
            </a:r>
            <a:endParaRPr sz="3800"/>
          </a:p>
        </p:txBody>
      </p:sp>
      <p:sp>
        <p:nvSpPr>
          <p:cNvPr id="83" name="Google Shape;83;p16"/>
          <p:cNvSpPr txBox="1"/>
          <p:nvPr/>
        </p:nvSpPr>
        <p:spPr>
          <a:xfrm>
            <a:off x="401725" y="960000"/>
            <a:ext cx="81798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In this quiz, you will answer fun and simple questions about how we can save energy every day. These tips help us protect the environment, reduce waste, and create a greener future. Get ready to test your knowledge and learn how small actions can make a big difference!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47A5C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808625" y="2571750"/>
            <a:ext cx="457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https://wordwall.net/resource/86695391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b="42902" l="14164" r="13565" t="0"/>
          <a:stretch/>
        </p:blipFill>
        <p:spPr>
          <a:xfrm>
            <a:off x="495725" y="1740825"/>
            <a:ext cx="4312901" cy="24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272100" y="0"/>
            <a:ext cx="87021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…What’s the most dangerous waste monster?</a:t>
            </a:r>
            <a:endParaRPr sz="3000"/>
          </a:p>
        </p:txBody>
      </p:sp>
      <p:sp>
        <p:nvSpPr>
          <p:cNvPr id="91" name="Google Shape;91;p17"/>
          <p:cNvSpPr txBox="1"/>
          <p:nvPr/>
        </p:nvSpPr>
        <p:spPr>
          <a:xfrm>
            <a:off x="402450" y="1127125"/>
            <a:ext cx="83391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highlight>
                  <a:srgbClr val="000000"/>
                </a:highlight>
              </a:rPr>
              <a:t>You've created incredible waste monsters – now, present yours and explain why it's the most dangerous</a:t>
            </a:r>
            <a:r>
              <a:rPr b="1" lang="en-GB" sz="1800">
                <a:solidFill>
                  <a:schemeClr val="lt1"/>
                </a:solidFill>
                <a:highlight>
                  <a:srgbClr val="000000"/>
                </a:highlight>
              </a:rPr>
              <a:t>.</a:t>
            </a:r>
            <a:endParaRPr sz="1800">
              <a:solidFill>
                <a:schemeClr val="lt1"/>
              </a:solidFill>
              <a:highlight>
                <a:srgbClr val="000000"/>
              </a:highlight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4334200" y="2263950"/>
            <a:ext cx="401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https://digipad.app/p/1115635/16f311750fdfe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775" y="1841450"/>
            <a:ext cx="2241432" cy="316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ctrTitle"/>
          </p:nvPr>
        </p:nvSpPr>
        <p:spPr>
          <a:xfrm>
            <a:off x="597300" y="88100"/>
            <a:ext cx="7720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GB" sz="1779">
                <a:solidFill>
                  <a:srgbClr val="0B5394"/>
                </a:solidFill>
                <a:latin typeface="Titan One"/>
                <a:ea typeface="Titan One"/>
                <a:cs typeface="Titan One"/>
                <a:sym typeface="Titan One"/>
              </a:rPr>
              <a:t>THE SWITCH OFF CAMPAIGN</a:t>
            </a:r>
            <a:endParaRPr sz="1380">
              <a:solidFill>
                <a:srgbClr val="0B5394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505075" y="742550"/>
            <a:ext cx="6768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82828"/>
                </a:solidFill>
                <a:latin typeface="Josefin Sans"/>
                <a:ea typeface="Josefin Sans"/>
                <a:cs typeface="Josefin Sans"/>
                <a:sym typeface="Josefin Sans"/>
              </a:rPr>
              <a:t>HOW CAN WE ENCOURAGE PEOPLE TO SAVE ENERGY? </a:t>
            </a:r>
            <a:endParaRPr b="1" sz="1200">
              <a:solidFill>
                <a:srgbClr val="282828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82828"/>
                </a:solidFill>
                <a:latin typeface="Josefin Sans"/>
                <a:ea typeface="Josefin Sans"/>
                <a:cs typeface="Josefin Sans"/>
                <a:sym typeface="Josefin Sans"/>
              </a:rPr>
              <a:t>SHARE YOUR IDEAS! UNMUTE YOUR MICROPHONE OR WRITE IN THE CHAT.</a:t>
            </a:r>
            <a:endParaRPr b="1" sz="1200">
              <a:solidFill>
                <a:srgbClr val="282828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82828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82828"/>
                </a:solidFill>
                <a:latin typeface="Josefin Sans"/>
                <a:ea typeface="Josefin Sans"/>
                <a:cs typeface="Josefin Sans"/>
                <a:sym typeface="Josefin Sans"/>
              </a:rPr>
              <a:t>THE LEADING TEACHER WILL RECORD YOUR ANSWERS IN THE BOX BELOW</a:t>
            </a:r>
            <a:endParaRPr b="1" sz="1200">
              <a:solidFill>
                <a:srgbClr val="282828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521525" y="1877525"/>
            <a:ext cx="7940100" cy="1847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Slogan,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posters,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paintings,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presentations, 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songs,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videos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4667600" y="1134000"/>
            <a:ext cx="4146000" cy="3653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132525" y="1134000"/>
            <a:ext cx="4146000" cy="3653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type="ctrTitle"/>
          </p:nvPr>
        </p:nvSpPr>
        <p:spPr>
          <a:xfrm>
            <a:off x="669225" y="411825"/>
            <a:ext cx="7720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GB" sz="1779">
                <a:solidFill>
                  <a:srgbClr val="0B5394"/>
                </a:solidFill>
                <a:latin typeface="Titan One"/>
                <a:ea typeface="Titan One"/>
                <a:cs typeface="Titan One"/>
                <a:sym typeface="Titan One"/>
              </a:rPr>
              <a:t>A BADGE FOR OUR SWITCH OFF CAMPAIGN</a:t>
            </a:r>
            <a:endParaRPr sz="1380">
              <a:solidFill>
                <a:srgbClr val="0B5394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366225" y="3375375"/>
            <a:ext cx="3678600" cy="1245900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Plants, stars (natural elements),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Add a title like: “you’re a hero”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Write </a:t>
            </a:r>
            <a:r>
              <a:rPr lang="en-GB" sz="1100">
                <a:solidFill>
                  <a:schemeClr val="dk1"/>
                </a:solidFill>
              </a:rPr>
              <a:t>something</a:t>
            </a:r>
            <a:r>
              <a:rPr lang="en-GB" sz="1100">
                <a:solidFill>
                  <a:schemeClr val="dk1"/>
                </a:solidFill>
              </a:rPr>
              <a:t> to invite other people to consume less electricity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094" y="1415975"/>
            <a:ext cx="1288476" cy="17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 rot="1462">
            <a:off x="305027" y="3105917"/>
            <a:ext cx="141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i="1" lang="en-GB" sz="900">
                <a:solidFill>
                  <a:schemeClr val="dk1"/>
                </a:solidFill>
              </a:rPr>
              <a:t>Example of badge</a:t>
            </a:r>
            <a:endParaRPr i="1" sz="1000"/>
          </a:p>
        </p:txBody>
      </p:sp>
      <p:sp>
        <p:nvSpPr>
          <p:cNvPr id="111" name="Google Shape;111;p19"/>
          <p:cNvSpPr txBox="1"/>
          <p:nvPr>
            <p:ph type="ctrTitle"/>
          </p:nvPr>
        </p:nvSpPr>
        <p:spPr>
          <a:xfrm>
            <a:off x="1654575" y="1522100"/>
            <a:ext cx="2439900" cy="140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480">
                <a:solidFill>
                  <a:srgbClr val="9900FF"/>
                </a:solidFill>
                <a:latin typeface="Anton"/>
                <a:ea typeface="Anton"/>
                <a:cs typeface="Anton"/>
                <a:sym typeface="Anton"/>
              </a:rPr>
              <a:t>1)  </a:t>
            </a:r>
            <a:r>
              <a:rPr lang="en-GB" sz="1480">
                <a:solidFill>
                  <a:srgbClr val="9900FF"/>
                </a:solidFill>
                <a:latin typeface="Anton"/>
                <a:ea typeface="Anton"/>
                <a:cs typeface="Anton"/>
                <a:sym typeface="Anton"/>
              </a:rPr>
              <a:t>WHICH CHARACTERISTICS SHOULD THE BADGE HAVE?</a:t>
            </a:r>
            <a:endParaRPr sz="1480">
              <a:solidFill>
                <a:srgbClr val="9900FF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100"/>
              <a:buNone/>
            </a:pPr>
            <a:r>
              <a:rPr lang="en-GB" sz="1480">
                <a:solidFill>
                  <a:srgbClr val="9900FF"/>
                </a:solidFill>
                <a:latin typeface="Anton"/>
                <a:ea typeface="Anton"/>
                <a:cs typeface="Anton"/>
                <a:sym typeface="Anton"/>
              </a:rPr>
              <a:t>LET’S DISCUSS (unmute the microphone or write in chat)</a:t>
            </a:r>
            <a:endParaRPr sz="1080">
              <a:solidFill>
                <a:srgbClr val="9900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12" name="Google Shape;112;p19"/>
          <p:cNvSpPr txBox="1"/>
          <p:nvPr>
            <p:ph type="ctrTitle"/>
          </p:nvPr>
        </p:nvSpPr>
        <p:spPr>
          <a:xfrm>
            <a:off x="4877600" y="1415963"/>
            <a:ext cx="3726000" cy="15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779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2) </a:t>
            </a:r>
            <a:r>
              <a:rPr b="1" lang="en-GB" sz="1600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Which Criteria Should We Use to Award the Badge?</a:t>
            </a:r>
            <a:endParaRPr b="1" sz="1600">
              <a:solidFill>
                <a:srgbClr val="741B47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1100"/>
              <a:buNone/>
            </a:pPr>
            <a:r>
              <a:rPr lang="en-GB" sz="1600">
                <a:solidFill>
                  <a:srgbClr val="741B4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Let's Decide.(unmute the microphone or write in chat)</a:t>
            </a:r>
            <a:endParaRPr sz="2280">
              <a:solidFill>
                <a:srgbClr val="741B47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4791225" y="3144275"/>
            <a:ext cx="3678600" cy="548700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 sz="1100">
                <a:solidFill>
                  <a:schemeClr val="dk1"/>
                </a:solidFill>
              </a:rPr>
              <a:t>w</a:t>
            </a:r>
            <a:r>
              <a:rPr lang="en-GB" sz="1100">
                <a:solidFill>
                  <a:schemeClr val="dk1"/>
                </a:solidFill>
              </a:rPr>
              <a:t>ho likes and comments at least 3 etwinners’ works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ctrTitle"/>
          </p:nvPr>
        </p:nvSpPr>
        <p:spPr>
          <a:xfrm>
            <a:off x="597300" y="88100"/>
            <a:ext cx="7720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GB" sz="1779">
                <a:solidFill>
                  <a:srgbClr val="0B5394"/>
                </a:solidFill>
                <a:latin typeface="Titan One"/>
                <a:ea typeface="Titan One"/>
                <a:cs typeface="Titan One"/>
                <a:sym typeface="Titan One"/>
              </a:rPr>
              <a:t>THE SWITCH OFF CAMPAIGN</a:t>
            </a:r>
            <a:endParaRPr sz="1380">
              <a:solidFill>
                <a:srgbClr val="0B5394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4217300" y="2337938"/>
            <a:ext cx="4496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82828"/>
                </a:solidFill>
              </a:rPr>
              <a:t>The </a:t>
            </a:r>
            <a:r>
              <a:rPr lang="en-GB" sz="1200">
                <a:solidFill>
                  <a:srgbClr val="282828"/>
                </a:solidFill>
              </a:rPr>
              <a:t>members</a:t>
            </a:r>
            <a:r>
              <a:rPr lang="en-GB" sz="1200">
                <a:solidFill>
                  <a:srgbClr val="282828"/>
                </a:solidFill>
              </a:rPr>
              <a:t> from each partner school will create products for the campaign and will upload them to this Digipad.</a:t>
            </a:r>
            <a:endParaRPr sz="1200">
              <a:solidFill>
                <a:srgbClr val="28282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82828"/>
                </a:solidFill>
              </a:rPr>
              <a:t>Then we will launch the </a:t>
            </a:r>
            <a:r>
              <a:rPr lang="en-GB" sz="1200">
                <a:solidFill>
                  <a:srgbClr val="282828"/>
                </a:solidFill>
              </a:rPr>
              <a:t>campaign</a:t>
            </a:r>
            <a:r>
              <a:rPr lang="en-GB" sz="1200">
                <a:solidFill>
                  <a:srgbClr val="282828"/>
                </a:solidFill>
              </a:rPr>
              <a:t> and participants can earn the </a:t>
            </a:r>
            <a:r>
              <a:rPr lang="en-GB" sz="1200">
                <a:solidFill>
                  <a:srgbClr val="282828"/>
                </a:solidFill>
              </a:rPr>
              <a:t>badge</a:t>
            </a:r>
            <a:endParaRPr sz="1200">
              <a:solidFill>
                <a:srgbClr val="28282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0" l="8138" r="0" t="45193"/>
          <a:stretch/>
        </p:blipFill>
        <p:spPr>
          <a:xfrm>
            <a:off x="332225" y="2248050"/>
            <a:ext cx="3660275" cy="174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1717525" y="1645250"/>
            <a:ext cx="4477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>
                <a:solidFill>
                  <a:schemeClr val="hlink"/>
                </a:solidFill>
                <a:hlinkClick r:id="rId4"/>
              </a:rPr>
              <a:t>Link to the Switch Off Campaign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2" name="Google Shape;122;p20"/>
          <p:cNvSpPr txBox="1"/>
          <p:nvPr>
            <p:ph type="ctrTitle"/>
          </p:nvPr>
        </p:nvSpPr>
        <p:spPr>
          <a:xfrm>
            <a:off x="365500" y="825475"/>
            <a:ext cx="7358700" cy="76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GB" sz="1779">
                <a:solidFill>
                  <a:srgbClr val="FF0000"/>
                </a:solidFill>
                <a:latin typeface="Titan One"/>
                <a:ea typeface="Titan One"/>
                <a:cs typeface="Titan One"/>
                <a:sym typeface="Titan One"/>
              </a:rPr>
              <a:t>3</a:t>
            </a:r>
            <a:r>
              <a:rPr lang="en-GB" sz="1480">
                <a:solidFill>
                  <a:srgbClr val="FF0000"/>
                </a:solidFill>
                <a:latin typeface="Titan One"/>
                <a:ea typeface="Titan One"/>
                <a:cs typeface="Titan One"/>
                <a:sym typeface="Titan One"/>
              </a:rPr>
              <a:t>) Once you all have created your badge, upload it to Twinspace. And then we will hold a poll to vote for the best badge</a:t>
            </a:r>
            <a:endParaRPr sz="1080">
              <a:solidFill>
                <a:srgbClr val="FF0000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ctrTitle"/>
          </p:nvPr>
        </p:nvSpPr>
        <p:spPr>
          <a:xfrm>
            <a:off x="543350" y="171850"/>
            <a:ext cx="72021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779">
                <a:solidFill>
                  <a:srgbClr val="0B5394"/>
                </a:solidFill>
                <a:latin typeface="Titan One"/>
                <a:ea typeface="Titan One"/>
                <a:cs typeface="Titan One"/>
                <a:sym typeface="Titan One"/>
              </a:rPr>
              <a:t>Are you a wise web user? Play and find out</a:t>
            </a:r>
            <a:endParaRPr sz="1380">
              <a:solidFill>
                <a:srgbClr val="0B5394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225" y="1046700"/>
            <a:ext cx="4738076" cy="2665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5988750" y="170850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https://saferinternet.org.uk/safer-internet-day/safer-internet-day-2025/quiz-for-7-11-year-olds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5988750" y="275520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https://create.kahoot.it/share/safer-internet-day-2025/607fe226-f96e-4726-9c7e-02555a567feb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