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8" r:id="rId4"/>
    <p:sldId id="273" r:id="rId5"/>
    <p:sldId id="261" r:id="rId6"/>
    <p:sldId id="276" r:id="rId7"/>
    <p:sldId id="275" r:id="rId8"/>
    <p:sldId id="258" r:id="rId9"/>
    <p:sldId id="262" r:id="rId10"/>
    <p:sldId id="263" r:id="rId11"/>
    <p:sldId id="259" r:id="rId12"/>
    <p:sldId id="266" r:id="rId13"/>
    <p:sldId id="260" r:id="rId14"/>
    <p:sldId id="264" r:id="rId15"/>
    <p:sldId id="265" r:id="rId16"/>
    <p:sldId id="271" r:id="rId17"/>
    <p:sldId id="270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6D8FC00-CF99-46F2-8E8E-F160E839913C}" type="datetimeFigureOut">
              <a:rPr lang="el-GR" smtClean="0"/>
              <a:t>5/11/2023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7861936-08BD-4775-9CB7-BD51C66E14A0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ΠΕΡΙΓΡΑΦΗ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b="1" dirty="0" smtClean="0"/>
              <a:t>Τοπίο</a:t>
            </a:r>
          </a:p>
          <a:p>
            <a:endParaRPr lang="el-GR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l-GR" b="1" dirty="0" smtClean="0"/>
              <a:t>Φυσικό, π.χ. ο </a:t>
            </a:r>
            <a:r>
              <a:rPr lang="el-GR" b="1" dirty="0" err="1" smtClean="0"/>
              <a:t>Καβομαλιάς</a:t>
            </a:r>
            <a:endParaRPr lang="el-GR" b="1" dirty="0" smtClean="0"/>
          </a:p>
          <a:p>
            <a:pPr marL="285750" indent="-285750">
              <a:buFont typeface="Wingdings" pitchFamily="2" charset="2"/>
              <a:buChar char="q"/>
            </a:pPr>
            <a:endParaRPr lang="el-GR" b="1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l-GR" b="1" dirty="0" smtClean="0"/>
              <a:t>Αστικό, π.χ. η προβλήτα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26220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09505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Λεξιλόγιο </a:t>
            </a:r>
            <a:r>
              <a:rPr lang="el-GR" b="1" dirty="0" smtClean="0">
                <a:solidFill>
                  <a:prstClr val="black"/>
                </a:solidFill>
              </a:rPr>
              <a:t>εικόνας-Β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7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59"/>
            <a:ext cx="7952883" cy="44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4067944" y="62373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/>
              <a:t>https://www.healthandlife.gr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val="139258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09505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Λεξιλόγιο </a:t>
            </a:r>
            <a:r>
              <a:rPr lang="el-GR" b="1" dirty="0" smtClean="0">
                <a:solidFill>
                  <a:prstClr val="black"/>
                </a:solidFill>
              </a:rPr>
              <a:t>εικόνας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7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thatslife.gr/uzootsir/2023/02/Rural-life-vs.-City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074868" cy="403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7225898" y="6236732"/>
            <a:ext cx="13885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https://www.thatslife.gr/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val="4052130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09505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Λεξιλόγιο εικόνας-Α</a:t>
            </a:r>
          </a:p>
        </p:txBody>
      </p:sp>
    </p:spTree>
    <p:extLst>
      <p:ext uri="{BB962C8B-B14F-4D97-AF65-F5344CB8AC3E}">
        <p14:creationId xmlns:p14="http://schemas.microsoft.com/office/powerpoint/2010/main" val="3087874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09505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Λεξιλόγιο </a:t>
            </a:r>
            <a:r>
              <a:rPr lang="el-GR" b="1" dirty="0" smtClean="0">
                <a:solidFill>
                  <a:prstClr val="black"/>
                </a:solidFill>
              </a:rPr>
              <a:t>εικόνας-Β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7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πεξήγηση με τετραπλό βέλος 8"/>
          <p:cNvSpPr/>
          <p:nvPr/>
        </p:nvSpPr>
        <p:spPr>
          <a:xfrm>
            <a:off x="1619672" y="764704"/>
            <a:ext cx="5976664" cy="5616624"/>
          </a:xfrm>
          <a:prstGeom prst="quadArrowCallou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12" name="Εξάγωνο 11"/>
          <p:cNvSpPr/>
          <p:nvPr/>
        </p:nvSpPr>
        <p:spPr>
          <a:xfrm>
            <a:off x="4322605" y="3356992"/>
            <a:ext cx="576064" cy="432048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Ευθεία γραμμή σύνδεσης 19"/>
          <p:cNvCxnSpPr>
            <a:stCxn id="9" idx="1"/>
            <a:endCxn id="9" idx="0"/>
          </p:cNvCxnSpPr>
          <p:nvPr/>
        </p:nvCxnSpPr>
        <p:spPr>
          <a:xfrm flipV="1">
            <a:off x="1619672" y="764704"/>
            <a:ext cx="2988332" cy="280831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Ευθεία γραμμή σύνδεσης 31"/>
          <p:cNvCxnSpPr>
            <a:stCxn id="9" idx="0"/>
            <a:endCxn id="9" idx="3"/>
          </p:cNvCxnSpPr>
          <p:nvPr/>
        </p:nvCxnSpPr>
        <p:spPr>
          <a:xfrm>
            <a:off x="4608004" y="764704"/>
            <a:ext cx="2988332" cy="280831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εία γραμμή σύνδεσης 33"/>
          <p:cNvCxnSpPr>
            <a:stCxn id="9" idx="1"/>
            <a:endCxn id="9" idx="2"/>
          </p:cNvCxnSpPr>
          <p:nvPr/>
        </p:nvCxnSpPr>
        <p:spPr>
          <a:xfrm>
            <a:off x="1619672" y="3573016"/>
            <a:ext cx="2988332" cy="280831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Ευθεία γραμμή σύνδεσης 35"/>
          <p:cNvCxnSpPr>
            <a:stCxn id="9" idx="2"/>
            <a:endCxn id="9" idx="3"/>
          </p:cNvCxnSpPr>
          <p:nvPr/>
        </p:nvCxnSpPr>
        <p:spPr>
          <a:xfrm flipV="1">
            <a:off x="4608004" y="3573016"/>
            <a:ext cx="2988332" cy="280831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9367824">
            <a:off x="1034087" y="1349358"/>
            <a:ext cx="885649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70C0"/>
                </a:solidFill>
              </a:rPr>
              <a:t>Γύρω-γύρω</a:t>
            </a:r>
          </a:p>
        </p:txBody>
      </p:sp>
      <p:cxnSp>
        <p:nvCxnSpPr>
          <p:cNvPr id="41" name="Καμπύλη γραμμή σύνδεσης 40"/>
          <p:cNvCxnSpPr>
            <a:stCxn id="37" idx="2"/>
          </p:cNvCxnSpPr>
          <p:nvPr/>
        </p:nvCxnSpPr>
        <p:spPr>
          <a:xfrm rot="5400000" flipH="1" flipV="1">
            <a:off x="2431533" y="797569"/>
            <a:ext cx="373132" cy="1891577"/>
          </a:xfrm>
          <a:prstGeom prst="curvedConnector4">
            <a:avLst>
              <a:gd name="adj1" fmla="val -61265"/>
              <a:gd name="adj2" fmla="val 56540"/>
            </a:avLst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Εξάγωνο 41"/>
          <p:cNvSpPr/>
          <p:nvPr/>
        </p:nvSpPr>
        <p:spPr>
          <a:xfrm>
            <a:off x="6588225" y="5157192"/>
            <a:ext cx="1152128" cy="648072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>
                <a:solidFill>
                  <a:srgbClr val="FF0000"/>
                </a:solidFill>
              </a:rPr>
              <a:t>Στο κέντρο</a:t>
            </a:r>
          </a:p>
        </p:txBody>
      </p:sp>
      <p:cxnSp>
        <p:nvCxnSpPr>
          <p:cNvPr id="46" name="Ευθύγραμμο βέλος σύνδεσης 45"/>
          <p:cNvCxnSpPr>
            <a:stCxn id="42" idx="4"/>
          </p:cNvCxnSpPr>
          <p:nvPr/>
        </p:nvCxnSpPr>
        <p:spPr>
          <a:xfrm flipH="1" flipV="1">
            <a:off x="4898669" y="3789040"/>
            <a:ext cx="1851574" cy="136815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067944" y="1743357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prstClr val="black"/>
                </a:solidFill>
              </a:rPr>
              <a:t>Πάνω/Πίσω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67944" y="497717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solidFill>
                  <a:prstClr val="black"/>
                </a:solidFill>
              </a:rPr>
              <a:t>Κάτω/</a:t>
            </a:r>
          </a:p>
          <a:p>
            <a:pPr algn="ctr"/>
            <a:r>
              <a:rPr lang="el-GR" sz="1200" b="1" dirty="0">
                <a:solidFill>
                  <a:prstClr val="black"/>
                </a:solidFill>
              </a:rPr>
              <a:t>Μπροστά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83769" y="3380655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>
                <a:solidFill>
                  <a:prstClr val="black"/>
                </a:solidFill>
              </a:rPr>
              <a:t>Αριστερά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56022" y="3434516"/>
            <a:ext cx="810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prstClr val="black"/>
                </a:solidFill>
              </a:rPr>
              <a:t>Δεξιά</a:t>
            </a:r>
          </a:p>
        </p:txBody>
      </p:sp>
      <p:sp>
        <p:nvSpPr>
          <p:cNvPr id="52" name="Ελεύθερη σχεδίαση 51"/>
          <p:cNvSpPr/>
          <p:nvPr/>
        </p:nvSpPr>
        <p:spPr>
          <a:xfrm>
            <a:off x="3593206" y="2369713"/>
            <a:ext cx="1957588" cy="2215166"/>
          </a:xfrm>
          <a:custGeom>
            <a:avLst/>
            <a:gdLst>
              <a:gd name="connsiteX0" fmla="*/ 1880315 w 1957588"/>
              <a:gd name="connsiteY0" fmla="*/ 167425 h 2215166"/>
              <a:gd name="connsiteX1" fmla="*/ 1764405 w 1957588"/>
              <a:gd name="connsiteY1" fmla="*/ 115910 h 2215166"/>
              <a:gd name="connsiteX2" fmla="*/ 1687132 w 1957588"/>
              <a:gd name="connsiteY2" fmla="*/ 77273 h 2215166"/>
              <a:gd name="connsiteX3" fmla="*/ 1622738 w 1957588"/>
              <a:gd name="connsiteY3" fmla="*/ 64394 h 2215166"/>
              <a:gd name="connsiteX4" fmla="*/ 1403797 w 1957588"/>
              <a:gd name="connsiteY4" fmla="*/ 38636 h 2215166"/>
              <a:gd name="connsiteX5" fmla="*/ 1133340 w 1957588"/>
              <a:gd name="connsiteY5" fmla="*/ 12879 h 2215166"/>
              <a:gd name="connsiteX6" fmla="*/ 450760 w 1957588"/>
              <a:gd name="connsiteY6" fmla="*/ 0 h 2215166"/>
              <a:gd name="connsiteX7" fmla="*/ 167425 w 1957588"/>
              <a:gd name="connsiteY7" fmla="*/ 12879 h 2215166"/>
              <a:gd name="connsiteX8" fmla="*/ 128788 w 1957588"/>
              <a:gd name="connsiteY8" fmla="*/ 38636 h 2215166"/>
              <a:gd name="connsiteX9" fmla="*/ 12879 w 1957588"/>
              <a:gd name="connsiteY9" fmla="*/ 167425 h 2215166"/>
              <a:gd name="connsiteX10" fmla="*/ 0 w 1957588"/>
              <a:gd name="connsiteY10" fmla="*/ 206062 h 2215166"/>
              <a:gd name="connsiteX11" fmla="*/ 12879 w 1957588"/>
              <a:gd name="connsiteY11" fmla="*/ 373487 h 2215166"/>
              <a:gd name="connsiteX12" fmla="*/ 64394 w 1957588"/>
              <a:gd name="connsiteY12" fmla="*/ 489397 h 2215166"/>
              <a:gd name="connsiteX13" fmla="*/ 103031 w 1957588"/>
              <a:gd name="connsiteY13" fmla="*/ 579549 h 2215166"/>
              <a:gd name="connsiteX14" fmla="*/ 128788 w 1957588"/>
              <a:gd name="connsiteY14" fmla="*/ 618186 h 2215166"/>
              <a:gd name="connsiteX15" fmla="*/ 154546 w 1957588"/>
              <a:gd name="connsiteY15" fmla="*/ 695459 h 2215166"/>
              <a:gd name="connsiteX16" fmla="*/ 167425 w 1957588"/>
              <a:gd name="connsiteY16" fmla="*/ 746974 h 2215166"/>
              <a:gd name="connsiteX17" fmla="*/ 193183 w 1957588"/>
              <a:gd name="connsiteY17" fmla="*/ 785611 h 2215166"/>
              <a:gd name="connsiteX18" fmla="*/ 206062 w 1957588"/>
              <a:gd name="connsiteY18" fmla="*/ 824248 h 2215166"/>
              <a:gd name="connsiteX19" fmla="*/ 231819 w 1957588"/>
              <a:gd name="connsiteY19" fmla="*/ 875763 h 2215166"/>
              <a:gd name="connsiteX20" fmla="*/ 270456 w 1957588"/>
              <a:gd name="connsiteY20" fmla="*/ 1017431 h 2215166"/>
              <a:gd name="connsiteX21" fmla="*/ 296214 w 1957588"/>
              <a:gd name="connsiteY21" fmla="*/ 1068946 h 2215166"/>
              <a:gd name="connsiteX22" fmla="*/ 283335 w 1957588"/>
              <a:gd name="connsiteY22" fmla="*/ 1275008 h 2215166"/>
              <a:gd name="connsiteX23" fmla="*/ 257577 w 1957588"/>
              <a:gd name="connsiteY23" fmla="*/ 1429555 h 2215166"/>
              <a:gd name="connsiteX24" fmla="*/ 270456 w 1957588"/>
              <a:gd name="connsiteY24" fmla="*/ 1661374 h 2215166"/>
              <a:gd name="connsiteX25" fmla="*/ 347729 w 1957588"/>
              <a:gd name="connsiteY25" fmla="*/ 1751526 h 2215166"/>
              <a:gd name="connsiteX26" fmla="*/ 399245 w 1957588"/>
              <a:gd name="connsiteY26" fmla="*/ 1803042 h 2215166"/>
              <a:gd name="connsiteX27" fmla="*/ 437881 w 1957588"/>
              <a:gd name="connsiteY27" fmla="*/ 1854557 h 2215166"/>
              <a:gd name="connsiteX28" fmla="*/ 502276 w 1957588"/>
              <a:gd name="connsiteY28" fmla="*/ 1867436 h 2215166"/>
              <a:gd name="connsiteX29" fmla="*/ 579549 w 1957588"/>
              <a:gd name="connsiteY29" fmla="*/ 1918952 h 2215166"/>
              <a:gd name="connsiteX30" fmla="*/ 618186 w 1957588"/>
              <a:gd name="connsiteY30" fmla="*/ 1944710 h 2215166"/>
              <a:gd name="connsiteX31" fmla="*/ 656822 w 1957588"/>
              <a:gd name="connsiteY31" fmla="*/ 1957588 h 2215166"/>
              <a:gd name="connsiteX32" fmla="*/ 734095 w 1957588"/>
              <a:gd name="connsiteY32" fmla="*/ 2009104 h 2215166"/>
              <a:gd name="connsiteX33" fmla="*/ 824248 w 1957588"/>
              <a:gd name="connsiteY33" fmla="*/ 2086377 h 2215166"/>
              <a:gd name="connsiteX34" fmla="*/ 862884 w 1957588"/>
              <a:gd name="connsiteY34" fmla="*/ 2099256 h 2215166"/>
              <a:gd name="connsiteX35" fmla="*/ 1171977 w 1957588"/>
              <a:gd name="connsiteY35" fmla="*/ 2150772 h 2215166"/>
              <a:gd name="connsiteX36" fmla="*/ 1339402 w 1957588"/>
              <a:gd name="connsiteY36" fmla="*/ 2215166 h 2215166"/>
              <a:gd name="connsiteX37" fmla="*/ 1403797 w 1957588"/>
              <a:gd name="connsiteY37" fmla="*/ 2086377 h 2215166"/>
              <a:gd name="connsiteX38" fmla="*/ 1506828 w 1957588"/>
              <a:gd name="connsiteY38" fmla="*/ 2099256 h 2215166"/>
              <a:gd name="connsiteX39" fmla="*/ 1519707 w 1957588"/>
              <a:gd name="connsiteY39" fmla="*/ 2150772 h 2215166"/>
              <a:gd name="connsiteX40" fmla="*/ 1558343 w 1957588"/>
              <a:gd name="connsiteY40" fmla="*/ 2163650 h 2215166"/>
              <a:gd name="connsiteX41" fmla="*/ 1609859 w 1957588"/>
              <a:gd name="connsiteY41" fmla="*/ 2086377 h 2215166"/>
              <a:gd name="connsiteX42" fmla="*/ 1635617 w 1957588"/>
              <a:gd name="connsiteY42" fmla="*/ 2047741 h 2215166"/>
              <a:gd name="connsiteX43" fmla="*/ 1674253 w 1957588"/>
              <a:gd name="connsiteY43" fmla="*/ 2034862 h 2215166"/>
              <a:gd name="connsiteX44" fmla="*/ 1764405 w 1957588"/>
              <a:gd name="connsiteY44" fmla="*/ 1944710 h 2215166"/>
              <a:gd name="connsiteX45" fmla="*/ 1790163 w 1957588"/>
              <a:gd name="connsiteY45" fmla="*/ 1906073 h 2215166"/>
              <a:gd name="connsiteX46" fmla="*/ 1828800 w 1957588"/>
              <a:gd name="connsiteY46" fmla="*/ 1828800 h 2215166"/>
              <a:gd name="connsiteX47" fmla="*/ 1867436 w 1957588"/>
              <a:gd name="connsiteY47" fmla="*/ 1803042 h 2215166"/>
              <a:gd name="connsiteX48" fmla="*/ 1893194 w 1957588"/>
              <a:gd name="connsiteY48" fmla="*/ 1751526 h 2215166"/>
              <a:gd name="connsiteX49" fmla="*/ 1906073 w 1957588"/>
              <a:gd name="connsiteY49" fmla="*/ 1712890 h 2215166"/>
              <a:gd name="connsiteX50" fmla="*/ 1931831 w 1957588"/>
              <a:gd name="connsiteY50" fmla="*/ 1674253 h 2215166"/>
              <a:gd name="connsiteX51" fmla="*/ 1957588 w 1957588"/>
              <a:gd name="connsiteY51" fmla="*/ 1622738 h 2215166"/>
              <a:gd name="connsiteX52" fmla="*/ 1944709 w 1957588"/>
              <a:gd name="connsiteY52" fmla="*/ 1455312 h 2215166"/>
              <a:gd name="connsiteX53" fmla="*/ 1918952 w 1957588"/>
              <a:gd name="connsiteY53" fmla="*/ 1416676 h 2215166"/>
              <a:gd name="connsiteX54" fmla="*/ 1828800 w 1957588"/>
              <a:gd name="connsiteY54" fmla="*/ 1326524 h 2215166"/>
              <a:gd name="connsiteX55" fmla="*/ 1790163 w 1957588"/>
              <a:gd name="connsiteY55" fmla="*/ 1249250 h 2215166"/>
              <a:gd name="connsiteX56" fmla="*/ 1764405 w 1957588"/>
              <a:gd name="connsiteY56" fmla="*/ 1210614 h 2215166"/>
              <a:gd name="connsiteX57" fmla="*/ 1738648 w 1957588"/>
              <a:gd name="connsiteY57" fmla="*/ 1159098 h 2215166"/>
              <a:gd name="connsiteX58" fmla="*/ 1687132 w 1957588"/>
              <a:gd name="connsiteY58" fmla="*/ 1081825 h 2215166"/>
              <a:gd name="connsiteX59" fmla="*/ 1661374 w 1957588"/>
              <a:gd name="connsiteY59" fmla="*/ 1043188 h 2215166"/>
              <a:gd name="connsiteX60" fmla="*/ 1635617 w 1957588"/>
              <a:gd name="connsiteY60" fmla="*/ 1004552 h 2215166"/>
              <a:gd name="connsiteX61" fmla="*/ 1596980 w 1957588"/>
              <a:gd name="connsiteY61" fmla="*/ 927279 h 2215166"/>
              <a:gd name="connsiteX62" fmla="*/ 1571222 w 1957588"/>
              <a:gd name="connsiteY62" fmla="*/ 850005 h 2215166"/>
              <a:gd name="connsiteX63" fmla="*/ 1558343 w 1957588"/>
              <a:gd name="connsiteY63" fmla="*/ 811369 h 2215166"/>
              <a:gd name="connsiteX64" fmla="*/ 1519707 w 1957588"/>
              <a:gd name="connsiteY64" fmla="*/ 785611 h 2215166"/>
              <a:gd name="connsiteX65" fmla="*/ 1468191 w 1957588"/>
              <a:gd name="connsiteY65" fmla="*/ 746974 h 2215166"/>
              <a:gd name="connsiteX66" fmla="*/ 1378039 w 1957588"/>
              <a:gd name="connsiteY66" fmla="*/ 708338 h 2215166"/>
              <a:gd name="connsiteX67" fmla="*/ 1326524 w 1957588"/>
              <a:gd name="connsiteY67" fmla="*/ 682580 h 2215166"/>
              <a:gd name="connsiteX68" fmla="*/ 1287887 w 1957588"/>
              <a:gd name="connsiteY68" fmla="*/ 669701 h 2215166"/>
              <a:gd name="connsiteX69" fmla="*/ 1249250 w 1957588"/>
              <a:gd name="connsiteY69" fmla="*/ 643943 h 2215166"/>
              <a:gd name="connsiteX70" fmla="*/ 1004552 w 1957588"/>
              <a:gd name="connsiteY70" fmla="*/ 618186 h 2215166"/>
              <a:gd name="connsiteX71" fmla="*/ 888642 w 1957588"/>
              <a:gd name="connsiteY71" fmla="*/ 605307 h 221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957588" h="2215166">
                <a:moveTo>
                  <a:pt x="1880315" y="167425"/>
                </a:moveTo>
                <a:cubicBezTo>
                  <a:pt x="1841678" y="150253"/>
                  <a:pt x="1802719" y="133790"/>
                  <a:pt x="1764405" y="115910"/>
                </a:cubicBezTo>
                <a:cubicBezTo>
                  <a:pt x="1738309" y="103732"/>
                  <a:pt x="1714196" y="87115"/>
                  <a:pt x="1687132" y="77273"/>
                </a:cubicBezTo>
                <a:cubicBezTo>
                  <a:pt x="1666560" y="69792"/>
                  <a:pt x="1644275" y="68310"/>
                  <a:pt x="1622738" y="64394"/>
                </a:cubicBezTo>
                <a:cubicBezTo>
                  <a:pt x="1511406" y="44152"/>
                  <a:pt x="1548385" y="53095"/>
                  <a:pt x="1403797" y="38636"/>
                </a:cubicBezTo>
                <a:cubicBezTo>
                  <a:pt x="1320009" y="30257"/>
                  <a:pt x="1215591" y="15410"/>
                  <a:pt x="1133340" y="12879"/>
                </a:cubicBezTo>
                <a:cubicBezTo>
                  <a:pt x="905880" y="5880"/>
                  <a:pt x="678287" y="4293"/>
                  <a:pt x="450760" y="0"/>
                </a:cubicBezTo>
                <a:cubicBezTo>
                  <a:pt x="356315" y="4293"/>
                  <a:pt x="261294" y="1615"/>
                  <a:pt x="167425" y="12879"/>
                </a:cubicBezTo>
                <a:cubicBezTo>
                  <a:pt x="152057" y="14723"/>
                  <a:pt x="140293" y="28282"/>
                  <a:pt x="128788" y="38636"/>
                </a:cubicBezTo>
                <a:cubicBezTo>
                  <a:pt x="98442" y="65947"/>
                  <a:pt x="36440" y="120301"/>
                  <a:pt x="12879" y="167425"/>
                </a:cubicBezTo>
                <a:cubicBezTo>
                  <a:pt x="6808" y="179568"/>
                  <a:pt x="4293" y="193183"/>
                  <a:pt x="0" y="206062"/>
                </a:cubicBezTo>
                <a:cubicBezTo>
                  <a:pt x="4293" y="261870"/>
                  <a:pt x="4149" y="318199"/>
                  <a:pt x="12879" y="373487"/>
                </a:cubicBezTo>
                <a:cubicBezTo>
                  <a:pt x="28214" y="470609"/>
                  <a:pt x="32307" y="425225"/>
                  <a:pt x="64394" y="489397"/>
                </a:cubicBezTo>
                <a:cubicBezTo>
                  <a:pt x="136652" y="633910"/>
                  <a:pt x="-4188" y="391913"/>
                  <a:pt x="103031" y="579549"/>
                </a:cubicBezTo>
                <a:cubicBezTo>
                  <a:pt x="110710" y="592988"/>
                  <a:pt x="122502" y="604042"/>
                  <a:pt x="128788" y="618186"/>
                </a:cubicBezTo>
                <a:cubicBezTo>
                  <a:pt x="139815" y="642997"/>
                  <a:pt x="147961" y="669119"/>
                  <a:pt x="154546" y="695459"/>
                </a:cubicBezTo>
                <a:cubicBezTo>
                  <a:pt x="158839" y="712631"/>
                  <a:pt x="160452" y="730705"/>
                  <a:pt x="167425" y="746974"/>
                </a:cubicBezTo>
                <a:cubicBezTo>
                  <a:pt x="173522" y="761201"/>
                  <a:pt x="186261" y="771766"/>
                  <a:pt x="193183" y="785611"/>
                </a:cubicBezTo>
                <a:cubicBezTo>
                  <a:pt x="199254" y="797753"/>
                  <a:pt x="200714" y="811770"/>
                  <a:pt x="206062" y="824248"/>
                </a:cubicBezTo>
                <a:cubicBezTo>
                  <a:pt x="213625" y="841894"/>
                  <a:pt x="225748" y="857550"/>
                  <a:pt x="231819" y="875763"/>
                </a:cubicBezTo>
                <a:cubicBezTo>
                  <a:pt x="241666" y="905304"/>
                  <a:pt x="253747" y="978443"/>
                  <a:pt x="270456" y="1017431"/>
                </a:cubicBezTo>
                <a:cubicBezTo>
                  <a:pt x="278019" y="1035077"/>
                  <a:pt x="287628" y="1051774"/>
                  <a:pt x="296214" y="1068946"/>
                </a:cubicBezTo>
                <a:cubicBezTo>
                  <a:pt x="291921" y="1137633"/>
                  <a:pt x="288823" y="1206406"/>
                  <a:pt x="283335" y="1275008"/>
                </a:cubicBezTo>
                <a:cubicBezTo>
                  <a:pt x="274254" y="1388519"/>
                  <a:pt x="280899" y="1359588"/>
                  <a:pt x="257577" y="1429555"/>
                </a:cubicBezTo>
                <a:cubicBezTo>
                  <a:pt x="261870" y="1506828"/>
                  <a:pt x="259999" y="1584692"/>
                  <a:pt x="270456" y="1661374"/>
                </a:cubicBezTo>
                <a:cubicBezTo>
                  <a:pt x="277773" y="1715030"/>
                  <a:pt x="312204" y="1720442"/>
                  <a:pt x="347729" y="1751526"/>
                </a:cubicBezTo>
                <a:cubicBezTo>
                  <a:pt x="366005" y="1767518"/>
                  <a:pt x="383253" y="1784766"/>
                  <a:pt x="399245" y="1803042"/>
                </a:cubicBezTo>
                <a:cubicBezTo>
                  <a:pt x="413379" y="1819196"/>
                  <a:pt x="419679" y="1843181"/>
                  <a:pt x="437881" y="1854557"/>
                </a:cubicBezTo>
                <a:cubicBezTo>
                  <a:pt x="456444" y="1866159"/>
                  <a:pt x="480811" y="1863143"/>
                  <a:pt x="502276" y="1867436"/>
                </a:cubicBezTo>
                <a:cubicBezTo>
                  <a:pt x="547547" y="1935346"/>
                  <a:pt x="501929" y="1885686"/>
                  <a:pt x="579549" y="1918952"/>
                </a:cubicBezTo>
                <a:cubicBezTo>
                  <a:pt x="593776" y="1925049"/>
                  <a:pt x="604341" y="1937788"/>
                  <a:pt x="618186" y="1944710"/>
                </a:cubicBezTo>
                <a:cubicBezTo>
                  <a:pt x="630328" y="1950781"/>
                  <a:pt x="643943" y="1953295"/>
                  <a:pt x="656822" y="1957588"/>
                </a:cubicBezTo>
                <a:cubicBezTo>
                  <a:pt x="682580" y="1974760"/>
                  <a:pt x="716923" y="1983346"/>
                  <a:pt x="734095" y="2009104"/>
                </a:cubicBezTo>
                <a:cubicBezTo>
                  <a:pt x="768936" y="2061366"/>
                  <a:pt x="754346" y="2051426"/>
                  <a:pt x="824248" y="2086377"/>
                </a:cubicBezTo>
                <a:cubicBezTo>
                  <a:pt x="836390" y="2092448"/>
                  <a:pt x="849600" y="2096459"/>
                  <a:pt x="862884" y="2099256"/>
                </a:cubicBezTo>
                <a:cubicBezTo>
                  <a:pt x="1038326" y="2136192"/>
                  <a:pt x="1031614" y="2133226"/>
                  <a:pt x="1171977" y="2150772"/>
                </a:cubicBezTo>
                <a:cubicBezTo>
                  <a:pt x="1313370" y="2207329"/>
                  <a:pt x="1256902" y="2187665"/>
                  <a:pt x="1339402" y="2215166"/>
                </a:cubicBezTo>
                <a:cubicBezTo>
                  <a:pt x="1371948" y="2117530"/>
                  <a:pt x="1348869" y="2159614"/>
                  <a:pt x="1403797" y="2086377"/>
                </a:cubicBezTo>
                <a:cubicBezTo>
                  <a:pt x="1438141" y="2090670"/>
                  <a:pt x="1476573" y="2082447"/>
                  <a:pt x="1506828" y="2099256"/>
                </a:cubicBezTo>
                <a:cubicBezTo>
                  <a:pt x="1522301" y="2107852"/>
                  <a:pt x="1508650" y="2136950"/>
                  <a:pt x="1519707" y="2150772"/>
                </a:cubicBezTo>
                <a:cubicBezTo>
                  <a:pt x="1528187" y="2161372"/>
                  <a:pt x="1545464" y="2159357"/>
                  <a:pt x="1558343" y="2163650"/>
                </a:cubicBezTo>
                <a:lnTo>
                  <a:pt x="1609859" y="2086377"/>
                </a:lnTo>
                <a:cubicBezTo>
                  <a:pt x="1618445" y="2073498"/>
                  <a:pt x="1620933" y="2052636"/>
                  <a:pt x="1635617" y="2047741"/>
                </a:cubicBezTo>
                <a:lnTo>
                  <a:pt x="1674253" y="2034862"/>
                </a:lnTo>
                <a:cubicBezTo>
                  <a:pt x="1704304" y="2004811"/>
                  <a:pt x="1740831" y="1980071"/>
                  <a:pt x="1764405" y="1944710"/>
                </a:cubicBezTo>
                <a:cubicBezTo>
                  <a:pt x="1772991" y="1931831"/>
                  <a:pt x="1783241" y="1919918"/>
                  <a:pt x="1790163" y="1906073"/>
                </a:cubicBezTo>
                <a:cubicBezTo>
                  <a:pt x="1811113" y="1864173"/>
                  <a:pt x="1791890" y="1865710"/>
                  <a:pt x="1828800" y="1828800"/>
                </a:cubicBezTo>
                <a:cubicBezTo>
                  <a:pt x="1839745" y="1817855"/>
                  <a:pt x="1854557" y="1811628"/>
                  <a:pt x="1867436" y="1803042"/>
                </a:cubicBezTo>
                <a:cubicBezTo>
                  <a:pt x="1876022" y="1785870"/>
                  <a:pt x="1885631" y="1769173"/>
                  <a:pt x="1893194" y="1751526"/>
                </a:cubicBezTo>
                <a:cubicBezTo>
                  <a:pt x="1898542" y="1739048"/>
                  <a:pt x="1900002" y="1725032"/>
                  <a:pt x="1906073" y="1712890"/>
                </a:cubicBezTo>
                <a:cubicBezTo>
                  <a:pt x="1912995" y="1699046"/>
                  <a:pt x="1924151" y="1687692"/>
                  <a:pt x="1931831" y="1674253"/>
                </a:cubicBezTo>
                <a:cubicBezTo>
                  <a:pt x="1941356" y="1657584"/>
                  <a:pt x="1949002" y="1639910"/>
                  <a:pt x="1957588" y="1622738"/>
                </a:cubicBezTo>
                <a:cubicBezTo>
                  <a:pt x="1953295" y="1566929"/>
                  <a:pt x="1955024" y="1510327"/>
                  <a:pt x="1944709" y="1455312"/>
                </a:cubicBezTo>
                <a:cubicBezTo>
                  <a:pt x="1941857" y="1440099"/>
                  <a:pt x="1929306" y="1428181"/>
                  <a:pt x="1918952" y="1416676"/>
                </a:cubicBezTo>
                <a:cubicBezTo>
                  <a:pt x="1890522" y="1385087"/>
                  <a:pt x="1852374" y="1361885"/>
                  <a:pt x="1828800" y="1326524"/>
                </a:cubicBezTo>
                <a:cubicBezTo>
                  <a:pt x="1754978" y="1215791"/>
                  <a:pt x="1843487" y="1355897"/>
                  <a:pt x="1790163" y="1249250"/>
                </a:cubicBezTo>
                <a:cubicBezTo>
                  <a:pt x="1783241" y="1235406"/>
                  <a:pt x="1772084" y="1224053"/>
                  <a:pt x="1764405" y="1210614"/>
                </a:cubicBezTo>
                <a:cubicBezTo>
                  <a:pt x="1754880" y="1193945"/>
                  <a:pt x="1748526" y="1175561"/>
                  <a:pt x="1738648" y="1159098"/>
                </a:cubicBezTo>
                <a:cubicBezTo>
                  <a:pt x="1722721" y="1132553"/>
                  <a:pt x="1704304" y="1107583"/>
                  <a:pt x="1687132" y="1081825"/>
                </a:cubicBezTo>
                <a:lnTo>
                  <a:pt x="1661374" y="1043188"/>
                </a:lnTo>
                <a:cubicBezTo>
                  <a:pt x="1652788" y="1030309"/>
                  <a:pt x="1640512" y="1019236"/>
                  <a:pt x="1635617" y="1004552"/>
                </a:cubicBezTo>
                <a:cubicBezTo>
                  <a:pt x="1617843" y="951231"/>
                  <a:pt x="1630269" y="977211"/>
                  <a:pt x="1596980" y="927279"/>
                </a:cubicBezTo>
                <a:lnTo>
                  <a:pt x="1571222" y="850005"/>
                </a:lnTo>
                <a:cubicBezTo>
                  <a:pt x="1566929" y="837126"/>
                  <a:pt x="1569638" y="818899"/>
                  <a:pt x="1558343" y="811369"/>
                </a:cubicBezTo>
                <a:cubicBezTo>
                  <a:pt x="1545464" y="802783"/>
                  <a:pt x="1532302" y="794608"/>
                  <a:pt x="1519707" y="785611"/>
                </a:cubicBezTo>
                <a:cubicBezTo>
                  <a:pt x="1502240" y="773135"/>
                  <a:pt x="1486393" y="758350"/>
                  <a:pt x="1468191" y="746974"/>
                </a:cubicBezTo>
                <a:cubicBezTo>
                  <a:pt x="1406063" y="708144"/>
                  <a:pt x="1433808" y="732239"/>
                  <a:pt x="1378039" y="708338"/>
                </a:cubicBezTo>
                <a:cubicBezTo>
                  <a:pt x="1360393" y="700775"/>
                  <a:pt x="1344170" y="690143"/>
                  <a:pt x="1326524" y="682580"/>
                </a:cubicBezTo>
                <a:cubicBezTo>
                  <a:pt x="1314046" y="677232"/>
                  <a:pt x="1300029" y="675772"/>
                  <a:pt x="1287887" y="669701"/>
                </a:cubicBezTo>
                <a:cubicBezTo>
                  <a:pt x="1274042" y="662779"/>
                  <a:pt x="1263743" y="649378"/>
                  <a:pt x="1249250" y="643943"/>
                </a:cubicBezTo>
                <a:cubicBezTo>
                  <a:pt x="1196952" y="624331"/>
                  <a:pt x="1010758" y="618629"/>
                  <a:pt x="1004552" y="618186"/>
                </a:cubicBezTo>
                <a:cubicBezTo>
                  <a:pt x="941479" y="597162"/>
                  <a:pt x="979491" y="605307"/>
                  <a:pt x="888642" y="605307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9675970">
            <a:off x="3593987" y="3108652"/>
            <a:ext cx="136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7030A0"/>
                </a:solidFill>
              </a:rPr>
              <a:t>Μέσα</a:t>
            </a:r>
          </a:p>
        </p:txBody>
      </p:sp>
    </p:spTree>
    <p:extLst>
      <p:ext uri="{BB962C8B-B14F-4D97-AF65-F5344CB8AC3E}">
        <p14:creationId xmlns:p14="http://schemas.microsoft.com/office/powerpoint/2010/main" val="275429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Ευθύγραμμο βέλος σύνδεσης 4"/>
          <p:cNvCxnSpPr/>
          <p:nvPr/>
        </p:nvCxnSpPr>
        <p:spPr>
          <a:xfrm flipV="1">
            <a:off x="467544" y="188640"/>
            <a:ext cx="8424936" cy="633670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Διάγραμμα ροής: Παραπομπή 5"/>
          <p:cNvSpPr/>
          <p:nvPr/>
        </p:nvSpPr>
        <p:spPr>
          <a:xfrm>
            <a:off x="3593415" y="3969060"/>
            <a:ext cx="216024" cy="216024"/>
          </a:xfrm>
          <a:prstGeom prst="flowChartConnector">
            <a:avLst/>
          </a:prstGeom>
          <a:solidFill>
            <a:srgbClr val="FF0000"/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8" name="Ευθεία γραμμή σύνδεσης 7"/>
          <p:cNvCxnSpPr>
            <a:endCxn id="6" idx="0"/>
          </p:cNvCxnSpPr>
          <p:nvPr/>
        </p:nvCxnSpPr>
        <p:spPr>
          <a:xfrm>
            <a:off x="3701427" y="332656"/>
            <a:ext cx="0" cy="363640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>
            <a:stCxn id="6" idx="4"/>
          </p:cNvCxnSpPr>
          <p:nvPr/>
        </p:nvCxnSpPr>
        <p:spPr>
          <a:xfrm>
            <a:off x="3701427" y="4185084"/>
            <a:ext cx="0" cy="234026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Διπλό άγκιστρο 18"/>
          <p:cNvSpPr/>
          <p:nvPr/>
        </p:nvSpPr>
        <p:spPr>
          <a:xfrm rot="19397501">
            <a:off x="5210036" y="2677045"/>
            <a:ext cx="1368152" cy="576064"/>
          </a:xfrm>
          <a:prstGeom prst="bracePair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ΧΡΟΝΟΣ</a:t>
            </a:r>
          </a:p>
        </p:txBody>
      </p:sp>
      <p:cxnSp>
        <p:nvCxnSpPr>
          <p:cNvPr id="21" name="Γωνιακή σύνδεση 20"/>
          <p:cNvCxnSpPr/>
          <p:nvPr/>
        </p:nvCxnSpPr>
        <p:spPr>
          <a:xfrm>
            <a:off x="2339752" y="3132709"/>
            <a:ext cx="1080120" cy="944363"/>
          </a:xfrm>
          <a:prstGeom prst="bentConnector3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3568" y="29249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dirty="0">
                <a:solidFill>
                  <a:prstClr val="black"/>
                </a:solidFill>
              </a:rPr>
              <a:t>ΧΩΡΟΣ</a:t>
            </a:r>
          </a:p>
        </p:txBody>
      </p:sp>
    </p:spTree>
    <p:extLst>
      <p:ext uri="{BB962C8B-B14F-4D97-AF65-F5344CB8AC3E}">
        <p14:creationId xmlns:p14="http://schemas.microsoft.com/office/powerpoint/2010/main" val="410279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3775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092280" y="6136704"/>
            <a:ext cx="14269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AP Photo/Matt </a:t>
            </a:r>
            <a:r>
              <a:rPr lang="en-US" sz="900" dirty="0" err="1">
                <a:solidFill>
                  <a:prstClr val="black"/>
                </a:solidFill>
              </a:rPr>
              <a:t>Rourke</a:t>
            </a:r>
            <a:endParaRPr lang="el-GR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736026"/>
              </p:ext>
            </p:extLst>
          </p:nvPr>
        </p:nvGraphicFramePr>
        <p:xfrm>
          <a:off x="611553" y="764704"/>
          <a:ext cx="7992894" cy="5409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842"/>
                <a:gridCol w="1141842"/>
                <a:gridCol w="1141842"/>
                <a:gridCol w="1141842"/>
                <a:gridCol w="1141842"/>
                <a:gridCol w="1141842"/>
                <a:gridCol w="1141842"/>
              </a:tblGrid>
              <a:tr h="675026"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Γύρω-γύρω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Πάνω/Πίσω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Αριστερά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Στο κέντρο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Δεξιά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Κάτω/</a:t>
                      </a:r>
                    </a:p>
                    <a:p>
                      <a:r>
                        <a:rPr lang="el-GR" sz="1200" dirty="0" smtClean="0"/>
                        <a:t>Μπροστά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Μέσα</a:t>
                      </a:r>
                      <a:endParaRPr lang="el-GR" sz="1200" dirty="0"/>
                    </a:p>
                  </a:txBody>
                  <a:tcPr/>
                </a:tc>
              </a:tr>
              <a:tr h="4734920"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Εξωτερικά</a:t>
                      </a:r>
                    </a:p>
                    <a:p>
                      <a:endParaRPr lang="el-G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Βόρεια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Από τη μία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Στο μέσο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Από την άλλη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Νότια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dirty="0" smtClean="0"/>
                        <a:t>Εσωτερικά</a:t>
                      </a:r>
                      <a:endParaRPr lang="el-GR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43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3775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092280" y="6136704"/>
            <a:ext cx="14269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AP Photo/Matt </a:t>
            </a:r>
            <a:r>
              <a:rPr lang="en-US" sz="900" dirty="0" err="1">
                <a:solidFill>
                  <a:prstClr val="black"/>
                </a:solidFill>
              </a:rPr>
              <a:t>Rourke</a:t>
            </a:r>
            <a:endParaRPr lang="el-GR" sz="900" dirty="0">
              <a:solidFill>
                <a:prstClr val="black"/>
              </a:solidFill>
            </a:endParaRPr>
          </a:p>
        </p:txBody>
      </p:sp>
      <p:sp>
        <p:nvSpPr>
          <p:cNvPr id="2" name="Διάγραμμα ροής: Λογικό &quot;Ή&quot; 1"/>
          <p:cNvSpPr/>
          <p:nvPr/>
        </p:nvSpPr>
        <p:spPr>
          <a:xfrm>
            <a:off x="914400" y="908720"/>
            <a:ext cx="7315200" cy="4961855"/>
          </a:xfrm>
          <a:prstGeom prst="flowChar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Εξάγωνο 2"/>
          <p:cNvSpPr/>
          <p:nvPr/>
        </p:nvSpPr>
        <p:spPr>
          <a:xfrm>
            <a:off x="4463988" y="3327758"/>
            <a:ext cx="216024" cy="127688"/>
          </a:xfrm>
          <a:prstGeom prst="hexag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952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1920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r>
                        <a:rPr lang="el-GR" dirty="0" smtClean="0"/>
                        <a:t>Εργοστάσιο</a:t>
                      </a:r>
                    </a:p>
                    <a:p>
                      <a:r>
                        <a:rPr lang="el-GR" dirty="0" smtClean="0"/>
                        <a:t>Υψικάμινος</a:t>
                      </a:r>
                    </a:p>
                    <a:p>
                      <a:r>
                        <a:rPr lang="el-GR" dirty="0" smtClean="0"/>
                        <a:t>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Γκρίζος</a:t>
                      </a:r>
                    </a:p>
                    <a:p>
                      <a:r>
                        <a:rPr lang="el-GR" dirty="0" smtClean="0"/>
                        <a:t>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Άσχημα</a:t>
                      </a:r>
                    </a:p>
                    <a:p>
                      <a:r>
                        <a:rPr lang="el-GR" dirty="0" smtClean="0"/>
                        <a:t>…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Υπάρχει</a:t>
                      </a:r>
                    </a:p>
                    <a:p>
                      <a:r>
                        <a:rPr lang="el-GR" dirty="0" smtClean="0"/>
                        <a:t>…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Λεξιλόγιο εικόνας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23729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4716016" y="188640"/>
            <a:ext cx="3319392" cy="1368152"/>
          </a:xfrm>
        </p:spPr>
        <p:txBody>
          <a:bodyPr/>
          <a:lstStyle/>
          <a:p>
            <a:pPr algn="ctr"/>
            <a:r>
              <a:rPr lang="el-G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ΠΡΟΣΟΧΗ!</a:t>
            </a:r>
            <a:br>
              <a:rPr lang="el-G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Θέση εικόνας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Θέση κειμένου 7"/>
          <p:cNvSpPr>
            <a:spLocks noGrp="1"/>
          </p:cNvSpPr>
          <p:nvPr>
            <p:ph type="body" sz="half" idx="2"/>
          </p:nvPr>
        </p:nvSpPr>
        <p:spPr>
          <a:xfrm>
            <a:off x="4716016" y="1124744"/>
            <a:ext cx="3300573" cy="4680520"/>
          </a:xfrm>
        </p:spPr>
        <p:txBody>
          <a:bodyPr/>
          <a:lstStyle/>
          <a:p>
            <a:r>
              <a:rPr lang="el-GR" dirty="0" smtClean="0"/>
              <a:t>Χρησιμοποιώ όλες τις αισθήσεις μου,</a:t>
            </a:r>
          </a:p>
          <a:p>
            <a:r>
              <a:rPr lang="el-GR" dirty="0"/>
              <a:t>γ</a:t>
            </a:r>
            <a:r>
              <a:rPr lang="el-GR" dirty="0" smtClean="0"/>
              <a:t>ια να περιγράψω ένα τοπίο.</a:t>
            </a:r>
          </a:p>
          <a:p>
            <a:r>
              <a:rPr lang="el-GR" dirty="0" smtClean="0"/>
              <a:t>Δηλαδή το λεξιλόγιό μου μπορεί να περιλαμβάνει λέξεις και φράσεις σχετικές με όλες τις αισθήσεις μου!</a:t>
            </a:r>
          </a:p>
          <a:p>
            <a:endParaRPr lang="el-G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4" y="764704"/>
            <a:ext cx="315802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Διπλό άγκιστρο 8"/>
          <p:cNvSpPr/>
          <p:nvPr/>
        </p:nvSpPr>
        <p:spPr>
          <a:xfrm>
            <a:off x="4716016" y="3356992"/>
            <a:ext cx="3384376" cy="2088232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Π.χ.: </a:t>
            </a:r>
            <a:r>
              <a:rPr lang="el-GR" i="1" dirty="0" smtClean="0"/>
              <a:t>Ακούω, κοιτάζω, ευωδιάζει, αποπνικτικά, παγωμένος, βροχή, πικρός </a:t>
            </a:r>
            <a:r>
              <a:rPr lang="el-GR" dirty="0" smtClean="0"/>
              <a:t>κλπ.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338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3775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7092280" y="6136704"/>
            <a:ext cx="14269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AP Photo/Matt </a:t>
            </a:r>
            <a:r>
              <a:rPr lang="en-US" sz="900" dirty="0" err="1">
                <a:solidFill>
                  <a:prstClr val="black"/>
                </a:solidFill>
              </a:rPr>
              <a:t>Rourke</a:t>
            </a:r>
            <a:endParaRPr lang="el-GR" sz="900" dirty="0">
              <a:solidFill>
                <a:prstClr val="black"/>
              </a:solidFill>
            </a:endParaRPr>
          </a:p>
        </p:txBody>
      </p:sp>
      <p:sp>
        <p:nvSpPr>
          <p:cNvPr id="2" name="Έλλειψη 1"/>
          <p:cNvSpPr/>
          <p:nvPr/>
        </p:nvSpPr>
        <p:spPr>
          <a:xfrm rot="21186934">
            <a:off x="1043608" y="4359612"/>
            <a:ext cx="2376264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Έλλειψη 2"/>
          <p:cNvSpPr/>
          <p:nvPr/>
        </p:nvSpPr>
        <p:spPr>
          <a:xfrm rot="1190567">
            <a:off x="3275856" y="1948367"/>
            <a:ext cx="2016224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Έλλειψη 4"/>
          <p:cNvSpPr/>
          <p:nvPr/>
        </p:nvSpPr>
        <p:spPr>
          <a:xfrm>
            <a:off x="914400" y="993775"/>
            <a:ext cx="2561640" cy="1067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5004048" y="3284984"/>
            <a:ext cx="2945745" cy="1080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/>
          <p:cNvSpPr/>
          <p:nvPr/>
        </p:nvSpPr>
        <p:spPr>
          <a:xfrm rot="21303646">
            <a:off x="3476040" y="5157192"/>
            <a:ext cx="4753560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Έλλειψη 7"/>
          <p:cNvSpPr/>
          <p:nvPr/>
        </p:nvSpPr>
        <p:spPr>
          <a:xfrm>
            <a:off x="3995936" y="4558113"/>
            <a:ext cx="476234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Έλλειψη 8"/>
          <p:cNvSpPr/>
          <p:nvPr/>
        </p:nvSpPr>
        <p:spPr>
          <a:xfrm rot="21175694">
            <a:off x="4644008" y="4444693"/>
            <a:ext cx="3305785" cy="599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Έλλειψη 9"/>
          <p:cNvSpPr/>
          <p:nvPr/>
        </p:nvSpPr>
        <p:spPr>
          <a:xfrm rot="21252003">
            <a:off x="1023013" y="3392996"/>
            <a:ext cx="3872593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Έλλειψη 10"/>
          <p:cNvSpPr/>
          <p:nvPr/>
        </p:nvSpPr>
        <p:spPr>
          <a:xfrm>
            <a:off x="7648001" y="2636912"/>
            <a:ext cx="281449" cy="100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3" name="Γωνιακή σύνδεση 12"/>
          <p:cNvCxnSpPr/>
          <p:nvPr/>
        </p:nvCxnSpPr>
        <p:spPr>
          <a:xfrm>
            <a:off x="6588224" y="1916832"/>
            <a:ext cx="1217553" cy="72008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5292080" y="1700808"/>
            <a:ext cx="129614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672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572252"/>
            <a:ext cx="7920879" cy="445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919441" y="6198957"/>
            <a:ext cx="16674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https://www.healthandlife.gr/</a:t>
            </a:r>
            <a:endParaRPr lang="el-GR" sz="800" dirty="0"/>
          </a:p>
        </p:txBody>
      </p:sp>
    </p:spTree>
    <p:extLst>
      <p:ext uri="{BB962C8B-B14F-4D97-AF65-F5344CB8AC3E}">
        <p14:creationId xmlns:p14="http://schemas.microsoft.com/office/powerpoint/2010/main" val="300140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Πίνακας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32351"/>
              </p:ext>
            </p:extLst>
          </p:nvPr>
        </p:nvGraphicFramePr>
        <p:xfrm>
          <a:off x="611560" y="764704"/>
          <a:ext cx="7992888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998222"/>
                <a:gridCol w="1998222"/>
                <a:gridCol w="1998222"/>
              </a:tblGrid>
              <a:tr h="52347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Ουσιαστικά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Επίθετα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Επιρρήματα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Ρήματα</a:t>
                      </a:r>
                      <a:endParaRPr lang="el-GR" dirty="0"/>
                    </a:p>
                  </a:txBody>
                  <a:tcPr/>
                </a:tc>
              </a:tr>
              <a:tr h="5093154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6016" y="1166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prstClr val="black"/>
                </a:solidFill>
              </a:rPr>
              <a:t>Λεξιλόγιο </a:t>
            </a:r>
            <a:r>
              <a:rPr lang="el-GR" b="1" dirty="0" smtClean="0">
                <a:solidFill>
                  <a:prstClr val="black"/>
                </a:solidFill>
              </a:rPr>
              <a:t>εικόνας-Α</a:t>
            </a:r>
            <a:endParaRPr lang="el-G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57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246</TotalTime>
  <Words>161</Words>
  <Application>Microsoft Office PowerPoint</Application>
  <PresentationFormat>Προβολή στην οθόνη (4:3)</PresentationFormat>
  <Paragraphs>81</Paragraphs>
  <Slides>17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Austin</vt:lpstr>
      <vt:lpstr>ΠΕΡΙΓΡΑΦΗ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ΠΡΟΣΟΧΗ!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ΠΕΡΙΓΡΑΦΗ</dc:title>
  <dc:creator>Μαρω</dc:creator>
  <cp:lastModifiedBy>Μαρω</cp:lastModifiedBy>
  <cp:revision>15</cp:revision>
  <dcterms:created xsi:type="dcterms:W3CDTF">2023-11-05T16:37:26Z</dcterms:created>
  <dcterms:modified xsi:type="dcterms:W3CDTF">2023-11-05T20:50:05Z</dcterms:modified>
</cp:coreProperties>
</file>