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307" r:id="rId4"/>
    <p:sldId id="258" r:id="rId5"/>
    <p:sldId id="286" r:id="rId6"/>
    <p:sldId id="297" r:id="rId7"/>
    <p:sldId id="281" r:id="rId8"/>
    <p:sldId id="308" r:id="rId9"/>
    <p:sldId id="309" r:id="rId10"/>
    <p:sldId id="310" r:id="rId11"/>
    <p:sldId id="317" r:id="rId12"/>
    <p:sldId id="315" r:id="rId13"/>
    <p:sldId id="313" r:id="rId14"/>
    <p:sldId id="314" r:id="rId15"/>
    <p:sldId id="298" r:id="rId16"/>
    <p:sldId id="305" r:id="rId17"/>
    <p:sldId id="316" r:id="rId18"/>
    <p:sldId id="269"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D1478-1087-4F58-BBC1-86AD1E81A47D}" type="doc">
      <dgm:prSet loTypeId="urn:microsoft.com/office/officeart/2005/8/layout/pyramid2" loCatId="pyramid" qsTypeId="urn:microsoft.com/office/officeart/2005/8/quickstyle/simple1" qsCatId="simple" csTypeId="urn:microsoft.com/office/officeart/2005/8/colors/colorful3" csCatId="colorful" phldr="1"/>
      <dgm:spPr/>
    </dgm:pt>
    <dgm:pt modelId="{862F4D75-88FE-4087-9B97-7917C0B5DBFC}">
      <dgm:prSet phldrT="[Κείμενο]"/>
      <dgm:spPr/>
      <dgm:t>
        <a:bodyPr/>
        <a:lstStyle/>
        <a:p>
          <a:r>
            <a:rPr lang="el-GR" dirty="0" smtClean="0"/>
            <a:t>Μέσα 8</a:t>
          </a:r>
          <a:r>
            <a:rPr lang="el-GR" baseline="30000" dirty="0" smtClean="0"/>
            <a:t>ου</a:t>
          </a:r>
          <a:r>
            <a:rPr lang="el-GR" dirty="0" smtClean="0"/>
            <a:t> αιώνα</a:t>
          </a:r>
          <a:endParaRPr lang="el-GR" dirty="0"/>
        </a:p>
      </dgm:t>
    </dgm:pt>
    <dgm:pt modelId="{106D5748-B0A3-4A72-81C3-B188CB470095}" type="parTrans" cxnId="{B1431FA7-47C4-4698-9EC9-6F38984FA6F5}">
      <dgm:prSet/>
      <dgm:spPr/>
      <dgm:t>
        <a:bodyPr/>
        <a:lstStyle/>
        <a:p>
          <a:endParaRPr lang="el-GR"/>
        </a:p>
      </dgm:t>
    </dgm:pt>
    <dgm:pt modelId="{ABBD5E25-C4F8-4D56-BD3B-A37256DDF006}" type="sibTrans" cxnId="{B1431FA7-47C4-4698-9EC9-6F38984FA6F5}">
      <dgm:prSet/>
      <dgm:spPr/>
      <dgm:t>
        <a:bodyPr/>
        <a:lstStyle/>
        <a:p>
          <a:endParaRPr lang="el-GR"/>
        </a:p>
      </dgm:t>
    </dgm:pt>
    <dgm:pt modelId="{1F575634-066F-4DDA-9000-AF597C1B255F}">
      <dgm:prSet phldrT="[Κείμενο]"/>
      <dgm:spPr/>
      <dgm:t>
        <a:bodyPr/>
        <a:lstStyle/>
        <a:p>
          <a:r>
            <a:rPr lang="el-GR" dirty="0" smtClean="0"/>
            <a:t>Μέσα 9</a:t>
          </a:r>
          <a:r>
            <a:rPr lang="el-GR" baseline="30000" dirty="0" smtClean="0"/>
            <a:t>ου</a:t>
          </a:r>
          <a:r>
            <a:rPr lang="el-GR" dirty="0" smtClean="0"/>
            <a:t> αιώνα</a:t>
          </a:r>
          <a:endParaRPr lang="el-GR" dirty="0"/>
        </a:p>
      </dgm:t>
    </dgm:pt>
    <dgm:pt modelId="{451DFF1F-A456-48C5-B1DE-28B2E3BA8BAE}" type="parTrans" cxnId="{0329EF11-AEA6-4512-A486-4362E1234E45}">
      <dgm:prSet/>
      <dgm:spPr/>
      <dgm:t>
        <a:bodyPr/>
        <a:lstStyle/>
        <a:p>
          <a:endParaRPr lang="el-GR"/>
        </a:p>
      </dgm:t>
    </dgm:pt>
    <dgm:pt modelId="{DFCD1678-F6E4-4CE9-9E38-F02C0B4F02B6}" type="sibTrans" cxnId="{0329EF11-AEA6-4512-A486-4362E1234E45}">
      <dgm:prSet/>
      <dgm:spPr/>
      <dgm:t>
        <a:bodyPr/>
        <a:lstStyle/>
        <a:p>
          <a:endParaRPr lang="el-GR"/>
        </a:p>
      </dgm:t>
    </dgm:pt>
    <dgm:pt modelId="{228F2A91-E92F-4CED-817E-25B5814E4582}">
      <dgm:prSet phldrT="[Κείμενο]"/>
      <dgm:spPr/>
      <dgm:t>
        <a:bodyPr/>
        <a:lstStyle/>
        <a:p>
          <a:r>
            <a:rPr lang="el-GR" dirty="0" smtClean="0"/>
            <a:t>10ος αιώνας</a:t>
          </a:r>
          <a:endParaRPr lang="el-GR" dirty="0"/>
        </a:p>
      </dgm:t>
    </dgm:pt>
    <dgm:pt modelId="{88FAA44A-7EF6-4062-9531-EAEACCCBB9EE}" type="parTrans" cxnId="{634836B7-B0AA-4CBC-9DD0-1C06EE75D30D}">
      <dgm:prSet/>
      <dgm:spPr/>
      <dgm:t>
        <a:bodyPr/>
        <a:lstStyle/>
        <a:p>
          <a:endParaRPr lang="el-GR"/>
        </a:p>
      </dgm:t>
    </dgm:pt>
    <dgm:pt modelId="{433D25C1-12A1-49EC-A50C-B286692610CD}" type="sibTrans" cxnId="{634836B7-B0AA-4CBC-9DD0-1C06EE75D30D}">
      <dgm:prSet/>
      <dgm:spPr/>
      <dgm:t>
        <a:bodyPr/>
        <a:lstStyle/>
        <a:p>
          <a:endParaRPr lang="el-GR"/>
        </a:p>
      </dgm:t>
    </dgm:pt>
    <dgm:pt modelId="{D767DFE6-59CF-4C54-9A47-BF3627DB0F3C}" type="pres">
      <dgm:prSet presAssocID="{334D1478-1087-4F58-BBC1-86AD1E81A47D}" presName="compositeShape" presStyleCnt="0">
        <dgm:presLayoutVars>
          <dgm:dir/>
          <dgm:resizeHandles/>
        </dgm:presLayoutVars>
      </dgm:prSet>
      <dgm:spPr/>
    </dgm:pt>
    <dgm:pt modelId="{85746CBD-5E49-4878-94F4-44EB5249820E}" type="pres">
      <dgm:prSet presAssocID="{334D1478-1087-4F58-BBC1-86AD1E81A47D}" presName="pyramid" presStyleLbl="node1" presStyleIdx="0" presStyleCnt="1"/>
      <dgm:spPr/>
    </dgm:pt>
    <dgm:pt modelId="{90B01732-6786-47A9-8C30-E50A1791B058}" type="pres">
      <dgm:prSet presAssocID="{334D1478-1087-4F58-BBC1-86AD1E81A47D}" presName="theList" presStyleCnt="0"/>
      <dgm:spPr/>
    </dgm:pt>
    <dgm:pt modelId="{CDB4D3A9-F18F-4CFB-8009-5EB24ED2DEA7}" type="pres">
      <dgm:prSet presAssocID="{862F4D75-88FE-4087-9B97-7917C0B5DBFC}" presName="aNode" presStyleLbl="fgAcc1" presStyleIdx="0" presStyleCnt="3">
        <dgm:presLayoutVars>
          <dgm:bulletEnabled val="1"/>
        </dgm:presLayoutVars>
      </dgm:prSet>
      <dgm:spPr/>
      <dgm:t>
        <a:bodyPr/>
        <a:lstStyle/>
        <a:p>
          <a:endParaRPr lang="el-GR"/>
        </a:p>
      </dgm:t>
    </dgm:pt>
    <dgm:pt modelId="{FB5B83DA-D72C-43D2-A806-FBECB90DCDBE}" type="pres">
      <dgm:prSet presAssocID="{862F4D75-88FE-4087-9B97-7917C0B5DBFC}" presName="aSpace" presStyleCnt="0"/>
      <dgm:spPr/>
    </dgm:pt>
    <dgm:pt modelId="{D34FA91B-1559-497A-88A5-5DCA45881FC7}" type="pres">
      <dgm:prSet presAssocID="{1F575634-066F-4DDA-9000-AF597C1B255F}" presName="aNode" presStyleLbl="fgAcc1" presStyleIdx="1" presStyleCnt="3">
        <dgm:presLayoutVars>
          <dgm:bulletEnabled val="1"/>
        </dgm:presLayoutVars>
      </dgm:prSet>
      <dgm:spPr/>
      <dgm:t>
        <a:bodyPr/>
        <a:lstStyle/>
        <a:p>
          <a:endParaRPr lang="el-GR"/>
        </a:p>
      </dgm:t>
    </dgm:pt>
    <dgm:pt modelId="{FF2A6109-E468-4CA2-B758-BE7584937FB3}" type="pres">
      <dgm:prSet presAssocID="{1F575634-066F-4DDA-9000-AF597C1B255F}" presName="aSpace" presStyleCnt="0"/>
      <dgm:spPr/>
    </dgm:pt>
    <dgm:pt modelId="{05C4EF0D-B77F-4DEF-A892-F4456EBEE581}" type="pres">
      <dgm:prSet presAssocID="{228F2A91-E92F-4CED-817E-25B5814E4582}" presName="aNode" presStyleLbl="fgAcc1" presStyleIdx="2" presStyleCnt="3">
        <dgm:presLayoutVars>
          <dgm:bulletEnabled val="1"/>
        </dgm:presLayoutVars>
      </dgm:prSet>
      <dgm:spPr/>
      <dgm:t>
        <a:bodyPr/>
        <a:lstStyle/>
        <a:p>
          <a:endParaRPr lang="el-GR"/>
        </a:p>
      </dgm:t>
    </dgm:pt>
    <dgm:pt modelId="{A18DE044-1B02-4ADD-89EE-ABFE2B79271A}" type="pres">
      <dgm:prSet presAssocID="{228F2A91-E92F-4CED-817E-25B5814E4582}" presName="aSpace" presStyleCnt="0"/>
      <dgm:spPr/>
    </dgm:pt>
  </dgm:ptLst>
  <dgm:cxnLst>
    <dgm:cxn modelId="{D438F94A-863D-421E-B0AC-3A17A2F43855}" type="presOf" srcId="{334D1478-1087-4F58-BBC1-86AD1E81A47D}" destId="{D767DFE6-59CF-4C54-9A47-BF3627DB0F3C}" srcOrd="0" destOrd="0" presId="urn:microsoft.com/office/officeart/2005/8/layout/pyramid2"/>
    <dgm:cxn modelId="{B1431FA7-47C4-4698-9EC9-6F38984FA6F5}" srcId="{334D1478-1087-4F58-BBC1-86AD1E81A47D}" destId="{862F4D75-88FE-4087-9B97-7917C0B5DBFC}" srcOrd="0" destOrd="0" parTransId="{106D5748-B0A3-4A72-81C3-B188CB470095}" sibTransId="{ABBD5E25-C4F8-4D56-BD3B-A37256DDF006}"/>
    <dgm:cxn modelId="{6D81A86F-C41D-4B79-9D7A-7C55E06E6425}" type="presOf" srcId="{228F2A91-E92F-4CED-817E-25B5814E4582}" destId="{05C4EF0D-B77F-4DEF-A892-F4456EBEE581}" srcOrd="0" destOrd="0" presId="urn:microsoft.com/office/officeart/2005/8/layout/pyramid2"/>
    <dgm:cxn modelId="{634836B7-B0AA-4CBC-9DD0-1C06EE75D30D}" srcId="{334D1478-1087-4F58-BBC1-86AD1E81A47D}" destId="{228F2A91-E92F-4CED-817E-25B5814E4582}" srcOrd="2" destOrd="0" parTransId="{88FAA44A-7EF6-4062-9531-EAEACCCBB9EE}" sibTransId="{433D25C1-12A1-49EC-A50C-B286692610CD}"/>
    <dgm:cxn modelId="{A2DD532A-5273-43D9-8BD7-88794130981A}" type="presOf" srcId="{1F575634-066F-4DDA-9000-AF597C1B255F}" destId="{D34FA91B-1559-497A-88A5-5DCA45881FC7}" srcOrd="0" destOrd="0" presId="urn:microsoft.com/office/officeart/2005/8/layout/pyramid2"/>
    <dgm:cxn modelId="{5B7333A1-AF43-46C7-9D4C-FFC8244B036A}" type="presOf" srcId="{862F4D75-88FE-4087-9B97-7917C0B5DBFC}" destId="{CDB4D3A9-F18F-4CFB-8009-5EB24ED2DEA7}" srcOrd="0" destOrd="0" presId="urn:microsoft.com/office/officeart/2005/8/layout/pyramid2"/>
    <dgm:cxn modelId="{0329EF11-AEA6-4512-A486-4362E1234E45}" srcId="{334D1478-1087-4F58-BBC1-86AD1E81A47D}" destId="{1F575634-066F-4DDA-9000-AF597C1B255F}" srcOrd="1" destOrd="0" parTransId="{451DFF1F-A456-48C5-B1DE-28B2E3BA8BAE}" sibTransId="{DFCD1678-F6E4-4CE9-9E38-F02C0B4F02B6}"/>
    <dgm:cxn modelId="{A5D6D62D-56B2-4E7C-88DD-BDCF35B253AE}" type="presParOf" srcId="{D767DFE6-59CF-4C54-9A47-BF3627DB0F3C}" destId="{85746CBD-5E49-4878-94F4-44EB5249820E}" srcOrd="0" destOrd="0" presId="urn:microsoft.com/office/officeart/2005/8/layout/pyramid2"/>
    <dgm:cxn modelId="{72A8BF73-EB59-4B65-B59B-FCD8E76EFF02}" type="presParOf" srcId="{D767DFE6-59CF-4C54-9A47-BF3627DB0F3C}" destId="{90B01732-6786-47A9-8C30-E50A1791B058}" srcOrd="1" destOrd="0" presId="urn:microsoft.com/office/officeart/2005/8/layout/pyramid2"/>
    <dgm:cxn modelId="{AC8BB24E-DEE3-4470-9806-C8616813485F}" type="presParOf" srcId="{90B01732-6786-47A9-8C30-E50A1791B058}" destId="{CDB4D3A9-F18F-4CFB-8009-5EB24ED2DEA7}" srcOrd="0" destOrd="0" presId="urn:microsoft.com/office/officeart/2005/8/layout/pyramid2"/>
    <dgm:cxn modelId="{298F1C01-8BBE-4ACD-A767-B5F36C9706E8}" type="presParOf" srcId="{90B01732-6786-47A9-8C30-E50A1791B058}" destId="{FB5B83DA-D72C-43D2-A806-FBECB90DCDBE}" srcOrd="1" destOrd="0" presId="urn:microsoft.com/office/officeart/2005/8/layout/pyramid2"/>
    <dgm:cxn modelId="{F12F3301-CD0B-48CD-8690-F9935A633565}" type="presParOf" srcId="{90B01732-6786-47A9-8C30-E50A1791B058}" destId="{D34FA91B-1559-497A-88A5-5DCA45881FC7}" srcOrd="2" destOrd="0" presId="urn:microsoft.com/office/officeart/2005/8/layout/pyramid2"/>
    <dgm:cxn modelId="{2E0747D4-1D9C-4824-A368-4D477552D423}" type="presParOf" srcId="{90B01732-6786-47A9-8C30-E50A1791B058}" destId="{FF2A6109-E468-4CA2-B758-BE7584937FB3}" srcOrd="3" destOrd="0" presId="urn:microsoft.com/office/officeart/2005/8/layout/pyramid2"/>
    <dgm:cxn modelId="{E128BE8E-F8E0-4725-B84C-664F80F735F5}" type="presParOf" srcId="{90B01732-6786-47A9-8C30-E50A1791B058}" destId="{05C4EF0D-B77F-4DEF-A892-F4456EBEE581}" srcOrd="4" destOrd="0" presId="urn:microsoft.com/office/officeart/2005/8/layout/pyramid2"/>
    <dgm:cxn modelId="{1EDD1F5B-F034-450E-B4B9-7A2D51637ADA}" type="presParOf" srcId="{90B01732-6786-47A9-8C30-E50A1791B058}" destId="{A18DE044-1B02-4ADD-89EE-ABFE2B79271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F767C4-C552-4CF1-B191-D8B3981B6B6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l-GR"/>
        </a:p>
      </dgm:t>
    </dgm:pt>
    <dgm:pt modelId="{8B7466C8-645D-4CBF-A1A6-160895F2B880}">
      <dgm:prSet phldrT="[Κείμενο]" custT="1"/>
      <dgm:spPr>
        <a:solidFill>
          <a:schemeClr val="bg2">
            <a:lumMod val="75000"/>
          </a:schemeClr>
        </a:solidFill>
        <a:ln>
          <a:solidFill>
            <a:srgbClr val="FFC000"/>
          </a:solidFill>
        </a:ln>
      </dgm:spPr>
      <dgm:t>
        <a:bodyPr/>
        <a:lstStyle/>
        <a:p>
          <a:r>
            <a:rPr lang="el-GR" sz="1600" dirty="0" smtClean="0">
              <a:solidFill>
                <a:srgbClr val="00B050"/>
              </a:solidFill>
            </a:rPr>
            <a:t>Ορισμός</a:t>
          </a:r>
          <a:endParaRPr lang="el-GR" sz="1600" dirty="0">
            <a:solidFill>
              <a:srgbClr val="00B050"/>
            </a:solidFill>
          </a:endParaRPr>
        </a:p>
      </dgm:t>
    </dgm:pt>
    <dgm:pt modelId="{088A6606-FB51-48B0-86DB-DE3359460072}" type="parTrans" cxnId="{2D2FAF92-0DF8-4D54-95F3-E292A3A4922D}">
      <dgm:prSet/>
      <dgm:spPr/>
      <dgm:t>
        <a:bodyPr/>
        <a:lstStyle/>
        <a:p>
          <a:endParaRPr lang="el-GR"/>
        </a:p>
      </dgm:t>
    </dgm:pt>
    <dgm:pt modelId="{D3287739-FCF7-4FB3-9F4E-924B79C5B702}" type="sibTrans" cxnId="{2D2FAF92-0DF8-4D54-95F3-E292A3A4922D}">
      <dgm:prSet/>
      <dgm:spPr/>
      <dgm:t>
        <a:bodyPr/>
        <a:lstStyle/>
        <a:p>
          <a:endParaRPr lang="el-GR"/>
        </a:p>
      </dgm:t>
    </dgm:pt>
    <dgm:pt modelId="{21CA70F1-75FC-49F9-ABBD-C789F1322CFA}">
      <dgm:prSet phldrT="[Κείμενο]" custT="1"/>
      <dgm:spPr>
        <a:solidFill>
          <a:schemeClr val="bg2">
            <a:lumMod val="75000"/>
          </a:schemeClr>
        </a:solidFill>
        <a:ln>
          <a:solidFill>
            <a:srgbClr val="FFC000"/>
          </a:solidFill>
        </a:ln>
      </dgm:spPr>
      <dgm:t>
        <a:bodyPr/>
        <a:lstStyle/>
        <a:p>
          <a:r>
            <a:rPr lang="el-GR" sz="800" dirty="0" err="1" smtClean="0">
              <a:solidFill>
                <a:schemeClr val="tx1"/>
              </a:solidFill>
            </a:rPr>
            <a:t>΄</a:t>
          </a:r>
          <a:r>
            <a:rPr lang="el-GR" sz="900" dirty="0" err="1" smtClean="0">
              <a:solidFill>
                <a:schemeClr val="tx1"/>
              </a:solidFill>
            </a:rPr>
            <a:t>Χαρακτηριστικ</a:t>
          </a:r>
          <a:r>
            <a:rPr lang="el-GR" sz="800" dirty="0" err="1" smtClean="0">
              <a:solidFill>
                <a:schemeClr val="tx1"/>
              </a:solidFill>
            </a:rPr>
            <a:t>ά</a:t>
          </a:r>
          <a:endParaRPr lang="el-GR" sz="800" dirty="0">
            <a:solidFill>
              <a:schemeClr val="tx1"/>
            </a:solidFill>
          </a:endParaRPr>
        </a:p>
      </dgm:t>
    </dgm:pt>
    <dgm:pt modelId="{0C881626-B83A-4720-8BB4-12D1A53E0537}" type="parTrans" cxnId="{D6762CD3-B777-4FA9-A1D7-73DD0EE6F291}">
      <dgm:prSet/>
      <dgm:spPr/>
      <dgm:t>
        <a:bodyPr/>
        <a:lstStyle/>
        <a:p>
          <a:endParaRPr lang="el-GR"/>
        </a:p>
      </dgm:t>
    </dgm:pt>
    <dgm:pt modelId="{D9561FD9-2E7B-4DA6-AC73-59C72E802C85}" type="sibTrans" cxnId="{D6762CD3-B777-4FA9-A1D7-73DD0EE6F291}">
      <dgm:prSet/>
      <dgm:spPr/>
      <dgm:t>
        <a:bodyPr/>
        <a:lstStyle/>
        <a:p>
          <a:endParaRPr lang="el-GR"/>
        </a:p>
      </dgm:t>
    </dgm:pt>
    <dgm:pt modelId="{BBF0E69F-18A8-4394-997C-97599288A4E3}">
      <dgm:prSet phldrT="[Κείμενο]"/>
      <dgm:spPr>
        <a:solidFill>
          <a:schemeClr val="bg2">
            <a:lumMod val="75000"/>
          </a:schemeClr>
        </a:solidFill>
        <a:ln>
          <a:solidFill>
            <a:srgbClr val="FFC000"/>
          </a:solidFill>
        </a:ln>
      </dgm:spPr>
      <dgm:t>
        <a:bodyPr/>
        <a:lstStyle/>
        <a:p>
          <a:r>
            <a:rPr lang="el-GR" dirty="0" smtClean="0">
              <a:solidFill>
                <a:schemeClr val="tx1"/>
              </a:solidFill>
            </a:rPr>
            <a:t>Παράδειγμα</a:t>
          </a:r>
          <a:endParaRPr lang="el-GR" dirty="0">
            <a:solidFill>
              <a:schemeClr val="tx1"/>
            </a:solidFill>
          </a:endParaRPr>
        </a:p>
      </dgm:t>
    </dgm:pt>
    <dgm:pt modelId="{A6B441DB-DCF8-4A76-8D27-A3B3DFB7E4B0}" type="parTrans" cxnId="{FEE5E629-A952-497F-8753-B3895E0538BB}">
      <dgm:prSet/>
      <dgm:spPr/>
      <dgm:t>
        <a:bodyPr/>
        <a:lstStyle/>
        <a:p>
          <a:endParaRPr lang="el-GR"/>
        </a:p>
      </dgm:t>
    </dgm:pt>
    <dgm:pt modelId="{FF8B350B-3937-4331-A8FA-ABF2BB585089}" type="sibTrans" cxnId="{FEE5E629-A952-497F-8753-B3895E0538BB}">
      <dgm:prSet/>
      <dgm:spPr/>
      <dgm:t>
        <a:bodyPr/>
        <a:lstStyle/>
        <a:p>
          <a:endParaRPr lang="el-GR"/>
        </a:p>
      </dgm:t>
    </dgm:pt>
    <dgm:pt modelId="{22881ADB-87E8-4ACB-9864-2CD277EF7FEE}">
      <dgm:prSet phldrT="[Κείμενο]"/>
      <dgm:spPr>
        <a:solidFill>
          <a:schemeClr val="bg2">
            <a:lumMod val="75000"/>
          </a:schemeClr>
        </a:solidFill>
        <a:ln>
          <a:solidFill>
            <a:srgbClr val="FFC000"/>
          </a:solidFill>
        </a:ln>
      </dgm:spPr>
      <dgm:t>
        <a:bodyPr/>
        <a:lstStyle/>
        <a:p>
          <a:r>
            <a:rPr lang="el-GR" dirty="0" smtClean="0">
              <a:solidFill>
                <a:schemeClr val="tx1"/>
              </a:solidFill>
            </a:rPr>
            <a:t>Αντίθετο παράδειγμα</a:t>
          </a:r>
          <a:endParaRPr lang="el-GR" dirty="0">
            <a:solidFill>
              <a:schemeClr val="tx1"/>
            </a:solidFill>
          </a:endParaRPr>
        </a:p>
      </dgm:t>
    </dgm:pt>
    <dgm:pt modelId="{3A48DDD9-C934-4639-BCCF-00E34BCD39B1}" type="parTrans" cxnId="{3B450E17-C080-4824-AA52-84AF2A183876}">
      <dgm:prSet/>
      <dgm:spPr/>
      <dgm:t>
        <a:bodyPr/>
        <a:lstStyle/>
        <a:p>
          <a:endParaRPr lang="el-GR"/>
        </a:p>
      </dgm:t>
    </dgm:pt>
    <dgm:pt modelId="{581C8A37-B325-4537-9E3A-BB1040A9E452}" type="sibTrans" cxnId="{3B450E17-C080-4824-AA52-84AF2A183876}">
      <dgm:prSet/>
      <dgm:spPr/>
      <dgm:t>
        <a:bodyPr/>
        <a:lstStyle/>
        <a:p>
          <a:endParaRPr lang="el-GR"/>
        </a:p>
      </dgm:t>
    </dgm:pt>
    <dgm:pt modelId="{B5436A48-B450-4665-895B-CAD922AFCBA8}" type="pres">
      <dgm:prSet presAssocID="{50F767C4-C552-4CF1-B191-D8B3981B6B6A}" presName="matrix" presStyleCnt="0">
        <dgm:presLayoutVars>
          <dgm:chMax val="1"/>
          <dgm:dir/>
          <dgm:resizeHandles val="exact"/>
        </dgm:presLayoutVars>
      </dgm:prSet>
      <dgm:spPr/>
    </dgm:pt>
    <dgm:pt modelId="{5190A1AB-D098-43F6-85A9-23EE58D74745}" type="pres">
      <dgm:prSet presAssocID="{50F767C4-C552-4CF1-B191-D8B3981B6B6A}" presName="axisShape" presStyleLbl="bgShp" presStyleIdx="0" presStyleCnt="1"/>
      <dgm:spPr/>
    </dgm:pt>
    <dgm:pt modelId="{90170502-3C27-4E00-9608-0C2C3E09598B}" type="pres">
      <dgm:prSet presAssocID="{50F767C4-C552-4CF1-B191-D8B3981B6B6A}" presName="rect1" presStyleLbl="node1" presStyleIdx="0" presStyleCnt="4">
        <dgm:presLayoutVars>
          <dgm:chMax val="0"/>
          <dgm:chPref val="0"/>
          <dgm:bulletEnabled val="1"/>
        </dgm:presLayoutVars>
      </dgm:prSet>
      <dgm:spPr/>
      <dgm:t>
        <a:bodyPr/>
        <a:lstStyle/>
        <a:p>
          <a:endParaRPr lang="el-GR"/>
        </a:p>
      </dgm:t>
    </dgm:pt>
    <dgm:pt modelId="{0B68FB7E-2474-45D0-8056-1EB56AB0374F}" type="pres">
      <dgm:prSet presAssocID="{50F767C4-C552-4CF1-B191-D8B3981B6B6A}" presName="rect2" presStyleLbl="node1" presStyleIdx="1" presStyleCnt="4">
        <dgm:presLayoutVars>
          <dgm:chMax val="0"/>
          <dgm:chPref val="0"/>
          <dgm:bulletEnabled val="1"/>
        </dgm:presLayoutVars>
      </dgm:prSet>
      <dgm:spPr/>
      <dgm:t>
        <a:bodyPr/>
        <a:lstStyle/>
        <a:p>
          <a:endParaRPr lang="el-GR"/>
        </a:p>
      </dgm:t>
    </dgm:pt>
    <dgm:pt modelId="{CD937710-E6B5-4780-9CF0-7913CC9C1F8B}" type="pres">
      <dgm:prSet presAssocID="{50F767C4-C552-4CF1-B191-D8B3981B6B6A}" presName="rect3" presStyleLbl="node1" presStyleIdx="2" presStyleCnt="4">
        <dgm:presLayoutVars>
          <dgm:chMax val="0"/>
          <dgm:chPref val="0"/>
          <dgm:bulletEnabled val="1"/>
        </dgm:presLayoutVars>
      </dgm:prSet>
      <dgm:spPr/>
    </dgm:pt>
    <dgm:pt modelId="{469704BD-1D0E-46BF-A9FC-659E675388FD}" type="pres">
      <dgm:prSet presAssocID="{50F767C4-C552-4CF1-B191-D8B3981B6B6A}" presName="rect4" presStyleLbl="node1" presStyleIdx="3" presStyleCnt="4">
        <dgm:presLayoutVars>
          <dgm:chMax val="0"/>
          <dgm:chPref val="0"/>
          <dgm:bulletEnabled val="1"/>
        </dgm:presLayoutVars>
      </dgm:prSet>
      <dgm:spPr/>
    </dgm:pt>
  </dgm:ptLst>
  <dgm:cxnLst>
    <dgm:cxn modelId="{D6762CD3-B777-4FA9-A1D7-73DD0EE6F291}" srcId="{50F767C4-C552-4CF1-B191-D8B3981B6B6A}" destId="{21CA70F1-75FC-49F9-ABBD-C789F1322CFA}" srcOrd="1" destOrd="0" parTransId="{0C881626-B83A-4720-8BB4-12D1A53E0537}" sibTransId="{D9561FD9-2E7B-4DA6-AC73-59C72E802C85}"/>
    <dgm:cxn modelId="{2D1AF82A-C035-4DB4-B7DC-D6A17E4C7B46}" type="presOf" srcId="{BBF0E69F-18A8-4394-997C-97599288A4E3}" destId="{CD937710-E6B5-4780-9CF0-7913CC9C1F8B}" srcOrd="0" destOrd="0" presId="urn:microsoft.com/office/officeart/2005/8/layout/matrix2"/>
    <dgm:cxn modelId="{E8F3F96D-65EB-42DC-BFE1-012CF7565195}" type="presOf" srcId="{22881ADB-87E8-4ACB-9864-2CD277EF7FEE}" destId="{469704BD-1D0E-46BF-A9FC-659E675388FD}" srcOrd="0" destOrd="0" presId="urn:microsoft.com/office/officeart/2005/8/layout/matrix2"/>
    <dgm:cxn modelId="{FEE5E629-A952-497F-8753-B3895E0538BB}" srcId="{50F767C4-C552-4CF1-B191-D8B3981B6B6A}" destId="{BBF0E69F-18A8-4394-997C-97599288A4E3}" srcOrd="2" destOrd="0" parTransId="{A6B441DB-DCF8-4A76-8D27-A3B3DFB7E4B0}" sibTransId="{FF8B350B-3937-4331-A8FA-ABF2BB585089}"/>
    <dgm:cxn modelId="{2D2FAF92-0DF8-4D54-95F3-E292A3A4922D}" srcId="{50F767C4-C552-4CF1-B191-D8B3981B6B6A}" destId="{8B7466C8-645D-4CBF-A1A6-160895F2B880}" srcOrd="0" destOrd="0" parTransId="{088A6606-FB51-48B0-86DB-DE3359460072}" sibTransId="{D3287739-FCF7-4FB3-9F4E-924B79C5B702}"/>
    <dgm:cxn modelId="{3B450E17-C080-4824-AA52-84AF2A183876}" srcId="{50F767C4-C552-4CF1-B191-D8B3981B6B6A}" destId="{22881ADB-87E8-4ACB-9864-2CD277EF7FEE}" srcOrd="3" destOrd="0" parTransId="{3A48DDD9-C934-4639-BCCF-00E34BCD39B1}" sibTransId="{581C8A37-B325-4537-9E3A-BB1040A9E452}"/>
    <dgm:cxn modelId="{422D8852-3440-4B88-B20C-917FC5015881}" type="presOf" srcId="{50F767C4-C552-4CF1-B191-D8B3981B6B6A}" destId="{B5436A48-B450-4665-895B-CAD922AFCBA8}" srcOrd="0" destOrd="0" presId="urn:microsoft.com/office/officeart/2005/8/layout/matrix2"/>
    <dgm:cxn modelId="{5C37F0D6-4D7B-41C9-88BB-0273A2701F09}" type="presOf" srcId="{8B7466C8-645D-4CBF-A1A6-160895F2B880}" destId="{90170502-3C27-4E00-9608-0C2C3E09598B}" srcOrd="0" destOrd="0" presId="urn:microsoft.com/office/officeart/2005/8/layout/matrix2"/>
    <dgm:cxn modelId="{52516709-D4A8-4C1E-A76E-D6A451AF504E}" type="presOf" srcId="{21CA70F1-75FC-49F9-ABBD-C789F1322CFA}" destId="{0B68FB7E-2474-45D0-8056-1EB56AB0374F}" srcOrd="0" destOrd="0" presId="urn:microsoft.com/office/officeart/2005/8/layout/matrix2"/>
    <dgm:cxn modelId="{A70E7FF8-1A05-4526-BC22-32F14346EF26}" type="presParOf" srcId="{B5436A48-B450-4665-895B-CAD922AFCBA8}" destId="{5190A1AB-D098-43F6-85A9-23EE58D74745}" srcOrd="0" destOrd="0" presId="urn:microsoft.com/office/officeart/2005/8/layout/matrix2"/>
    <dgm:cxn modelId="{73D2FD3F-55C3-4DCF-BAA7-4B145CE34561}" type="presParOf" srcId="{B5436A48-B450-4665-895B-CAD922AFCBA8}" destId="{90170502-3C27-4E00-9608-0C2C3E09598B}" srcOrd="1" destOrd="0" presId="urn:microsoft.com/office/officeart/2005/8/layout/matrix2"/>
    <dgm:cxn modelId="{6E02C693-3A65-4348-BE2E-5A5B4D829417}" type="presParOf" srcId="{B5436A48-B450-4665-895B-CAD922AFCBA8}" destId="{0B68FB7E-2474-45D0-8056-1EB56AB0374F}" srcOrd="2" destOrd="0" presId="urn:microsoft.com/office/officeart/2005/8/layout/matrix2"/>
    <dgm:cxn modelId="{7E72D920-1323-4603-BD55-0D31FD97A1BD}" type="presParOf" srcId="{B5436A48-B450-4665-895B-CAD922AFCBA8}" destId="{CD937710-E6B5-4780-9CF0-7913CC9C1F8B}" srcOrd="3" destOrd="0" presId="urn:microsoft.com/office/officeart/2005/8/layout/matrix2"/>
    <dgm:cxn modelId="{E43952F9-4522-4459-A0EC-F6A26F62831C}" type="presParOf" srcId="{B5436A48-B450-4665-895B-CAD922AFCBA8}" destId="{469704BD-1D0E-46BF-A9FC-659E675388F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46CBD-5E49-4878-94F4-44EB5249820E}">
      <dsp:nvSpPr>
        <dsp:cNvPr id="0" name=""/>
        <dsp:cNvSpPr/>
      </dsp:nvSpPr>
      <dsp:spPr>
        <a:xfrm>
          <a:off x="1482400" y="0"/>
          <a:ext cx="5373216" cy="5373216"/>
        </a:xfrm>
        <a:prstGeom prst="triangl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4D3A9-F18F-4CFB-8009-5EB24ED2DEA7}">
      <dsp:nvSpPr>
        <dsp:cNvPr id="0" name=""/>
        <dsp:cNvSpPr/>
      </dsp:nvSpPr>
      <dsp:spPr>
        <a:xfrm>
          <a:off x="4169008" y="540207"/>
          <a:ext cx="3492590" cy="1271940"/>
        </a:xfrm>
        <a:prstGeom prst="roundRect">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l-GR" sz="3600" kern="1200" dirty="0" smtClean="0"/>
            <a:t>Μέσα 8</a:t>
          </a:r>
          <a:r>
            <a:rPr lang="el-GR" sz="3600" kern="1200" baseline="30000" dirty="0" smtClean="0"/>
            <a:t>ου</a:t>
          </a:r>
          <a:r>
            <a:rPr lang="el-GR" sz="3600" kern="1200" dirty="0" smtClean="0"/>
            <a:t> αιώνα</a:t>
          </a:r>
          <a:endParaRPr lang="el-GR" sz="3600" kern="1200" dirty="0"/>
        </a:p>
      </dsp:txBody>
      <dsp:txXfrm>
        <a:off x="4231099" y="602298"/>
        <a:ext cx="3368408" cy="1147758"/>
      </dsp:txXfrm>
    </dsp:sp>
    <dsp:sp modelId="{D34FA91B-1559-497A-88A5-5DCA45881FC7}">
      <dsp:nvSpPr>
        <dsp:cNvPr id="0" name=""/>
        <dsp:cNvSpPr/>
      </dsp:nvSpPr>
      <dsp:spPr>
        <a:xfrm>
          <a:off x="4169008" y="1971141"/>
          <a:ext cx="3492590" cy="1271940"/>
        </a:xfrm>
        <a:prstGeom prst="roundRect">
          <a:avLst/>
        </a:prstGeom>
        <a:solidFill>
          <a:schemeClr val="lt1">
            <a:alpha val="90000"/>
            <a:hueOff val="0"/>
            <a:satOff val="0"/>
            <a:lumOff val="0"/>
            <a:alphaOff val="0"/>
          </a:schemeClr>
        </a:solidFill>
        <a:ln w="38100" cap="flat" cmpd="sng" algn="ctr">
          <a:solidFill>
            <a:schemeClr val="accent3">
              <a:hueOff val="8797671"/>
              <a:satOff val="-20044"/>
              <a:lumOff val="80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l-GR" sz="3600" kern="1200" dirty="0" smtClean="0"/>
            <a:t>Μέσα 9</a:t>
          </a:r>
          <a:r>
            <a:rPr lang="el-GR" sz="3600" kern="1200" baseline="30000" dirty="0" smtClean="0"/>
            <a:t>ου</a:t>
          </a:r>
          <a:r>
            <a:rPr lang="el-GR" sz="3600" kern="1200" dirty="0" smtClean="0"/>
            <a:t> αιώνα</a:t>
          </a:r>
          <a:endParaRPr lang="el-GR" sz="3600" kern="1200" dirty="0"/>
        </a:p>
      </dsp:txBody>
      <dsp:txXfrm>
        <a:off x="4231099" y="2033232"/>
        <a:ext cx="3368408" cy="1147758"/>
      </dsp:txXfrm>
    </dsp:sp>
    <dsp:sp modelId="{05C4EF0D-B77F-4DEF-A892-F4456EBEE581}">
      <dsp:nvSpPr>
        <dsp:cNvPr id="0" name=""/>
        <dsp:cNvSpPr/>
      </dsp:nvSpPr>
      <dsp:spPr>
        <a:xfrm>
          <a:off x="4169008" y="3402074"/>
          <a:ext cx="3492590" cy="1271940"/>
        </a:xfrm>
        <a:prstGeom prst="roundRect">
          <a:avLst/>
        </a:prstGeom>
        <a:solidFill>
          <a:schemeClr val="lt1">
            <a:alpha val="90000"/>
            <a:hueOff val="0"/>
            <a:satOff val="0"/>
            <a:lumOff val="0"/>
            <a:alphaOff val="0"/>
          </a:schemeClr>
        </a:solidFill>
        <a:ln w="38100" cap="flat" cmpd="sng" algn="ctr">
          <a:solidFill>
            <a:schemeClr val="accent3">
              <a:hueOff val="17595342"/>
              <a:satOff val="-40088"/>
              <a:lumOff val="160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l-GR" sz="3600" kern="1200" dirty="0" smtClean="0"/>
            <a:t>10ος αιώνας</a:t>
          </a:r>
          <a:endParaRPr lang="el-GR" sz="3600" kern="1200" dirty="0"/>
        </a:p>
      </dsp:txBody>
      <dsp:txXfrm>
        <a:off x="4231099" y="3464165"/>
        <a:ext cx="3368408" cy="1147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0A1AB-D098-43F6-85A9-23EE58D74745}">
      <dsp:nvSpPr>
        <dsp:cNvPr id="0" name=""/>
        <dsp:cNvSpPr/>
      </dsp:nvSpPr>
      <dsp:spPr>
        <a:xfrm>
          <a:off x="496168" y="0"/>
          <a:ext cx="2536056" cy="253605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70502-3C27-4E00-9608-0C2C3E09598B}">
      <dsp:nvSpPr>
        <dsp:cNvPr id="0" name=""/>
        <dsp:cNvSpPr/>
      </dsp:nvSpPr>
      <dsp:spPr>
        <a:xfrm>
          <a:off x="661011" y="164843"/>
          <a:ext cx="1014422" cy="1014422"/>
        </a:xfrm>
        <a:prstGeom prst="roundRect">
          <a:avLst/>
        </a:prstGeom>
        <a:solidFill>
          <a:schemeClr val="bg2">
            <a:lumMod val="75000"/>
          </a:schemeClr>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rgbClr val="00B050"/>
              </a:solidFill>
            </a:rPr>
            <a:t>Ορισμός</a:t>
          </a:r>
          <a:endParaRPr lang="el-GR" sz="1600" kern="1200" dirty="0">
            <a:solidFill>
              <a:srgbClr val="00B050"/>
            </a:solidFill>
          </a:endParaRPr>
        </a:p>
      </dsp:txBody>
      <dsp:txXfrm>
        <a:off x="710531" y="214363"/>
        <a:ext cx="915382" cy="915382"/>
      </dsp:txXfrm>
    </dsp:sp>
    <dsp:sp modelId="{0B68FB7E-2474-45D0-8056-1EB56AB0374F}">
      <dsp:nvSpPr>
        <dsp:cNvPr id="0" name=""/>
        <dsp:cNvSpPr/>
      </dsp:nvSpPr>
      <dsp:spPr>
        <a:xfrm>
          <a:off x="1852957" y="164843"/>
          <a:ext cx="1014422" cy="1014422"/>
        </a:xfrm>
        <a:prstGeom prst="roundRect">
          <a:avLst/>
        </a:prstGeom>
        <a:solidFill>
          <a:schemeClr val="bg2">
            <a:lumMod val="75000"/>
          </a:schemeClr>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l-GR" sz="800" kern="1200" dirty="0" err="1" smtClean="0">
              <a:solidFill>
                <a:schemeClr val="tx1"/>
              </a:solidFill>
            </a:rPr>
            <a:t>΄</a:t>
          </a:r>
          <a:r>
            <a:rPr lang="el-GR" sz="900" kern="1200" dirty="0" err="1" smtClean="0">
              <a:solidFill>
                <a:schemeClr val="tx1"/>
              </a:solidFill>
            </a:rPr>
            <a:t>Χαρακτηριστικ</a:t>
          </a:r>
          <a:r>
            <a:rPr lang="el-GR" sz="800" kern="1200" dirty="0" err="1" smtClean="0">
              <a:solidFill>
                <a:schemeClr val="tx1"/>
              </a:solidFill>
            </a:rPr>
            <a:t>ά</a:t>
          </a:r>
          <a:endParaRPr lang="el-GR" sz="800" kern="1200" dirty="0">
            <a:solidFill>
              <a:schemeClr val="tx1"/>
            </a:solidFill>
          </a:endParaRPr>
        </a:p>
      </dsp:txBody>
      <dsp:txXfrm>
        <a:off x="1902477" y="214363"/>
        <a:ext cx="915382" cy="915382"/>
      </dsp:txXfrm>
    </dsp:sp>
    <dsp:sp modelId="{CD937710-E6B5-4780-9CF0-7913CC9C1F8B}">
      <dsp:nvSpPr>
        <dsp:cNvPr id="0" name=""/>
        <dsp:cNvSpPr/>
      </dsp:nvSpPr>
      <dsp:spPr>
        <a:xfrm>
          <a:off x="661011" y="1356789"/>
          <a:ext cx="1014422" cy="1014422"/>
        </a:xfrm>
        <a:prstGeom prst="roundRect">
          <a:avLst/>
        </a:prstGeom>
        <a:solidFill>
          <a:schemeClr val="bg2">
            <a:lumMod val="75000"/>
          </a:schemeClr>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rPr>
            <a:t>Παράδειγμα</a:t>
          </a:r>
          <a:endParaRPr lang="el-GR" sz="1200" kern="1200" dirty="0">
            <a:solidFill>
              <a:schemeClr val="tx1"/>
            </a:solidFill>
          </a:endParaRPr>
        </a:p>
      </dsp:txBody>
      <dsp:txXfrm>
        <a:off x="710531" y="1406309"/>
        <a:ext cx="915382" cy="915382"/>
      </dsp:txXfrm>
    </dsp:sp>
    <dsp:sp modelId="{469704BD-1D0E-46BF-A9FC-659E675388FD}">
      <dsp:nvSpPr>
        <dsp:cNvPr id="0" name=""/>
        <dsp:cNvSpPr/>
      </dsp:nvSpPr>
      <dsp:spPr>
        <a:xfrm>
          <a:off x="1852957" y="1356789"/>
          <a:ext cx="1014422" cy="1014422"/>
        </a:xfrm>
        <a:prstGeom prst="roundRect">
          <a:avLst/>
        </a:prstGeom>
        <a:solidFill>
          <a:schemeClr val="bg2">
            <a:lumMod val="75000"/>
          </a:schemeClr>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rPr>
            <a:t>Αντίθετο παράδειγμα</a:t>
          </a:r>
          <a:endParaRPr lang="el-GR" sz="1200" kern="1200" dirty="0">
            <a:solidFill>
              <a:schemeClr val="tx1"/>
            </a:solidFill>
          </a:endParaRPr>
        </a:p>
      </dsp:txBody>
      <dsp:txXfrm>
        <a:off x="1902477" y="1406309"/>
        <a:ext cx="915382" cy="9153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7/11/2023</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7/11/2023</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7/11/2023</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7/11/2023</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C%CE%AD%CF%83%CE%B7_%CE%91%CE%BD%CE%B1%CF%84%CE%BF%CE%BB%CE%AE" TargetMode="External"/><Relationship Id="rId2" Type="http://schemas.openxmlformats.org/officeDocument/2006/relationships/hyperlink" Target="https://el.wikipedia.org/wiki/%CE%91%CF%81%CE%B1%CE%B2%CE%B9%CE%BA%CE%AC" TargetMode="Externa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10.gif"/><Relationship Id="rId7" Type="http://schemas.openxmlformats.org/officeDocument/2006/relationships/image" Target="../media/image12.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620688"/>
            <a:ext cx="9144000" cy="1800200"/>
          </a:xfrm>
        </p:spPr>
        <p:txBody>
          <a:bodyPr>
            <a:normAutofit fontScale="92500"/>
          </a:bodyPr>
          <a:lstStyle/>
          <a:p>
            <a:pPr algn="ctr"/>
            <a:endParaRPr lang="el-GR" dirty="0" smtClean="0"/>
          </a:p>
          <a:p>
            <a:pPr algn="ctr"/>
            <a:r>
              <a:rPr lang="el-GR" sz="3200" b="1" dirty="0" smtClean="0">
                <a:solidFill>
                  <a:schemeClr val="tx1"/>
                </a:solidFill>
              </a:rPr>
              <a:t>ΚΕΦΑΛΑΙΟ ΔΕΥΤΕΡΟ</a:t>
            </a:r>
          </a:p>
          <a:p>
            <a:pPr algn="ctr"/>
            <a:r>
              <a:rPr lang="el-GR" sz="3200" b="1" dirty="0" smtClean="0">
                <a:solidFill>
                  <a:schemeClr val="tx1"/>
                </a:solidFill>
              </a:rPr>
              <a:t>Ι. 2. Το εμπόριο και ο πολιτισμός των </a:t>
            </a:r>
            <a:r>
              <a:rPr lang="el-GR" sz="3200" b="1" dirty="0" smtClean="0">
                <a:solidFill>
                  <a:srgbClr val="FFC000"/>
                </a:solidFill>
              </a:rPr>
              <a:t>Αράβων</a:t>
            </a:r>
            <a:endParaRPr lang="el-GR" sz="3200" b="1" dirty="0">
              <a:solidFill>
                <a:srgbClr val="FFC000"/>
              </a:solidFill>
            </a:endParaRPr>
          </a:p>
        </p:txBody>
      </p:sp>
      <p:sp>
        <p:nvSpPr>
          <p:cNvPr id="14338" name="AutoShape 2" descr="data:image/jpeg;base64,/9j/4AAQSkZJRgABAQAAAQABAAD/2wCEAAkGBhISEBUSExIWFRAVGRgSFRAYFxgbGBMZFBUVFBQYFhgXGygeGRskGxYYIDIgJicqLCwtGB4xNzwqNSYrLCkBCQoKDgwOGg8PGjAkHyQsMDErMjUpKSwqNDA0LSkpLCwuLTY0LCwsLC8sLCwtLCwtNC8tLC8vLCwsMDA0LCwsLv/AABEIAOEA4QMBIgACEQEDEQH/xAAcAAEAAgMBAQEAAAAAAAAAAAAABQYDBAcCCAH/xAA/EAABAwIEAwYEAwcCBgMAAAABAAIDBBEFEiExBkFRBxMiYXGBMkKRoSNSsRQzYnLB0fAXUzRDY5Lh8RUkgv/EABoBAQADAQEBAAAAAAAAAAAAAAACAwQBBQb/xAAyEQACAgECBAMIAQMFAAAAAAAAAQIDEQQhEjFBUSJhgQUTcZGhsdHwMhSCwRUjM0Lx/9oADAMBAAIRAxEAPwDuKIiAIiIAiIgCIiAIiIAiIgCIiAIiIAiIgCIiAIiIAiIgCIiAIiIAiIgCIiAIiIAiIgCIiAIiIAiKLxLH44jlHjk/KDt/MeX6oCURVd+N1L7WyMHkLn6u0t7L1Eag/wDOdr0Dft4VHjR3BZkUHFU1Ee5Eg/iFj7Fv9QVKUdc2QXFwRo5p3b6/3XVJMYNhERdOBERAEREAREQBERAEREAREQBERAEREAREQBERAEREBD8VYx+z09wbSPPdsPQkEk+wBP0VPw94397nck7knmvHbPijYRS3NiXSEGxtYNZcac7kfdU2i4zhaNZPo139lVOSXMvhRZNZjFs6lTuCmaWy5G3tOgZsJHezWj6kk/ZZ4e06pk0pqQuJ2NpJPswAX91Q7I9DXH2fe92kl5tL/J15xFlVsf4mhopGyvd5OiBGd7Tpo3fQ2PLa19VUxTY/V6HNCw9XNhH0ZeTnstmi7HfnqqgvduWRggH1e7xH6BcU5dF8yz+l01W91qflHf67JfU6fSVbJY2yRuDo3tD2uGzmuFwfosyiMDqC3/65H7toyOA0yjwgEDYjT19ipdbE8nlMIiLpwIiIAiIgCIiAIiIAiIgCIiAIiIAiIgCIiAIi1KzFoYvjkAP5d3c/lGvJAVbtZhZJh5idbM+RmUc/CcziPYbrleHcKQjeJp9Re/srrjeIuqpjIfgF2xt/K2/6m1z9OS8Q0qrbJJtGDCsKgjsRDGPRjbj3tdWqHGooW3kkaxvVzgBp6rnuOcUubIaamAdN88h1bH105kfQeey3uG+FY5rulPfTHUvkOb6A6AeiossUFuWQg5Fon7X8PYPA90p/gabH0c+1/a6q2OdsFU9rm08TIr2ax1zI/W9zYgNGnkVmpcJZAKpjJIoqiPN3cOUZnjdmrzqCPZbvCEWaBneZTUODu9lAbmcX3Y4XA0GXTTZUSux02LVUmWjsyxX9oohK7KZczmPlab94W63JOvzbbb20sraqhglPHhzCGnLSeJ7rknujvm/l3vp0PJWahxGKZueKVkjL2zMcHC+9rtO+q2U2KyOUUWQ4ZYNlERXFYREQBERAEREAREQBERAEREAREQBERAFq1+JMhbd532aNXO9AvddM9sbnMZneNm9dQPtvbyVTfE5zi57i5/Mnca3tY7DXbkoyeDqP2vxyaTmY2fladfdwsfYWUBVOJOVu3MqWnjstVlKoZOmnDTqYwbBTO462iYbPPMnfI3puLnlsNdR7w3DDLJkFwBq94+QHYa/MeXTfpe401M2NoYwWaNAP85+alFHDiM+FMp56mna3LlleeV8rjmj25ZHBZMKxR0LwQdFZ+1TAnMLa+Jtw0ZKgDfKD4JPO1yD5W5BU2le2YXaRm5tWK6GG88jVXLKLPxbjkDqQTOp4p3tIAEjQcuY6kHcD0VQwLjIMlIc1scbjdrW3ys28PkOirlYHPe5wJygnwkk5ddx/ZTUXDTpKUtjdGHvALmeN0rgPFlDWMOS9ufuoxrjFYbJOTb2OiO4jbLH3bbPfJ4GNGpcXCytfCHC0dBTCFhzOJzySHd7iACfIC1gOnuVCdlWExsomyGJomLntMmQB5AcW2va9twrutVFKrWV1KLbHJ4CIi0FIREQBERAEREAREQBERAEREAREQBERAFH4jhYku5uklvZ3S/6X/VSCJzBTqoZDaRrmnzaSDboWgg/VbFHhcktiGlkZ3kcLOI/gaRe/m4DrYq0oocKO5MNLSMjblY2zdT6k6kknUnzWZEUzhgrp42RudKWiIAl5d8OXne/JfNvENTBHWv8A2FzjTk3Y0gtyHm1uY3y9L26cte9cQgyyxwD4R+K8ehtHf3zH2Cw4jwPR1LbTQtc7/cGjx08TdfY3Cqm1yJR2OMYDi0LJs8sQzk38Y8N+oHw3XT4+MacR5nvA8hz9Aq5xN2TSsBNKTLEdDG4gPZ6E2Dh9CqxHwrVxNGelka4afDf7jRZZadWPdmhW8KO38MRv7kuews7xxkEZtdoIFrjkTa9jqLqYURw9O8RsilcXyBjXCQggyNIHxAk+MXsdeh52EutsElFJGZvLywiIpHAiIgCIiAIiIAiIgCIiAIiIAiIgCIiAIiIAiIgCIsVVOGMc9xs1rS4noGgk7eiArdFODNVTdJDEL/8ATAYdvNpWejx8F+W6rPBdY6ajnJ/ed4+Qi99S4k6n1UThssglLnXFzt+ipayyR1dsgIutDEortWLCqm7QtqoNwoHSMiqMzYw3Wdjw1o6gaEn+HI6xP9VZFRMQiIkGVzml123aSCR0uNbbfZZ462qg1Dy9trWf4hp9x63+qj7+MHwsmqnJZRdEUXhfEEcxy2LJN8h5/wAp2Ppv5KUWqMlJZRU01swiIunAiIgOS9qfEVfT1sYa+SGlLW909hs2R41eH9SNBlOlteZXQOEeI21tK2UW7weGVv5XgeL2O48iFuYzg8NVC6GdgfE4ag8ujgeRG4PJcL4exk4diOVkwfAJRG6VurJYswBJva5AO45g20Ouecvdyy3sz19PUtXQ64xxOG6eOa7Pz7H0Ei/AV+rQeQEREAREQBERAEREAREQBERAFD8XzFlBUEb924f9wyn9VMLnHaH2j0jYJqWNxmmc3K4s1ZHsSXP2Nugv0NlGTSW5OFcpvEVkpfBuMzx1MlNHJHGHOc8veC6zT4rNaLXOvMq6UdI8jxAOdd3iaC0EXOXQknZVjg+gidUGUt/Ey6H7aD00V/bovPvulCeImmqpSjlmbD5XNFu7PqXBbTcQs8NeWAEEkX+EAXuSTty5brRrIJHwkM+LcNLnNDiNgXN8QHouNY7i9U+R0EjSx17GBoIueVxqX+RJO+ipjdKTy36HoaX2etQ2k0kubf8AhHRsT4+oY5JHF5kc3RgYCQdBo07b81BcN9oUkk1pmlrJXExb5SBplBO9rW9QVE4D2fSSWfU3YzcRfO7+Y/KPv6K7z4PG6IQlgEbbZANMhb8Jb0I6q6NPHly6kNY9PTiFD4sc30J7uWO5Ag+Jv9QPPmFMYTineXaSC8fMNMw9Nw4cx6dbCsYZG4M7txLvyut+vRRcXEOareyA27gEOksDrfLlFxuSCSfKy5TmnLkzFP8A3NonTUXMH8ZyOlDJpi0NNi0eC/m7LYk/byVExvGzT4jIaGd8cfheAx7smYC5Bbezm3vodNSFshcpSwkZ5VuKyz6KWpimKxU0RlmeGRt3cfPYADUnyCqju1GmjoIqmQ3mkabU7SMxe27XfyszD4jyI3XIeI+LKmvkL5T4WglsTb5IwNyBffXUnU36WCW3KGy3Z6Gh9nS1Pjk+GC5v8fuCd407Rpq9xghDmUxOXu/nm10z22H8I0635VGqpmtBBfmeAb5fhaRa7SfmNsw0523WqIjma43uNS2+2/TyWSezBZ7S0mxyWtcOGhHkqnTvm97tPC/f3uevHU8MOHRLwRkuJ9X3f5PpPg+vM1BTSm+Z0TLk6kloyuN/Mgn3Uwqp2WQubhNOHggkPcAfyvke5p92kH3VrWqPJHzNySsklyy/uERFIqCIiAIiIAiIgCItPFcYhpozLPI2OMc3G1/IDdx8hqh1JvZG4q/xTxxS0Dfxn3lIu2Bur3dNPlHmbBc24s7aZJbxUQ7ptjeZ1u8cP4BsznrqfSy5jUyl8hc5znkm5c74ndS7Ukn3UY8VjxBevQ2e4hUs3v8AtXP17ffyLhxb2m1VaclzDSu/5UdiXC1vxHaFw8tB5FVWegmML3sb+CbO1NtAeX5rLA6G/LTotps8r2dwwv8AFoGDxb8guW6e2DTg0+7f1x2L4aqqdTg1w77JZ+vd57nnh/HJ4KhsoNwPC5hJNwf08iu40GNxupHVWrmMaZCG72AudOu6+fpac00uV7g4m2bKbgep6joumdlmMWkfTPcDG8Zm9CDvb/OaxaiuMoccehVxz48T6lqxSqqahkNVQTNLLWfA82a6+oN7aHlrpstyhqe//exGGqAy5i3R3kHDRzfQqNoaf9imdk/4dxtJFyjcfmb/AAHpyJ6HS5UDWnXcclVGtZwvin5EJTeM/NFLxziOOllZE9wa5wLy46hrQDa1ty5wsAoD/UiMvF43ujHIWaT66nRRHbDVh+JuDXAhscbSAfhPi0PQ2INvNUnOVuVfEvEyjixyR2T/AFKhMbmwsLJCLNa/K1t/572A+ii+zxji6pzfvMzMw87yX+65nHVkc7jorpwDj7I5TG7K1kvzk2yubcgEnSxufeyz30Ph8PQuqtWWn1LNxE0iZpfSd8fkc1jXWHS+/wBVRuKKqOSrL46f9na1ojfGWhpL2khxyjbcD2UpxNxVnlcKaRwjOjnnQk88h3A89/RVF8xJsNRzd01t9bqmrjbUYcz3K9DXVD3+r2j0XV/vY9PlF7XvblcXtdYgbOuDckWv9dv85LfZTPneMrA6W13EAN8LcrQOQA0t7rQmlAJA0526b/8Apejo1XCxwl/NGf2pZddTGyOFX2XTtkzUko76PMQG5hmvsLW38tVbcD4RlxipzN8NHFZklQ75ze7mx/mdY+g3Otgfzs97L5K9zZ5wY6Ia8w+fyYeTdNXfTqO+UFBHBG2KJgZEwZWsAsAP8580uqjO/wB63nCwjyo6hwpVcdn1MlPA1jGsYA1jQGtaNgGiwA9AFkRFYZQiIgCIiAIiICpT9qFAyofA57wWEsdLkJjzA2cLi7tDcXtbQ6qepceppP3dRE+wzHLIw2HMkA6BVbFOyGinnkmzzxukcXuax7cuZ2riA9jrXNzvzVbxPsMfY9zWAjdsckdifJz2H75VTmxdMnoRhpJpeJxfXKys+hKcXdscMJdFSATyi95de6Zbcgj957WHmdlxzG+IZqpwknlkkkJsCbZWA6kNGzb+QHut/HeB62k1ngcGf7rfFHprq5t7f/q2ygw43ubFt9unpZVcaefeZT6dj1K9P7vhemw1/wBnnMvP4em5L03Dr5WiQyZQRcAC5tyv7KPrKDu5S0yXtbW+9xt5FeZnlrbCTwk/KSPO1jqvJebC23MgC/1Cs01OoclN2Jx7Ix6i6iHHB1vLzjMUvXOcm7hGEulLjmtGwXeR4ncz4WganRJsSDQ5kLTG06OJP4j+XiPIfwhacFw7MC4HkRv6qQ/+Xe7SVjJfN4s/2eyx+qt1emvteU8x7cv/AH1wUez9Vp6HmyO/fmRE0YcLEe/Ra1FiUtO8FpIc34XDcenl5Kbf+zPNm54z52e2/qLOA9ivM+APOoDZQNbxnNb1A8Q9wsClKnaxNfH88j2rv6fXJOElxfIm8E7QgABI9xcd3O5kq1/6ksjhtFldKRlY3k3Q+Jw6DTTmuRy0YBuG2IOo6ddF+5TuLgjmOS0JqcfDsePZpXRclZFyjzeM/c28QgkzOe85i4lzn8yXaknzuVqLcgxNw0eMzfv9F7kpo3NzMNvL/wALiucdrPmarPZ1d/j0j/tez9O5pMYSbDdbMbMu/vfbRZIorNNmkhou4gfcr87vM1rjoc1iL6FpG5H+bqtzlc8LaPVm+jSVaFJy8dr5L8fn5H5VNOgzCxaHXaeutvVeSbNI6L3O2xAO4G1+ux9NFgcSTlAu4kANAuTysAvYophTDw/M+b1mqu1NjdvPt2J3h/FWRQvc51n6WaN3CxIA66kq5dnfZSagitrWkRuOeOnOhkF7h0nRnRu5323lezbsl7ksqq1oMos6OmOoi6F/IuHIbD126qvMqo4Jysby5F2p1SsSjBYW302PLGAAAAADQAbADYBekRaTCEREAREQBERAEREAREQBVTiDsyoKu7nQ93KSSZYrMcSRu4AZXddR/VWtFxpPmShOUHmLwzh+O9iNTFmdTPbOzcMd4JLdPyOPu3b2VCrsImpnFk0LonG9mvaW38230PqLr6tWCtoIpmFksbJGHdj2hwPsVS6VnMXhnp1+0544boqa8+Z8rQFtgHOLXdctx5baj6LBkLgXAG19TyF9rldzx7sUo5Renc+nf0BL4zp+VxuNejhzXO8f7Kq+mDj3Qnibf8SLxG2mpjPjG+wB2Pqpxvvr/l4kT9zodR/CXA/Pl++pUBv0PoVlbIc12mzubtQfbW6xNblu0g32LTcFvXTkfUI6ax8IcW8ibEj+61Q1lU9pbfEzXey9RUuKK4l5EjHjLzpKxkzf+p8Q9HjxD7r9Y2llOUPML/ykiRt/UWcPoVHwjTNY2JsHWO60pcKaT4XEfeyrs0VM1mCx8Hj6cvoVU6/UUPCk/gyafgkm7MsrRu6Mh1vVvxD6LRaC13S/hIO/0K02meEhzH3ts4bj05rHWY/NKWmR+fL8NwNPfe/mVinopxfPb5P8P6HsU+2+XHHfuiwx1FoHNDrXewln5gGv+oB/otjBMPEznZ9I4+hsXFw09NlB1Uo0Ppe3mpfAqueWT9npou8nmPgG2SwsS7o0DmdFRNzlpfd1rds06lKrWWXcWPCseuz+31Neaicah1PAx0kjnBjGAXcb2Nvbqu09nXZdHRtbUVAD602cObYNNm9Xa6u+nUyfAXZ5FhzMxPe1jx+LOep1cGcw2/XU216K3LdVFwgoNnzuq1Dvs438AiIrDMEREAREQBERAEREAREQBERAEREAREQBERAQ+NcI0dX/AMRTse7bPazx6PbZ33XPcc7Chq6kqPMQzC49BI3Ue7T6rrSKEoRlzRop1NtP/HLH2+R804nwniFESZIZWsG8jfHGRtcltwB/NZV8ya36m+YWt5gAaBfWyruNdn9BVay0zA//AHGeB/LcstfbndVKlwea3g9H/Uq7ljUVp+a5/vqj5pmeL21tyNh9wCtHEsOc2z8vhPSxF/Y/ZdzxDsGgP7mqkZptI1r9fVuXRatD2Atzfj1ZLdPDHGGk9fE4m30KtVt3KSTKLK9E1xQk15Yz+/M5pwvw3UV0zYKdutrySu+CJpFiXHr0G5X0RwZwVBh0HdxDNI6xlnI8Ujh+jRyby9SSdzh7hunooRDTsyt3cd3PdYAueeZNv7WUolceBYM+q1DvnxP4IIiKZlCIiAIiIAiIgCIiAIiIAiIgCIiAIiIAiIgCIiAIiIAiIgCIiAIiIAiIgCIiAIiIAiIgCIiAIiIAiIgCIiAIiIAiIgCIiAIiIAiIgCIiAIiIAiIgCIiAIiIAiIgCIiAIiIAiIgCIiAIiIAiIgCIiAIiIAiIgCIiAIiIAiIgCIiAIiIAiIgCI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340" name="AutoShape 4" descr="data:image/jpeg;base64,/9j/4AAQSkZJRgABAQAAAQABAAD/2wCEAAkGBhISEBUSExIWFRAVGRgSFRAYFxgbGBMZFBUVFBQYFhgXGygeGRskGxYYIDIgJicqLCwtGB4xNzwqNSYrLCkBCQoKDgwOGg8PGjAkHyQsMDErMjUpKSwqNDA0LSkpLCwuLTY0LCwsLC8sLCwtLCwtNC8tLC8vLCwsMDA0LCwsLv/AABEIAOEA4QMBIgACEQEDEQH/xAAcAAEAAgMBAQEAAAAAAAAAAAAABQYDBAcCCAH/xAA/EAABAwIEAwYEAwcCBgMAAAABAAIDBBEFEiExBkFRBxMiYXGBMkKRoSNSsRQzYnLB0fAXUzRDY5Lh8RUkgv/EABoBAQADAQEBAAAAAAAAAAAAAAACAwQBBQb/xAAyEQACAgECBAMIAQMFAAAAAAAAAQIDEQQhEjFBUSJhgQUTcZGhsdHwMhSCwRUjM0Lx/9oADAMBAAIRAxEAPwDuKIiAIiIAiIgCIiAIiIAiIgCIiAIiIAiIgCIiAIiIAiIgCIiAIiIAiIgCIiAIiIAiIgCIiAIiIAiKLxLH44jlHjk/KDt/MeX6oCURVd+N1L7WyMHkLn6u0t7L1Eag/wDOdr0Dft4VHjR3BZkUHFU1Ee5Eg/iFj7Fv9QVKUdc2QXFwRo5p3b6/3XVJMYNhERdOBERAEREAREQBERAEREAREQBERAEREAREQBERAEREBD8VYx+z09wbSPPdsPQkEk+wBP0VPw94397nck7knmvHbPijYRS3NiXSEGxtYNZcac7kfdU2i4zhaNZPo139lVOSXMvhRZNZjFs6lTuCmaWy5G3tOgZsJHezWj6kk/ZZ4e06pk0pqQuJ2NpJPswAX91Q7I9DXH2fe92kl5tL/J15xFlVsf4mhopGyvd5OiBGd7Tpo3fQ2PLa19VUxTY/V6HNCw9XNhH0ZeTnstmi7HfnqqgvduWRggH1e7xH6BcU5dF8yz+l01W91qflHf67JfU6fSVbJY2yRuDo3tD2uGzmuFwfosyiMDqC3/65H7toyOA0yjwgEDYjT19ipdbE8nlMIiLpwIiIAiIgCIiAIiIAiIgCIiAIiIAiIgCIiAIi1KzFoYvjkAP5d3c/lGvJAVbtZhZJh5idbM+RmUc/CcziPYbrleHcKQjeJp9Re/srrjeIuqpjIfgF2xt/K2/6m1z9OS8Q0qrbJJtGDCsKgjsRDGPRjbj3tdWqHGooW3kkaxvVzgBp6rnuOcUubIaamAdN88h1bH105kfQeey3uG+FY5rulPfTHUvkOb6A6AeiossUFuWQg5Fon7X8PYPA90p/gabH0c+1/a6q2OdsFU9rm08TIr2ax1zI/W9zYgNGnkVmpcJZAKpjJIoqiPN3cOUZnjdmrzqCPZbvCEWaBneZTUODu9lAbmcX3Y4XA0GXTTZUSux02LVUmWjsyxX9oohK7KZczmPlab94W63JOvzbbb20sraqhglPHhzCGnLSeJ7rknujvm/l3vp0PJWahxGKZueKVkjL2zMcHC+9rtO+q2U2KyOUUWQ4ZYNlERXFYREQBERAEREAREQBERAEREAREQBERAFq1+JMhbd532aNXO9AvddM9sbnMZneNm9dQPtvbyVTfE5zi57i5/Mnca3tY7DXbkoyeDqP2vxyaTmY2fladfdwsfYWUBVOJOVu3MqWnjstVlKoZOmnDTqYwbBTO462iYbPPMnfI3puLnlsNdR7w3DDLJkFwBq94+QHYa/MeXTfpe401M2NoYwWaNAP85+alFHDiM+FMp56mna3LlleeV8rjmj25ZHBZMKxR0LwQdFZ+1TAnMLa+Jtw0ZKgDfKD4JPO1yD5W5BU2le2YXaRm5tWK6GG88jVXLKLPxbjkDqQTOp4p3tIAEjQcuY6kHcD0VQwLjIMlIc1scbjdrW3ys28PkOirlYHPe5wJygnwkk5ddx/ZTUXDTpKUtjdGHvALmeN0rgPFlDWMOS9ufuoxrjFYbJOTb2OiO4jbLH3bbPfJ4GNGpcXCytfCHC0dBTCFhzOJzySHd7iACfIC1gOnuVCdlWExsomyGJomLntMmQB5AcW2va9twrutVFKrWV1KLbHJ4CIi0FIREQBERAEREAREQBERAEREAREQBERAFH4jhYku5uklvZ3S/6X/VSCJzBTqoZDaRrmnzaSDboWgg/VbFHhcktiGlkZ3kcLOI/gaRe/m4DrYq0oocKO5MNLSMjblY2zdT6k6kknUnzWZEUzhgrp42RudKWiIAl5d8OXne/JfNvENTBHWv8A2FzjTk3Y0gtyHm1uY3y9L26cte9cQgyyxwD4R+K8ehtHf3zH2Cw4jwPR1LbTQtc7/cGjx08TdfY3Cqm1yJR2OMYDi0LJs8sQzk38Y8N+oHw3XT4+MacR5nvA8hz9Aq5xN2TSsBNKTLEdDG4gPZ6E2Dh9CqxHwrVxNGelka4afDf7jRZZadWPdmhW8KO38MRv7kuews7xxkEZtdoIFrjkTa9jqLqYURw9O8RsilcXyBjXCQggyNIHxAk+MXsdeh52EutsElFJGZvLywiIpHAiIgCIiAIiIAiIgCIiAIiIAiIgCIiAIiIAiIgCIsVVOGMc9xs1rS4noGgk7eiArdFODNVTdJDEL/8ATAYdvNpWejx8F+W6rPBdY6ajnJ/ed4+Qi99S4k6n1UThssglLnXFzt+ipayyR1dsgIutDEortWLCqm7QtqoNwoHSMiqMzYw3Wdjw1o6gaEn+HI6xP9VZFRMQiIkGVzml123aSCR0uNbbfZZ462qg1Dy9trWf4hp9x63+qj7+MHwsmqnJZRdEUXhfEEcxy2LJN8h5/wAp2Ppv5KUWqMlJZRU01swiIunAiIgOS9qfEVfT1sYa+SGlLW909hs2R41eH9SNBlOlteZXQOEeI21tK2UW7weGVv5XgeL2O48iFuYzg8NVC6GdgfE4ag8ujgeRG4PJcL4exk4diOVkwfAJRG6VurJYswBJva5AO45g20Ouecvdyy3sz19PUtXQ64xxOG6eOa7Pz7H0Ei/AV+rQeQEREAREQBERAEREAREQBERAFD8XzFlBUEb924f9wyn9VMLnHaH2j0jYJqWNxmmc3K4s1ZHsSXP2Nugv0NlGTSW5OFcpvEVkpfBuMzx1MlNHJHGHOc8veC6zT4rNaLXOvMq6UdI8jxAOdd3iaC0EXOXQknZVjg+gidUGUt/Ey6H7aD00V/bovPvulCeImmqpSjlmbD5XNFu7PqXBbTcQs8NeWAEEkX+EAXuSTty5brRrIJHwkM+LcNLnNDiNgXN8QHouNY7i9U+R0EjSx17GBoIueVxqX+RJO+ipjdKTy36HoaX2etQ2k0kubf8AhHRsT4+oY5JHF5kc3RgYCQdBo07b81BcN9oUkk1pmlrJXExb5SBplBO9rW9QVE4D2fSSWfU3YzcRfO7+Y/KPv6K7z4PG6IQlgEbbZANMhb8Jb0I6q6NPHly6kNY9PTiFD4sc30J7uWO5Ag+Jv9QPPmFMYTineXaSC8fMNMw9Nw4cx6dbCsYZG4M7txLvyut+vRRcXEOareyA27gEOksDrfLlFxuSCSfKy5TmnLkzFP8A3NonTUXMH8ZyOlDJpi0NNi0eC/m7LYk/byVExvGzT4jIaGd8cfheAx7smYC5Bbezm3vodNSFshcpSwkZ5VuKyz6KWpimKxU0RlmeGRt3cfPYADUnyCqju1GmjoIqmQ3mkabU7SMxe27XfyszD4jyI3XIeI+LKmvkL5T4WglsTb5IwNyBffXUnU36WCW3KGy3Z6Gh9nS1Pjk+GC5v8fuCd407Rpq9xghDmUxOXu/nm10z22H8I0635VGqpmtBBfmeAb5fhaRa7SfmNsw0523WqIjma43uNS2+2/TyWSezBZ7S0mxyWtcOGhHkqnTvm97tPC/f3uevHU8MOHRLwRkuJ9X3f5PpPg+vM1BTSm+Z0TLk6kloyuN/Mgn3Uwqp2WQubhNOHggkPcAfyvke5p92kH3VrWqPJHzNySsklyy/uERFIqCIiAIiIAiIgCItPFcYhpozLPI2OMc3G1/IDdx8hqh1JvZG4q/xTxxS0Dfxn3lIu2Bur3dNPlHmbBc24s7aZJbxUQ7ptjeZ1u8cP4BsznrqfSy5jUyl8hc5znkm5c74ndS7Ukn3UY8VjxBevQ2e4hUs3v8AtXP17ffyLhxb2m1VaclzDSu/5UdiXC1vxHaFw8tB5FVWegmML3sb+CbO1NtAeX5rLA6G/LTotps8r2dwwv8AFoGDxb8guW6e2DTg0+7f1x2L4aqqdTg1w77JZ+vd57nnh/HJ4KhsoNwPC5hJNwf08iu40GNxupHVWrmMaZCG72AudOu6+fpac00uV7g4m2bKbgep6joumdlmMWkfTPcDG8Zm9CDvb/OaxaiuMoccehVxz48T6lqxSqqahkNVQTNLLWfA82a6+oN7aHlrpstyhqe//exGGqAy5i3R3kHDRzfQqNoaf9imdk/4dxtJFyjcfmb/AAHpyJ6HS5UDWnXcclVGtZwvin5EJTeM/NFLxziOOllZE9wa5wLy46hrQDa1ty5wsAoD/UiMvF43ujHIWaT66nRRHbDVh+JuDXAhscbSAfhPi0PQ2INvNUnOVuVfEvEyjixyR2T/AFKhMbmwsLJCLNa/K1t/572A+ii+zxji6pzfvMzMw87yX+65nHVkc7jorpwDj7I5TG7K1kvzk2yubcgEnSxufeyz30Ph8PQuqtWWn1LNxE0iZpfSd8fkc1jXWHS+/wBVRuKKqOSrL46f9na1ojfGWhpL2khxyjbcD2UpxNxVnlcKaRwjOjnnQk88h3A89/RVF8xJsNRzd01t9bqmrjbUYcz3K9DXVD3+r2j0XV/vY9PlF7XvblcXtdYgbOuDckWv9dv85LfZTPneMrA6W13EAN8LcrQOQA0t7rQmlAJA0526b/8Apejo1XCxwl/NGf2pZddTGyOFX2XTtkzUko76PMQG5hmvsLW38tVbcD4RlxipzN8NHFZklQ75ze7mx/mdY+g3Otgfzs97L5K9zZ5wY6Ia8w+fyYeTdNXfTqO+UFBHBG2KJgZEwZWsAsAP8580uqjO/wB63nCwjyo6hwpVcdn1MlPA1jGsYA1jQGtaNgGiwA9AFkRFYZQiIgCIiAIiICpT9qFAyofA57wWEsdLkJjzA2cLi7tDcXtbQ6qepceppP3dRE+wzHLIw2HMkA6BVbFOyGinnkmzzxukcXuax7cuZ2riA9jrXNzvzVbxPsMfY9zWAjdsckdifJz2H75VTmxdMnoRhpJpeJxfXKys+hKcXdscMJdFSATyi95de6Zbcgj957WHmdlxzG+IZqpwknlkkkJsCbZWA6kNGzb+QHut/HeB62k1ngcGf7rfFHprq5t7f/q2ygw43ubFt9unpZVcaefeZT6dj1K9P7vhemw1/wBnnMvP4em5L03Dr5WiQyZQRcAC5tyv7KPrKDu5S0yXtbW+9xt5FeZnlrbCTwk/KSPO1jqvJebC23MgC/1Cs01OoclN2Jx7Ix6i6iHHB1vLzjMUvXOcm7hGEulLjmtGwXeR4ncz4WganRJsSDQ5kLTG06OJP4j+XiPIfwhacFw7MC4HkRv6qQ/+Xe7SVjJfN4s/2eyx+qt1emvteU8x7cv/AH1wUez9Vp6HmyO/fmRE0YcLEe/Ra1FiUtO8FpIc34XDcenl5Kbf+zPNm54z52e2/qLOA9ivM+APOoDZQNbxnNb1A8Q9wsClKnaxNfH88j2rv6fXJOElxfIm8E7QgABI9xcd3O5kq1/6ksjhtFldKRlY3k3Q+Jw6DTTmuRy0YBuG2IOo6ddF+5TuLgjmOS0JqcfDsePZpXRclZFyjzeM/c28QgkzOe85i4lzn8yXaknzuVqLcgxNw0eMzfv9F7kpo3NzMNvL/wALiucdrPmarPZ1d/j0j/tez9O5pMYSbDdbMbMu/vfbRZIorNNmkhou4gfcr87vM1rjoc1iL6FpG5H+bqtzlc8LaPVm+jSVaFJy8dr5L8fn5H5VNOgzCxaHXaeutvVeSbNI6L3O2xAO4G1+ux9NFgcSTlAu4kANAuTysAvYophTDw/M+b1mqu1NjdvPt2J3h/FWRQvc51n6WaN3CxIA66kq5dnfZSagitrWkRuOeOnOhkF7h0nRnRu5323lezbsl7ksqq1oMos6OmOoi6F/IuHIbD126qvMqo4Jysby5F2p1SsSjBYW302PLGAAAAADQAbADYBekRaTCEREAREQBERAEREAREQBVTiDsyoKu7nQ93KSSZYrMcSRu4AZXddR/VWtFxpPmShOUHmLwzh+O9iNTFmdTPbOzcMd4JLdPyOPu3b2VCrsImpnFk0LonG9mvaW38230PqLr6tWCtoIpmFksbJGHdj2hwPsVS6VnMXhnp1+0544boqa8+Z8rQFtgHOLXdctx5baj6LBkLgXAG19TyF9rldzx7sUo5Renc+nf0BL4zp+VxuNejhzXO8f7Kq+mDj3Qnibf8SLxG2mpjPjG+wB2Pqpxvvr/l4kT9zodR/CXA/Pl++pUBv0PoVlbIc12mzubtQfbW6xNblu0g32LTcFvXTkfUI6ax8IcW8ibEj+61Q1lU9pbfEzXey9RUuKK4l5EjHjLzpKxkzf+p8Q9HjxD7r9Y2llOUPML/ykiRt/UWcPoVHwjTNY2JsHWO60pcKaT4XEfeyrs0VM1mCx8Hj6cvoVU6/UUPCk/gyafgkm7MsrRu6Mh1vVvxD6LRaC13S/hIO/0K02meEhzH3ts4bj05rHWY/NKWmR+fL8NwNPfe/mVinopxfPb5P8P6HsU+2+XHHfuiwx1FoHNDrXewln5gGv+oB/otjBMPEznZ9I4+hsXFw09NlB1Uo0Ppe3mpfAqueWT9npou8nmPgG2SwsS7o0DmdFRNzlpfd1rds06lKrWWXcWPCseuz+31Neaicah1PAx0kjnBjGAXcb2Nvbqu09nXZdHRtbUVAD602cObYNNm9Xa6u+nUyfAXZ5FhzMxPe1jx+LOep1cGcw2/XU216K3LdVFwgoNnzuq1Dvs438AiIrDMEREAREQBERAEREAREQBERAEREAREQBERAQ+NcI0dX/AMRTse7bPazx6PbZ33XPcc7Chq6kqPMQzC49BI3Ue7T6rrSKEoRlzRop1NtP/HLH2+R804nwniFESZIZWsG8jfHGRtcltwB/NZV8ya36m+YWt5gAaBfWyruNdn9BVay0zA//AHGeB/LcstfbndVKlwea3g9H/Uq7ljUVp+a5/vqj5pmeL21tyNh9wCtHEsOc2z8vhPSxF/Y/ZdzxDsGgP7mqkZptI1r9fVuXRatD2Atzfj1ZLdPDHGGk9fE4m30KtVt3KSTKLK9E1xQk15Yz+/M5pwvw3UV0zYKdutrySu+CJpFiXHr0G5X0RwZwVBh0HdxDNI6xlnI8Ujh+jRyby9SSdzh7hunooRDTsyt3cd3PdYAueeZNv7WUolceBYM+q1DvnxP4IIiKZlCIiAIiIAiIgCIiAIiIAiIgCIiAIiIAiIgCIiAIiIAiIgCIiAIiIAiIgCIiAIiIAiIgCIiAIiIAiIgCIiAIiIAiIgCIiAIiIAiIgCIiAIiIAiIgCIiAIiIAiIgCIiAIiIAiIgCIiAIiIAiIgCIiAIiIAiIgCIiAIiIAiIgCIiAIiIAiIgCI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342" name="Picture 6" descr="http://www.clipartbest.com/cliparts/dir/rxp/dirrxpAi9.gif"/>
          <p:cNvPicPr>
            <a:picLocks noChangeAspect="1" noChangeArrowheads="1" noCrop="1"/>
          </p:cNvPicPr>
          <p:nvPr/>
        </p:nvPicPr>
        <p:blipFill>
          <a:blip r:embed="rId2" cstate="print"/>
          <a:srcRect/>
          <a:stretch>
            <a:fillRect/>
          </a:stretch>
        </p:blipFill>
        <p:spPr bwMode="auto">
          <a:xfrm rot="21068163">
            <a:off x="1961983" y="2755064"/>
            <a:ext cx="1776875" cy="1776875"/>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444" y="3789040"/>
            <a:ext cx="4572000" cy="2780947"/>
          </a:xfrm>
          <a:prstGeom prst="ellipse">
            <a:avLst/>
          </a:prstGeom>
          <a:ln w="9525">
            <a:solidFill>
              <a:schemeClr val="accent2">
                <a:lumMod val="75000"/>
              </a:schemeClr>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2">
              <a:lumMod val="75000"/>
            </a:schemeClr>
          </a:solidFill>
          <a:ln>
            <a:solidFill>
              <a:srgbClr val="FFC000"/>
            </a:solidFill>
          </a:ln>
        </p:spPr>
        <p:txBody>
          <a:bodyPr>
            <a:normAutofit/>
          </a:bodyPr>
          <a:lstStyle/>
          <a:p>
            <a:r>
              <a:rPr lang="el-GR" sz="1800" dirty="0" smtClean="0">
                <a:solidFill>
                  <a:srgbClr val="202122"/>
                </a:solidFill>
                <a:effectLst/>
                <a:latin typeface="Arial"/>
              </a:rPr>
              <a:t>«Οι</a:t>
            </a:r>
            <a:r>
              <a:rPr lang="el-GR" sz="1800" dirty="0">
                <a:solidFill>
                  <a:srgbClr val="202122"/>
                </a:solidFill>
                <a:effectLst/>
                <a:latin typeface="Arial"/>
              </a:rPr>
              <a:t> </a:t>
            </a:r>
            <a:r>
              <a:rPr lang="el-GR" sz="1800" b="1" dirty="0">
                <a:solidFill>
                  <a:srgbClr val="202122"/>
                </a:solidFill>
                <a:effectLst/>
                <a:latin typeface="Arial"/>
              </a:rPr>
              <a:t>Χίλιες και μία νύχτες</a:t>
            </a:r>
            <a:r>
              <a:rPr lang="el-GR" sz="1800" dirty="0">
                <a:solidFill>
                  <a:srgbClr val="202122"/>
                </a:solidFill>
                <a:effectLst/>
                <a:latin typeface="Arial"/>
              </a:rPr>
              <a:t> (</a:t>
            </a:r>
            <a:r>
              <a:rPr lang="el-GR" sz="1800" dirty="0">
                <a:solidFill>
                  <a:srgbClr val="3366CC"/>
                </a:solidFill>
                <a:effectLst/>
                <a:latin typeface="Arial"/>
                <a:hlinkClick r:id="rId2" tooltip="Αραβικά"/>
              </a:rPr>
              <a:t>αραβικά</a:t>
            </a:r>
            <a:r>
              <a:rPr lang="el-GR" sz="1800" dirty="0">
                <a:solidFill>
                  <a:srgbClr val="202122"/>
                </a:solidFill>
                <a:effectLst/>
                <a:latin typeface="Arial"/>
              </a:rPr>
              <a:t>: </a:t>
            </a:r>
            <a:r>
              <a:rPr lang="ar-AE" sz="1800" dirty="0">
                <a:solidFill>
                  <a:srgbClr val="202122"/>
                </a:solidFill>
                <a:effectLst/>
                <a:latin typeface="Arial"/>
              </a:rPr>
              <a:t>كتاب ألف ليلة وليلة) </a:t>
            </a:r>
            <a:r>
              <a:rPr lang="el-GR" sz="1800" dirty="0" smtClean="0">
                <a:solidFill>
                  <a:srgbClr val="202122"/>
                </a:solidFill>
                <a:effectLst/>
                <a:latin typeface="Arial"/>
              </a:rPr>
              <a:t> είναι </a:t>
            </a:r>
            <a:r>
              <a:rPr lang="el-GR" sz="1800" dirty="0">
                <a:solidFill>
                  <a:srgbClr val="202122"/>
                </a:solidFill>
                <a:effectLst/>
                <a:latin typeface="Arial"/>
              </a:rPr>
              <a:t>συλλογή ιστοριών και παραμυθιών από τη </a:t>
            </a:r>
            <a:r>
              <a:rPr lang="el-GR" sz="1800" dirty="0">
                <a:solidFill>
                  <a:srgbClr val="3366CC"/>
                </a:solidFill>
                <a:effectLst/>
                <a:latin typeface="Arial"/>
                <a:hlinkClick r:id="rId3" tooltip="Μέση Ανατολή"/>
              </a:rPr>
              <a:t>Μέση Ανατολή</a:t>
            </a:r>
            <a:r>
              <a:rPr lang="el-GR" sz="1800" dirty="0">
                <a:solidFill>
                  <a:srgbClr val="202122"/>
                </a:solidFill>
                <a:effectLst/>
                <a:latin typeface="Arial"/>
              </a:rPr>
              <a:t> και τη Νότια Ασία που συγκεντρώθηκαν και αποδόθηκαν στα αραβικά κατά τη διάρκεια της Ισλαμικής Χρυσής Εποχής. Είναι επίσης γνωστή ως </a:t>
            </a:r>
            <a:r>
              <a:rPr lang="el-GR" sz="1800" b="1" dirty="0">
                <a:solidFill>
                  <a:srgbClr val="202122"/>
                </a:solidFill>
                <a:effectLst/>
                <a:latin typeface="Arial"/>
              </a:rPr>
              <a:t>Αραβικές νύχτες</a:t>
            </a:r>
            <a:r>
              <a:rPr lang="el-GR" sz="1800" dirty="0">
                <a:solidFill>
                  <a:srgbClr val="202122"/>
                </a:solidFill>
                <a:effectLst/>
                <a:latin typeface="Arial"/>
              </a:rPr>
              <a:t> ή </a:t>
            </a:r>
            <a:r>
              <a:rPr lang="el-GR" sz="1800" b="1" dirty="0">
                <a:solidFill>
                  <a:srgbClr val="202122"/>
                </a:solidFill>
                <a:effectLst/>
                <a:latin typeface="Arial"/>
              </a:rPr>
              <a:t>Παραμύθια της Χαλιμάς</a:t>
            </a:r>
            <a:r>
              <a:rPr lang="el-GR" sz="1800" dirty="0" smtClean="0">
                <a:solidFill>
                  <a:srgbClr val="202122"/>
                </a:solidFill>
                <a:effectLst/>
                <a:latin typeface="Arial"/>
              </a:rPr>
              <a:t>.» (Πηγή: </a:t>
            </a:r>
            <a:r>
              <a:rPr lang="en-US" sz="1800" dirty="0" smtClean="0">
                <a:solidFill>
                  <a:srgbClr val="202122"/>
                </a:solidFill>
                <a:effectLst/>
                <a:latin typeface="Arial"/>
              </a:rPr>
              <a:t>Wikipedia)</a:t>
            </a:r>
            <a:endParaRPr lang="el-GR" sz="1800" dirty="0"/>
          </a:p>
        </p:txBody>
      </p:sp>
      <p:pic>
        <p:nvPicPr>
          <p:cNvPr id="2050" name="Picture 2"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628800"/>
            <a:ext cx="5715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5758" y="5934670"/>
            <a:ext cx="9169758" cy="646331"/>
          </a:xfrm>
          <a:prstGeom prst="rect">
            <a:avLst/>
          </a:prstGeom>
        </p:spPr>
        <p:txBody>
          <a:bodyPr wrap="square">
            <a:spAutoFit/>
          </a:bodyPr>
          <a:lstStyle/>
          <a:p>
            <a:r>
              <a:rPr lang="en-US" i="1" dirty="0"/>
              <a:t>Two pages from the [</a:t>
            </a:r>
            <a:r>
              <a:rPr lang="en-US" i="1" dirty="0" err="1"/>
              <a:t>Galland</a:t>
            </a:r>
            <a:r>
              <a:rPr lang="en-US" i="1" dirty="0"/>
              <a:t> manuscript, the oldest text of The Thousand and One Nights. Arabic manuscript, back to the 14th century from Syria in the </a:t>
            </a:r>
            <a:r>
              <a:rPr lang="en-US" i="1" dirty="0" err="1"/>
              <a:t>Bibliotheque</a:t>
            </a:r>
            <a:r>
              <a:rPr lang="en-US" i="1" dirty="0"/>
              <a:t> </a:t>
            </a:r>
            <a:r>
              <a:rPr lang="en-US" i="1" dirty="0" err="1"/>
              <a:t>Nationale</a:t>
            </a:r>
            <a:r>
              <a:rPr lang="en-US" i="1" dirty="0"/>
              <a:t> in Paris</a:t>
            </a:r>
            <a:endParaRPr lang="el-GR" i="1" dirty="0"/>
          </a:p>
        </p:txBody>
      </p:sp>
    </p:spTree>
    <p:extLst>
      <p:ext uri="{BB962C8B-B14F-4D97-AF65-F5344CB8AC3E}">
        <p14:creationId xmlns:p14="http://schemas.microsoft.com/office/powerpoint/2010/main" val="211474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563609478"/>
              </p:ext>
            </p:extLst>
          </p:nvPr>
        </p:nvGraphicFramePr>
        <p:xfrm>
          <a:off x="0" y="1456212"/>
          <a:ext cx="9144000" cy="5401788"/>
        </p:xfrm>
        <a:graphic>
          <a:graphicData uri="http://schemas.openxmlformats.org/drawingml/2006/table">
            <a:tbl>
              <a:tblPr firstRow="1" bandRow="1">
                <a:tableStyleId>{5940675A-B579-460E-94D1-54222C63F5DA}</a:tableStyleId>
              </a:tblPr>
              <a:tblGrid>
                <a:gridCol w="3275856"/>
                <a:gridCol w="5868144"/>
              </a:tblGrid>
              <a:tr h="504058">
                <a:tc>
                  <a:txBody>
                    <a:bodyPr/>
                    <a:lstStyle/>
                    <a:p>
                      <a:r>
                        <a:rPr lang="el-GR" b="1" dirty="0" smtClean="0"/>
                        <a:t>Μέσο</a:t>
                      </a:r>
                      <a:r>
                        <a:rPr lang="el-GR" b="1" baseline="0" dirty="0" smtClean="0"/>
                        <a:t> διάδοσης της γνώσης</a:t>
                      </a:r>
                      <a:endParaRPr lang="el-GR" b="1" dirty="0"/>
                    </a:p>
                  </a:txBody>
                  <a:tcPr>
                    <a:solidFill>
                      <a:schemeClr val="bg2"/>
                    </a:solidFill>
                  </a:tcPr>
                </a:tc>
                <a:tc>
                  <a:txBody>
                    <a:bodyPr/>
                    <a:lstStyle/>
                    <a:p>
                      <a:r>
                        <a:rPr lang="el-GR" b="1" dirty="0" smtClean="0"/>
                        <a:t>Παράδειγμα (ιστορική πληροφορία ή</a:t>
                      </a:r>
                      <a:r>
                        <a:rPr lang="el-GR" b="1" baseline="0" dirty="0" smtClean="0"/>
                        <a:t> …)</a:t>
                      </a:r>
                      <a:endParaRPr lang="el-GR" b="1" dirty="0"/>
                    </a:p>
                  </a:txBody>
                  <a:tcPr>
                    <a:solidFill>
                      <a:schemeClr val="bg2"/>
                    </a:solidFill>
                  </a:tcPr>
                </a:tc>
              </a:tr>
              <a:tr h="979546">
                <a:tc>
                  <a:txBody>
                    <a:bodyPr/>
                    <a:lstStyle/>
                    <a:p>
                      <a:r>
                        <a:rPr lang="el-GR" dirty="0" smtClean="0"/>
                        <a:t>Βιβλιοθήκες</a:t>
                      </a:r>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r>
              <a:tr h="979546">
                <a:tc>
                  <a:txBody>
                    <a:bodyPr/>
                    <a:lstStyle/>
                    <a:p>
                      <a:r>
                        <a:rPr lang="el-GR" dirty="0" smtClean="0"/>
                        <a:t>Πανεπιστήμια</a:t>
                      </a:r>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r>
              <a:tr h="979546">
                <a:tc>
                  <a:txBody>
                    <a:bodyPr/>
                    <a:lstStyle/>
                    <a:p>
                      <a:r>
                        <a:rPr lang="el-GR" dirty="0" smtClean="0"/>
                        <a:t>Βιβλιοπωλεία</a:t>
                      </a:r>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r>
              <a:tr h="979546">
                <a:tc>
                  <a:txBody>
                    <a:bodyPr/>
                    <a:lstStyle/>
                    <a:p>
                      <a:r>
                        <a:rPr lang="el-GR" dirty="0" smtClean="0"/>
                        <a:t>Συλλογές χειρογράφων</a:t>
                      </a:r>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r>
              <a:tr h="979546">
                <a:tc>
                  <a:txBody>
                    <a:bodyPr/>
                    <a:lstStyle/>
                    <a:p>
                      <a:r>
                        <a:rPr lang="el-GR" dirty="0" smtClean="0"/>
                        <a:t>Μεταφράσεις</a:t>
                      </a:r>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10915">
            <a:off x="7929163" y="88696"/>
            <a:ext cx="11461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 Επεξήγηση με στρογγυλεμένο παραλληλόγραμμο"/>
          <p:cNvSpPr/>
          <p:nvPr/>
        </p:nvSpPr>
        <p:spPr>
          <a:xfrm>
            <a:off x="323528" y="260648"/>
            <a:ext cx="7488832" cy="1071455"/>
          </a:xfrm>
          <a:prstGeom prst="wedgeRoundRectCallout">
            <a:avLst>
              <a:gd name="adj1" fmla="val 55658"/>
              <a:gd name="adj2" fmla="val -35135"/>
              <a:gd name="adj3" fmla="val 16667"/>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smtClean="0">
                <a:solidFill>
                  <a:prstClr val="black"/>
                </a:solidFill>
              </a:rPr>
              <a:t>Τελικά, </a:t>
            </a:r>
            <a:r>
              <a:rPr lang="el-GR" i="1" dirty="0" smtClean="0">
                <a:solidFill>
                  <a:prstClr val="black"/>
                </a:solidFill>
              </a:rPr>
              <a:t>εμείς </a:t>
            </a:r>
            <a:r>
              <a:rPr lang="el-GR" i="1" dirty="0" smtClean="0">
                <a:solidFill>
                  <a:prstClr val="black"/>
                </a:solidFill>
              </a:rPr>
              <a:t>οι </a:t>
            </a:r>
            <a:r>
              <a:rPr lang="el-GR" i="1" dirty="0" smtClean="0">
                <a:solidFill>
                  <a:prstClr val="black"/>
                </a:solidFill>
              </a:rPr>
              <a:t>Άραβες αγαπούσαμε τη γνώση! Πείτε παραδείγματα.</a:t>
            </a:r>
            <a:endParaRPr lang="el-GR" i="1" dirty="0">
              <a:solidFill>
                <a:prstClr val="black"/>
              </a:solidFill>
            </a:endParaRPr>
          </a:p>
        </p:txBody>
      </p:sp>
    </p:spTree>
    <p:extLst>
      <p:ext uri="{BB962C8B-B14F-4D97-AF65-F5344CB8AC3E}">
        <p14:creationId xmlns:p14="http://schemas.microsoft.com/office/powerpoint/2010/main" val="216310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Διπλωμένη γωνία 2"/>
          <p:cNvSpPr/>
          <p:nvPr/>
        </p:nvSpPr>
        <p:spPr>
          <a:xfrm>
            <a:off x="0" y="34811"/>
            <a:ext cx="4176464" cy="6669360"/>
          </a:xfrm>
          <a:prstGeom prst="foldedCorner">
            <a:avLst>
              <a:gd name="adj" fmla="val 8341"/>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smtClean="0">
              <a:solidFill>
                <a:schemeClr val="bg1"/>
              </a:solidFill>
            </a:endParaRPr>
          </a:p>
          <a:p>
            <a:endParaRPr lang="el-GR" dirty="0">
              <a:solidFill>
                <a:schemeClr val="bg1"/>
              </a:solidFill>
            </a:endParaRPr>
          </a:p>
          <a:p>
            <a:endParaRPr lang="el-GR" dirty="0" smtClean="0">
              <a:solidFill>
                <a:schemeClr val="bg1"/>
              </a:solidFill>
            </a:endParaRPr>
          </a:p>
          <a:p>
            <a:endParaRPr lang="el-GR" dirty="0">
              <a:solidFill>
                <a:schemeClr val="bg1"/>
              </a:solidFill>
            </a:endParaRPr>
          </a:p>
          <a:p>
            <a:r>
              <a:rPr lang="el-GR" dirty="0" smtClean="0">
                <a:solidFill>
                  <a:schemeClr val="tx1"/>
                </a:solidFill>
              </a:rPr>
              <a:t>   </a:t>
            </a:r>
          </a:p>
          <a:p>
            <a:r>
              <a:rPr lang="el-GR" dirty="0" smtClean="0">
                <a:solidFill>
                  <a:schemeClr val="tx1"/>
                </a:solidFill>
              </a:rPr>
              <a:t>Δείτε </a:t>
            </a:r>
            <a:r>
              <a:rPr lang="el-GR" dirty="0">
                <a:solidFill>
                  <a:schemeClr val="tx1"/>
                </a:solidFill>
              </a:rPr>
              <a:t>στο ψηφιακό σας βιβλίο το διαδικτυακό  υλικό στο οποίο παραπέμπουν οι δύο τελευταίες εικόνες της ενότητας. </a:t>
            </a:r>
            <a:endParaRPr lang="el-GR" dirty="0" smtClean="0">
              <a:solidFill>
                <a:schemeClr val="tx1"/>
              </a:solidFill>
            </a:endParaRPr>
          </a:p>
          <a:p>
            <a:endParaRPr lang="el-GR" dirty="0" smtClean="0">
              <a:solidFill>
                <a:schemeClr val="tx1"/>
              </a:solidFill>
            </a:endParaRPr>
          </a:p>
          <a:p>
            <a:pPr marL="285750" indent="-285750">
              <a:buFont typeface="Wingdings" pitchFamily="2" charset="2"/>
              <a:buChar char="Ø"/>
            </a:pPr>
            <a:r>
              <a:rPr lang="el-GR" dirty="0" smtClean="0">
                <a:solidFill>
                  <a:schemeClr val="tx1"/>
                </a:solidFill>
              </a:rPr>
              <a:t>Πού </a:t>
            </a:r>
            <a:r>
              <a:rPr lang="el-GR" dirty="0">
                <a:solidFill>
                  <a:schemeClr val="tx1"/>
                </a:solidFill>
              </a:rPr>
              <a:t>βρίσκεται καθένα από τα δύο </a:t>
            </a:r>
            <a:r>
              <a:rPr lang="el-GR" dirty="0" smtClean="0">
                <a:solidFill>
                  <a:schemeClr val="tx1"/>
                </a:solidFill>
              </a:rPr>
              <a:t>κτιριακά συγκροτήματα</a:t>
            </a:r>
            <a:r>
              <a:rPr lang="el-GR" dirty="0" smtClean="0">
                <a:solidFill>
                  <a:schemeClr val="tx1"/>
                </a:solidFill>
              </a:rPr>
              <a:t>;</a:t>
            </a:r>
          </a:p>
          <a:p>
            <a:pPr marL="285750" indent="-285750">
              <a:buFont typeface="Wingdings" pitchFamily="2" charset="2"/>
              <a:buChar char="Ø"/>
            </a:pPr>
            <a:endParaRPr lang="el-GR" dirty="0" smtClean="0">
              <a:solidFill>
                <a:schemeClr val="tx1"/>
              </a:solidFill>
            </a:endParaRPr>
          </a:p>
          <a:p>
            <a:pPr marL="285750" indent="-285750">
              <a:buFont typeface="Wingdings" pitchFamily="2" charset="2"/>
              <a:buChar char="Ø"/>
            </a:pPr>
            <a:r>
              <a:rPr lang="el-GR" dirty="0" smtClean="0">
                <a:solidFill>
                  <a:schemeClr val="tx1"/>
                </a:solidFill>
              </a:rPr>
              <a:t>Πώς ονομάζονται;</a:t>
            </a:r>
          </a:p>
          <a:p>
            <a:pPr marL="285750" indent="-285750">
              <a:buFont typeface="Wingdings" pitchFamily="2" charset="2"/>
              <a:buChar char="Ø"/>
            </a:pPr>
            <a:endParaRPr lang="el-GR" dirty="0" smtClean="0">
              <a:solidFill>
                <a:schemeClr val="tx1"/>
              </a:solidFill>
            </a:endParaRPr>
          </a:p>
          <a:p>
            <a:pPr marL="285750" indent="-285750">
              <a:buFont typeface="Wingdings" pitchFamily="2" charset="2"/>
              <a:buChar char="Ø"/>
            </a:pPr>
            <a:r>
              <a:rPr lang="el-GR" dirty="0" smtClean="0">
                <a:solidFill>
                  <a:schemeClr val="tx1"/>
                </a:solidFill>
              </a:rPr>
              <a:t>Ποια ήταν η λειτουργία τους;</a:t>
            </a:r>
            <a:r>
              <a:rPr lang="el-GR" dirty="0">
                <a:solidFill>
                  <a:schemeClr val="tx1"/>
                </a:solidFill>
              </a:rPr>
              <a:t/>
            </a:r>
            <a:br>
              <a:rPr lang="el-GR" dirty="0">
                <a:solidFill>
                  <a:schemeClr val="tx1"/>
                </a:solidFill>
              </a:rPr>
            </a:br>
            <a:endParaRPr lang="el-GR" dirty="0" smtClean="0">
              <a:solidFill>
                <a:schemeClr val="tx1"/>
              </a:solidFill>
            </a:endParaRPr>
          </a:p>
          <a:p>
            <a:pPr marL="285750" indent="-285750">
              <a:buFont typeface="Wingdings" pitchFamily="2" charset="2"/>
              <a:buChar char="Ø"/>
            </a:pPr>
            <a:r>
              <a:rPr lang="el-GR" dirty="0" smtClean="0">
                <a:solidFill>
                  <a:schemeClr val="tx1"/>
                </a:solidFill>
              </a:rPr>
              <a:t>Ποιο </a:t>
            </a:r>
            <a:r>
              <a:rPr lang="el-GR" dirty="0">
                <a:solidFill>
                  <a:schemeClr val="tx1"/>
                </a:solidFill>
              </a:rPr>
              <a:t>είναι το κύριο χαρακτηριστικό της  </a:t>
            </a:r>
            <a:r>
              <a:rPr lang="el-GR" dirty="0" smtClean="0">
                <a:solidFill>
                  <a:schemeClr val="tx1"/>
                </a:solidFill>
              </a:rPr>
              <a:t>διακόσμησης σε αυτά; </a:t>
            </a:r>
            <a:r>
              <a:rPr lang="el-GR" dirty="0">
                <a:solidFill>
                  <a:schemeClr val="tx1"/>
                </a:solidFill>
              </a:rPr>
              <a:t/>
            </a:r>
            <a:br>
              <a:rPr lang="el-GR" dirty="0">
                <a:solidFill>
                  <a:schemeClr val="tx1"/>
                </a:solidFill>
              </a:rPr>
            </a:br>
            <a:r>
              <a:rPr lang="el-GR" dirty="0">
                <a:solidFill>
                  <a:schemeClr val="tx1"/>
                </a:solidFill>
              </a:rPr>
              <a:t>Α. Εντυπωσιάζει.</a:t>
            </a:r>
            <a:br>
              <a:rPr lang="el-GR" dirty="0">
                <a:solidFill>
                  <a:schemeClr val="tx1"/>
                </a:solidFill>
              </a:rPr>
            </a:br>
            <a:r>
              <a:rPr lang="el-GR" dirty="0">
                <a:solidFill>
                  <a:schemeClr val="tx1"/>
                </a:solidFill>
              </a:rPr>
              <a:t>Β. Πολυχρωμία</a:t>
            </a:r>
            <a:br>
              <a:rPr lang="el-GR" dirty="0">
                <a:solidFill>
                  <a:schemeClr val="tx1"/>
                </a:solidFill>
              </a:rPr>
            </a:br>
            <a:r>
              <a:rPr lang="el-GR" dirty="0">
                <a:solidFill>
                  <a:schemeClr val="tx1"/>
                </a:solidFill>
              </a:rPr>
              <a:t>Γ. Δεν απεικονίζει  πρόσωπα.</a:t>
            </a:r>
            <a:br>
              <a:rPr lang="el-GR" dirty="0">
                <a:solidFill>
                  <a:schemeClr val="tx1"/>
                </a:solidFill>
              </a:rPr>
            </a:br>
            <a:r>
              <a:rPr lang="el-GR" dirty="0">
                <a:solidFill>
                  <a:schemeClr val="tx1"/>
                </a:solidFill>
              </a:rPr>
              <a:t>Δ. Θυμίζει βυζαντινή αγιογραφία</a:t>
            </a:r>
            <a:r>
              <a:rPr lang="el-GR" dirty="0" smtClean="0">
                <a:solidFill>
                  <a:schemeClr val="tx1"/>
                </a:solidFill>
              </a:rPr>
              <a:t>.</a:t>
            </a:r>
          </a:p>
          <a:p>
            <a:pPr marL="285750" indent="-285750">
              <a:buFont typeface="Wingdings" pitchFamily="2" charset="2"/>
              <a:buChar char="Ø"/>
            </a:pPr>
            <a:endParaRPr lang="el-GR" dirty="0" smtClean="0">
              <a:solidFill>
                <a:schemeClr val="tx1"/>
              </a:solidFill>
            </a:endParaRPr>
          </a:p>
          <a:p>
            <a:pPr marL="285750" indent="-285750">
              <a:buFont typeface="Wingdings" pitchFamily="2" charset="2"/>
              <a:buChar char="Ø"/>
            </a:pPr>
            <a:r>
              <a:rPr lang="el-GR" dirty="0" smtClean="0">
                <a:solidFill>
                  <a:schemeClr val="tx1"/>
                </a:solidFill>
              </a:rPr>
              <a:t>Τι χαρακτηρίζει την ανεικονική τέχνη;</a:t>
            </a:r>
          </a:p>
          <a:p>
            <a:pPr marL="285750" indent="-285750">
              <a:buFont typeface="Wingdings" pitchFamily="2" charset="2"/>
              <a:buChar char="Ø"/>
            </a:pPr>
            <a:endParaRPr lang="el-GR" dirty="0" smtClean="0">
              <a:solidFill>
                <a:schemeClr val="tx1"/>
              </a:solidFill>
            </a:endParaRPr>
          </a:p>
          <a:p>
            <a:pPr marL="285750" indent="-285750">
              <a:buFont typeface="Wingdings" pitchFamily="2" charset="2"/>
              <a:buChar char="Ø"/>
            </a:pPr>
            <a:r>
              <a:rPr lang="el-GR" dirty="0" smtClean="0">
                <a:solidFill>
                  <a:schemeClr val="tx1"/>
                </a:solidFill>
              </a:rPr>
              <a:t>Ποια/Ποιες από τις διπλανές εικόνες είναι δείγμα ανεικονικής τέχνης;</a:t>
            </a:r>
          </a:p>
          <a:p>
            <a:pPr marL="285750" indent="-285750">
              <a:buFont typeface="Wingdings" pitchFamily="2" charset="2"/>
              <a:buChar char="ü"/>
            </a:pPr>
            <a:endParaRPr lang="el-GR" dirty="0">
              <a:solidFill>
                <a:schemeClr val="tx1"/>
              </a:solidFill>
            </a:endParaRPr>
          </a:p>
          <a:p>
            <a:r>
              <a:rPr lang="el-GR" dirty="0">
                <a:solidFill>
                  <a:schemeClr val="tx1"/>
                </a:solidFill>
              </a:rPr>
              <a:t/>
            </a:r>
            <a:br>
              <a:rPr lang="el-GR" dirty="0">
                <a:solidFill>
                  <a:schemeClr val="tx1"/>
                </a:solidFill>
              </a:rPr>
            </a:br>
            <a:endParaRPr lang="el-GR" dirty="0">
              <a:solidFill>
                <a:schemeClr val="tx1"/>
              </a:solidFill>
            </a:endParaRPr>
          </a:p>
        </p:txBody>
      </p:sp>
      <p:pic>
        <p:nvPicPr>
          <p:cNvPr id="3076" name="Picture 4" descr="Yoair Blog - Ανακαλύπτοντας τα μωσαϊκά του κόσμ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16632"/>
            <a:ext cx="2677319" cy="17917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3_1_2 Η μεταβατική εποχή: Οι έριδες για το ζήτημα των εικόνων"/>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8" descr="3_1_2 Η μεταβατική εποχή: Οι έριδες για το ζήτημα των εικόνων"/>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82" name="Picture 10" descr="Στυλιζαρισμένα εικονομαχικά μοτίβα από εκκλησία της Καππαδοκ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16632"/>
            <a:ext cx="1872208" cy="246987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Η τέχνη της αφαίρεσης στη μοντέρνα ζωγραφική - Foso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725144"/>
            <a:ext cx="2067669" cy="169755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Βυζαντινή αγιογραφία - Βικιπαίδει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877" y="3918678"/>
            <a:ext cx="1966228" cy="2785491"/>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968" y="2056329"/>
            <a:ext cx="2644553" cy="171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9" descr="Περιήγηση Στην Τέχνη"/>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93" name="Picture 21" descr="Επετειακή Εκδήλωση για τα 30 χρόνια από το θάνατο του Σπύρου Βασιλείου -  ΕΕΙΤ"/>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2787" y="2915034"/>
            <a:ext cx="2075209" cy="145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6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561" y="2109779"/>
            <a:ext cx="5277938" cy="378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2666" y="6097436"/>
            <a:ext cx="9144000" cy="707886"/>
          </a:xfrm>
          <a:prstGeom prst="rect">
            <a:avLst/>
          </a:prstGeom>
          <a:solidFill>
            <a:schemeClr val="bg2">
              <a:lumMod val="75000"/>
            </a:schemeClr>
          </a:solidFill>
          <a:ln>
            <a:solidFill>
              <a:srgbClr val="FFC000"/>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l-GR" sz="2000" dirty="0">
                <a:solidFill>
                  <a:schemeClr val="tx1"/>
                </a:solidFill>
              </a:rPr>
              <a:t>Η επιστροφή του Μωάμεθ στη Μέκκα (μικρογραφία </a:t>
            </a:r>
            <a:r>
              <a:rPr lang="el-GR" sz="2000" dirty="0" smtClean="0">
                <a:solidFill>
                  <a:schemeClr val="tx1"/>
                </a:solidFill>
              </a:rPr>
              <a:t>από αραβικό </a:t>
            </a:r>
            <a:r>
              <a:rPr lang="el-GR" sz="2000" dirty="0">
                <a:solidFill>
                  <a:schemeClr val="tx1"/>
                </a:solidFill>
              </a:rPr>
              <a:t>χειρόγραφο) </a:t>
            </a:r>
            <a:endParaRPr lang="el-GR" sz="2000" dirty="0" smtClean="0">
              <a:solidFill>
                <a:schemeClr val="tx1"/>
              </a:solidFill>
            </a:endParaRPr>
          </a:p>
          <a:p>
            <a:pPr algn="ctr"/>
            <a:r>
              <a:rPr lang="el-GR" sz="2000" dirty="0" smtClean="0">
                <a:solidFill>
                  <a:schemeClr val="tx1"/>
                </a:solidFill>
              </a:rPr>
              <a:t>Το </a:t>
            </a:r>
            <a:r>
              <a:rPr lang="el-GR" sz="2000" dirty="0">
                <a:solidFill>
                  <a:schemeClr val="tx1"/>
                </a:solidFill>
              </a:rPr>
              <a:t>λευκό χρώμα οφείλεται </a:t>
            </a:r>
            <a:r>
              <a:rPr lang="el-GR" sz="2000" dirty="0" smtClean="0">
                <a:solidFill>
                  <a:schemeClr val="tx1"/>
                </a:solidFill>
              </a:rPr>
              <a:t>στην απαγόρευση </a:t>
            </a:r>
            <a:r>
              <a:rPr lang="el-GR" sz="2000" dirty="0">
                <a:solidFill>
                  <a:schemeClr val="tx1"/>
                </a:solidFill>
              </a:rPr>
              <a:t>της απεικόνισης ιερών προσώπων.</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Επεξήγηση με στρογγυλεμένο παραλληλόγραμμο 7"/>
          <p:cNvSpPr/>
          <p:nvPr/>
        </p:nvSpPr>
        <p:spPr>
          <a:xfrm>
            <a:off x="1807314" y="188640"/>
            <a:ext cx="7200800" cy="1008112"/>
          </a:xfrm>
          <a:prstGeom prst="wedgeRoundRectCallout">
            <a:avLst>
              <a:gd name="adj1" fmla="val -61530"/>
              <a:gd name="adj2" fmla="val -8170"/>
              <a:gd name="adj3" fmla="val 16667"/>
            </a:avLst>
          </a:prstGeom>
          <a:solidFill>
            <a:schemeClr val="bg2">
              <a:lumMod val="7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i="1" dirty="0" smtClean="0">
                <a:solidFill>
                  <a:prstClr val="black"/>
                </a:solidFill>
              </a:rPr>
              <a:t>Τελικά, γιατί η τέχνη του Ισλάμ είναι ανεικονική;</a:t>
            </a:r>
            <a:endParaRPr lang="el-GR" i="1" dirty="0">
              <a:solidFill>
                <a:prstClr val="black"/>
              </a:solidFill>
            </a:endParaRPr>
          </a:p>
        </p:txBody>
      </p:sp>
      <p:sp>
        <p:nvSpPr>
          <p:cNvPr id="3" name="Έκρηξη 1 2"/>
          <p:cNvSpPr/>
          <p:nvPr/>
        </p:nvSpPr>
        <p:spPr>
          <a:xfrm rot="20929465">
            <a:off x="204618" y="1552524"/>
            <a:ext cx="3488587" cy="4025623"/>
          </a:xfrm>
          <a:prstGeom prst="irregularSeal1">
            <a:avLst/>
          </a:prstGeom>
          <a:solidFill>
            <a:schemeClr val="bg2">
              <a:lumMod val="75000"/>
            </a:schemeClr>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l-GR" dirty="0" smtClean="0">
                <a:solidFill>
                  <a:schemeClr val="tx1"/>
                </a:solidFill>
              </a:rPr>
              <a:t>Η ανεικονική τέχνη </a:t>
            </a:r>
            <a:r>
              <a:rPr lang="el-GR" b="1" u="sng" dirty="0" smtClean="0">
                <a:solidFill>
                  <a:schemeClr val="tx1"/>
                </a:solidFill>
              </a:rPr>
              <a:t>ΔΕΝ</a:t>
            </a:r>
            <a:r>
              <a:rPr lang="el-GR" dirty="0" smtClean="0">
                <a:solidFill>
                  <a:schemeClr val="tx1"/>
                </a:solidFill>
              </a:rPr>
              <a:t> αναπαριστά </a:t>
            </a:r>
            <a:r>
              <a:rPr lang="el-GR" dirty="0">
                <a:solidFill>
                  <a:schemeClr val="tx1"/>
                </a:solidFill>
              </a:rPr>
              <a:t>άμεσα την εξωτερική </a:t>
            </a:r>
            <a:r>
              <a:rPr lang="el-GR" dirty="0" err="1">
                <a:solidFill>
                  <a:schemeClr val="tx1"/>
                </a:solidFill>
              </a:rPr>
              <a:t>πράγματικότητα</a:t>
            </a:r>
            <a:r>
              <a:rPr lang="el-GR" dirty="0">
                <a:solidFill>
                  <a:schemeClr val="tx1"/>
                </a:solidFill>
              </a:rPr>
              <a:t>.</a:t>
            </a:r>
          </a:p>
        </p:txBody>
      </p:sp>
    </p:spTree>
    <p:extLst>
      <p:ext uri="{BB962C8B-B14F-4D97-AF65-F5344CB8AC3E}">
        <p14:creationId xmlns:p14="http://schemas.microsoft.com/office/powerpoint/2010/main" val="365392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Επεξήγηση με στρογγυλεμένο παραλληλόγραμμο"/>
          <p:cNvSpPr/>
          <p:nvPr/>
        </p:nvSpPr>
        <p:spPr>
          <a:xfrm>
            <a:off x="323528" y="260648"/>
            <a:ext cx="7488832" cy="1071455"/>
          </a:xfrm>
          <a:prstGeom prst="wedgeRoundRectCallout">
            <a:avLst>
              <a:gd name="adj1" fmla="val 55658"/>
              <a:gd name="adj2" fmla="val -35135"/>
              <a:gd name="adj3" fmla="val 16667"/>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smtClean="0">
                <a:solidFill>
                  <a:prstClr val="black"/>
                </a:solidFill>
              </a:rPr>
              <a:t>Πολλοί έχουν επηρεαστεί από την τέχνη μας, μα σαν τον </a:t>
            </a:r>
            <a:r>
              <a:rPr lang="en-US" i="1" dirty="0" smtClean="0">
                <a:solidFill>
                  <a:prstClr val="black"/>
                </a:solidFill>
              </a:rPr>
              <a:t>Escher</a:t>
            </a:r>
            <a:r>
              <a:rPr lang="el-GR" i="1" dirty="0" smtClean="0">
                <a:solidFill>
                  <a:prstClr val="black"/>
                </a:solidFill>
              </a:rPr>
              <a:t> κανένας – συμφωνείτε; </a:t>
            </a:r>
            <a:endParaRPr lang="el-GR" i="1" dirty="0">
              <a:solidFill>
                <a:prstClr val="black"/>
              </a:solidFill>
            </a:endParaRPr>
          </a:p>
        </p:txBody>
      </p:sp>
      <p:pic>
        <p:nvPicPr>
          <p:cNvPr id="6" name="Picture 6" descr="http://www.clipartbest.com/cliparts/dir/rxp/dirrxpAi9.gif"/>
          <p:cNvPicPr>
            <a:picLocks noChangeAspect="1" noChangeArrowheads="1" noCrop="1"/>
          </p:cNvPicPr>
          <p:nvPr/>
        </p:nvPicPr>
        <p:blipFill>
          <a:blip r:embed="rId2" cstate="print"/>
          <a:srcRect/>
          <a:stretch>
            <a:fillRect/>
          </a:stretch>
        </p:blipFill>
        <p:spPr bwMode="auto">
          <a:xfrm rot="1105979" flipH="1">
            <a:off x="8120269" y="308371"/>
            <a:ext cx="904001" cy="904001"/>
          </a:xfrm>
          <a:prstGeom prst="rect">
            <a:avLst/>
          </a:prstGeom>
          <a:noFill/>
        </p:spPr>
      </p:pic>
      <p:sp>
        <p:nvSpPr>
          <p:cNvPr id="4" name="Ορθογώνιο 3"/>
          <p:cNvSpPr/>
          <p:nvPr/>
        </p:nvSpPr>
        <p:spPr>
          <a:xfrm>
            <a:off x="4000269" y="5688563"/>
            <a:ext cx="4572000" cy="646331"/>
          </a:xfrm>
          <a:prstGeom prst="rect">
            <a:avLst/>
          </a:prstGeom>
        </p:spPr>
        <p:txBody>
          <a:bodyPr>
            <a:spAutoFit/>
          </a:bodyPr>
          <a:lstStyle/>
          <a:p>
            <a:r>
              <a:rPr lang="en-US" dirty="0">
                <a:solidFill>
                  <a:prstClr val="white"/>
                </a:solidFill>
              </a:rPr>
              <a:t>https://www.aramcoworld.com/Articles/July-2023/Escher-Alhambra-Infinity</a:t>
            </a:r>
            <a:endParaRPr lang="el-GR"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1" y="4168138"/>
            <a:ext cx="38100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828" y="1484784"/>
            <a:ext cx="47625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23" y="2093898"/>
            <a:ext cx="36766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234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03105"/>
            <a:ext cx="18192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83" y="1866461"/>
            <a:ext cx="29813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1" y="3561697"/>
            <a:ext cx="4761557" cy="2862322"/>
          </a:xfrm>
          <a:prstGeom prst="rect">
            <a:avLst/>
          </a:prstGeom>
          <a:solidFill>
            <a:schemeClr val="bg2">
              <a:lumMod val="75000"/>
            </a:schemeClr>
          </a:solidFill>
          <a:ln>
            <a:solidFill>
              <a:srgbClr val="FFC000"/>
            </a:solidFill>
          </a:ln>
        </p:spPr>
        <p:txBody>
          <a:bodyPr wrap="square">
            <a:spAutoFit/>
          </a:bodyPr>
          <a:lstStyle/>
          <a:p>
            <a:pPr algn="just"/>
            <a:r>
              <a:rPr lang="el-GR" dirty="0" smtClean="0"/>
              <a:t>   Τα </a:t>
            </a:r>
            <a:r>
              <a:rPr lang="el-GR" dirty="0"/>
              <a:t>περίφημα χαλύβδινα "Δαμασκηνά σπαθιά" (</a:t>
            </a:r>
            <a:r>
              <a:rPr lang="el-GR" dirty="0" err="1"/>
              <a:t>Damascus</a:t>
            </a:r>
            <a:r>
              <a:rPr lang="el-GR" dirty="0"/>
              <a:t>' </a:t>
            </a:r>
            <a:r>
              <a:rPr lang="el-GR" dirty="0" err="1"/>
              <a:t>swords</a:t>
            </a:r>
            <a:r>
              <a:rPr lang="el-GR" dirty="0"/>
              <a:t>), με τα χαρακτηριστικά μοτίβα τους, υπήρξαν διάσημα για την αντοχή τους και την εξαιρετικά αιχμηρή λεπίδα τους. Η παράδοση λέει ότι μπορούσαν με ένα κτύπημα να κόψουν τα ευρωπαϊκής κατασκευής σπαθιά, όπως και βράχους. Η κατασκευή τους (1100-1700 </a:t>
            </a:r>
            <a:r>
              <a:rPr lang="el-GR" dirty="0" err="1"/>
              <a:t>μ.Χ</a:t>
            </a:r>
            <a:r>
              <a:rPr lang="el-GR" dirty="0"/>
              <a:t>.) παραμένει ένα "μεταλλουργικό μυστήριο" παρά το πλήθος των σχετικών ερευνών</a:t>
            </a:r>
            <a:r>
              <a:rPr lang="el-GR" dirty="0" smtClean="0"/>
              <a:t>. (ΕΚΠΑ, τμήμα Χημείας)</a:t>
            </a:r>
            <a:endParaRPr lang="el-GR" dirty="0"/>
          </a:p>
        </p:txBody>
      </p:sp>
      <p:sp>
        <p:nvSpPr>
          <p:cNvPr id="2" name="Ορθογώνιο 1"/>
          <p:cNvSpPr/>
          <p:nvPr/>
        </p:nvSpPr>
        <p:spPr>
          <a:xfrm>
            <a:off x="3752626" y="2842808"/>
            <a:ext cx="2043510" cy="338554"/>
          </a:xfrm>
          <a:prstGeom prst="rect">
            <a:avLst/>
          </a:prstGeom>
        </p:spPr>
        <p:txBody>
          <a:bodyPr wrap="square">
            <a:spAutoFit/>
          </a:bodyPr>
          <a:lstStyle/>
          <a:p>
            <a:r>
              <a:rPr lang="en-US" sz="800" dirty="0"/>
              <a:t>https://www.youtube.com/watch?v=nO4RFhFLYeQ&amp;t=4s</a:t>
            </a:r>
            <a:endParaRPr lang="el-GR" sz="800" dirty="0"/>
          </a:p>
        </p:txBody>
      </p:sp>
      <p:sp>
        <p:nvSpPr>
          <p:cNvPr id="3" name="Ορθογώνιο 2"/>
          <p:cNvSpPr/>
          <p:nvPr/>
        </p:nvSpPr>
        <p:spPr>
          <a:xfrm>
            <a:off x="5201816" y="3068960"/>
            <a:ext cx="3942184" cy="3539430"/>
          </a:xfrm>
          <a:prstGeom prst="rect">
            <a:avLst/>
          </a:prstGeom>
          <a:solidFill>
            <a:schemeClr val="bg2">
              <a:lumMod val="75000"/>
            </a:schemeClr>
          </a:solidFill>
          <a:ln>
            <a:solidFill>
              <a:srgbClr val="FFC000"/>
            </a:solidFill>
          </a:ln>
        </p:spPr>
        <p:txBody>
          <a:bodyPr wrap="square">
            <a:spAutoFit/>
          </a:bodyPr>
          <a:lstStyle/>
          <a:p>
            <a:r>
              <a:rPr lang="el-GR" sz="1600" dirty="0">
                <a:latin typeface="Trebuchet MS"/>
              </a:rPr>
              <a:t>Αργότερα, τον 8ο με 10ο περίπου αιώνα ο αστρολάβος έλαβε σχεδόν επίπεδη μορφή από τους Άραβες (λέγεται ότι ο πρώτος επίπεδος αστρολάβος φτιάχτηκε τον 8ο αιώνα από τον Πέρση μαθηματικό </a:t>
            </a:r>
            <a:r>
              <a:rPr lang="el-GR" sz="1600" dirty="0" err="1">
                <a:latin typeface="Trebuchet MS"/>
              </a:rPr>
              <a:t>Fazari</a:t>
            </a:r>
            <a:r>
              <a:rPr lang="el-GR" sz="1600" dirty="0">
                <a:latin typeface="Trebuchet MS"/>
              </a:rPr>
              <a:t>) που απαρτιζόταν από έναν κύκλο και ένα κινητό βραχίονα, ο οποίος προσδιόριζε το ύψος των ουράνιων σωμάτων. Από την Ισλαμική Ισπανία, ο αστρολάβος διαδόθηκε στην Ευρώπη τον 11ο αιώνα </a:t>
            </a:r>
            <a:r>
              <a:rPr lang="el-GR" sz="1600" dirty="0" err="1">
                <a:latin typeface="Trebuchet MS"/>
              </a:rPr>
              <a:t>μ.Χ</a:t>
            </a:r>
            <a:r>
              <a:rPr lang="el-GR" sz="1600" dirty="0">
                <a:latin typeface="Trebuchet MS"/>
              </a:rPr>
              <a:t>. και χρησιμοποιήθηκε στην ναυσιπλοΐα μέχρι τον 18ο αι. έως ότου τελικά αντικαταστάθηκε από τον εξάντα.</a:t>
            </a:r>
            <a:endParaRPr lang="el-GR" sz="1600" dirty="0"/>
          </a:p>
        </p:txBody>
      </p:sp>
      <p:sp>
        <p:nvSpPr>
          <p:cNvPr id="5" name="Ορθογώνιο 4"/>
          <p:cNvSpPr/>
          <p:nvPr/>
        </p:nvSpPr>
        <p:spPr>
          <a:xfrm>
            <a:off x="4860032" y="6608390"/>
            <a:ext cx="4283968" cy="215444"/>
          </a:xfrm>
          <a:prstGeom prst="rect">
            <a:avLst/>
          </a:prstGeom>
        </p:spPr>
        <p:txBody>
          <a:bodyPr wrap="square">
            <a:spAutoFit/>
          </a:bodyPr>
          <a:lstStyle/>
          <a:p>
            <a:pPr algn="r"/>
            <a:r>
              <a:rPr lang="en-US" sz="800" dirty="0"/>
              <a:t>http://users.sch.gr/mfanarioti/MHXANES/calculatingmahines/astrolavos1.html</a:t>
            </a:r>
            <a:endParaRPr lang="el-GR" sz="800" dirty="0"/>
          </a:p>
        </p:txBody>
      </p:sp>
      <p:sp>
        <p:nvSpPr>
          <p:cNvPr id="7" name="TextBox 6"/>
          <p:cNvSpPr txBox="1"/>
          <p:nvPr/>
        </p:nvSpPr>
        <p:spPr>
          <a:xfrm>
            <a:off x="3851920" y="2500945"/>
            <a:ext cx="1944216" cy="369332"/>
          </a:xfrm>
          <a:prstGeom prst="rect">
            <a:avLst/>
          </a:prstGeom>
          <a:solidFill>
            <a:schemeClr val="bg2">
              <a:lumMod val="75000"/>
            </a:schemeClr>
          </a:solidFill>
          <a:ln>
            <a:solidFill>
              <a:srgbClr val="FFC000"/>
            </a:solidFill>
          </a:ln>
        </p:spPr>
        <p:txBody>
          <a:bodyPr wrap="square" rtlCol="0">
            <a:spAutoFit/>
          </a:bodyPr>
          <a:lstStyle/>
          <a:p>
            <a:pPr algn="ctr"/>
            <a:r>
              <a:rPr lang="el-GR" dirty="0" smtClean="0"/>
              <a:t>Ιμπν Σίνα</a:t>
            </a:r>
            <a:endParaRPr lang="el-GR" dirty="0"/>
          </a:p>
        </p:txBody>
      </p:sp>
      <p:sp>
        <p:nvSpPr>
          <p:cNvPr id="8" name="AutoShape 2" descr="Ο αραβικός αστρολάβος απομονώνει στο λευκό Στοκ Εικόνες - εικόνα από  arabesque, araceli: 7929367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533" y="875410"/>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ιζόντιος πάπυρος 8"/>
          <p:cNvSpPr/>
          <p:nvPr/>
        </p:nvSpPr>
        <p:spPr>
          <a:xfrm>
            <a:off x="155575" y="7937"/>
            <a:ext cx="3365302" cy="1910460"/>
          </a:xfrm>
          <a:prstGeom prst="horizontalScroll">
            <a:avLst/>
          </a:prstGeom>
          <a:solidFill>
            <a:schemeClr val="bg2">
              <a:lumMod val="75000"/>
            </a:schemeClr>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l-GR" dirty="0" smtClean="0">
                <a:solidFill>
                  <a:schemeClr val="tx1"/>
                </a:solidFill>
              </a:rPr>
              <a:t>Με ποιες Επιστήμες σχετίζονται  τα ακόλουθα</a:t>
            </a:r>
            <a:r>
              <a:rPr lang="el-GR" dirty="0" smtClean="0">
                <a:solidFill>
                  <a:schemeClr val="tx1"/>
                </a:solidFill>
              </a:rPr>
              <a:t>;</a:t>
            </a:r>
          </a:p>
          <a:p>
            <a:pPr algn="ctr"/>
            <a:r>
              <a:rPr lang="el-GR" dirty="0" smtClean="0">
                <a:solidFill>
                  <a:schemeClr val="tx1"/>
                </a:solidFill>
              </a:rPr>
              <a:t>Επομένως, ποιες Επιστήμες ανέπτυξαν οι Άραβες;</a:t>
            </a:r>
            <a:endParaRPr lang="el-GR" dirty="0">
              <a:solidFill>
                <a:schemeClr val="tx1"/>
              </a:solidFill>
            </a:endParaRPr>
          </a:p>
        </p:txBody>
      </p:sp>
    </p:spTree>
    <p:extLst>
      <p:ext uri="{BB962C8B-B14F-4D97-AF65-F5344CB8AC3E}">
        <p14:creationId xmlns:p14="http://schemas.microsoft.com/office/powerpoint/2010/main" val="185216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67" y="293626"/>
            <a:ext cx="5112568" cy="278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25083" y="3072348"/>
            <a:ext cx="5796136" cy="2277547"/>
          </a:xfrm>
          <a:prstGeom prst="rect">
            <a:avLst/>
          </a:prstGeom>
          <a:solidFill>
            <a:schemeClr val="bg2">
              <a:lumMod val="75000"/>
            </a:schemeClr>
          </a:solidFill>
          <a:ln>
            <a:solidFill>
              <a:srgbClr val="FFC000"/>
            </a:solidFill>
          </a:ln>
        </p:spPr>
        <p:txBody>
          <a:bodyPr wrap="square">
            <a:spAutoFit/>
          </a:bodyPr>
          <a:lstStyle/>
          <a:p>
            <a:pPr algn="just"/>
            <a:r>
              <a:rPr lang="el-GR" sz="1600" dirty="0" smtClean="0"/>
              <a:t>   </a:t>
            </a:r>
            <a:r>
              <a:rPr lang="el-GR" sz="1400" dirty="0" smtClean="0"/>
              <a:t>Ο </a:t>
            </a:r>
            <a:r>
              <a:rPr lang="el-GR" sz="1400" dirty="0"/>
              <a:t>Πέρσης λόγιος που γεννήθηκε στο σημερινό Ουζμπεκιστάν, βρήκε τελικά εργασία στον φημισμένο Οίκο της Σοφίας στη Βαγδάτη- ίσως το μεγαλύτερο πνευματικό κέντρο στη χρυσή εποχή του Ισλάμ.</a:t>
            </a:r>
          </a:p>
          <a:p>
            <a:pPr algn="just"/>
            <a:r>
              <a:rPr lang="el-GR" sz="1400" dirty="0" smtClean="0"/>
              <a:t>   Εκεί</a:t>
            </a:r>
            <a:r>
              <a:rPr lang="el-GR" sz="1400" dirty="0"/>
              <a:t>, ο Αλ </a:t>
            </a:r>
            <a:r>
              <a:rPr lang="el-GR" sz="1400" dirty="0" err="1"/>
              <a:t>Χουαρίζμι</a:t>
            </a:r>
            <a:r>
              <a:rPr lang="el-GR" sz="1400" dirty="0"/>
              <a:t> έγραψε ένα βιβλίο που εξηγούσε τις ινδικές ιδέες στα μαθηματικά, όπου παρουσίασε και τα σύμβολα που χρησιμοποιούσαν στην Ινδία για το μέτρημα. Τριακόσια χρόνια μετά τον θάνατό του, το βιβλίο μεταφράστηκε από τα αραβικά στα λατινικά.</a:t>
            </a:r>
          </a:p>
          <a:p>
            <a:pPr algn="just"/>
            <a:r>
              <a:rPr lang="el-GR" sz="1400" dirty="0" smtClean="0"/>
              <a:t>   Ήταν </a:t>
            </a:r>
            <a:r>
              <a:rPr lang="el-GR" sz="1400" dirty="0"/>
              <a:t>η εισαγωγή ενός ριζικά νέου τρόπου να γίνονται αριθμητικές πράξεις και πράξεις και μαθηματικά- με τα σύμβολα που οι Ευρωπαίοι ονόμασαν αραβικούς αριθμούς: 1,2,3,4,5,6,7,8,9 και </a:t>
            </a:r>
            <a:r>
              <a:rPr lang="el-GR" sz="1400" dirty="0" smtClean="0"/>
              <a:t>0.</a:t>
            </a:r>
            <a:endParaRPr lang="el-GR" sz="1400"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616" y="980728"/>
            <a:ext cx="2525981" cy="399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5821217" y="5106216"/>
            <a:ext cx="3322781" cy="1600438"/>
          </a:xfrm>
          <a:prstGeom prst="rect">
            <a:avLst/>
          </a:prstGeom>
          <a:solidFill>
            <a:schemeClr val="bg2">
              <a:lumMod val="75000"/>
            </a:schemeClr>
          </a:solidFill>
          <a:ln>
            <a:solidFill>
              <a:srgbClr val="FFC000"/>
            </a:solidFill>
          </a:ln>
        </p:spPr>
        <p:txBody>
          <a:bodyPr wrap="square">
            <a:spAutoFit/>
          </a:bodyPr>
          <a:lstStyle/>
          <a:p>
            <a:pPr algn="just"/>
            <a:r>
              <a:rPr lang="el-GR" sz="1400" dirty="0" smtClean="0"/>
              <a:t>   </a:t>
            </a:r>
            <a:r>
              <a:rPr lang="el-GR" sz="1400" dirty="0" err="1" smtClean="0"/>
              <a:t>To</a:t>
            </a:r>
            <a:r>
              <a:rPr lang="el-GR" sz="1400" dirty="0" smtClean="0"/>
              <a:t> </a:t>
            </a:r>
            <a:r>
              <a:rPr lang="el-GR" sz="1400" dirty="0"/>
              <a:t>βιβλίο του Αλ- </a:t>
            </a:r>
            <a:r>
              <a:rPr lang="el-GR" sz="1400" dirty="0" err="1"/>
              <a:t>Χουαρίζμι</a:t>
            </a:r>
            <a:r>
              <a:rPr lang="el-GR" sz="1400" dirty="0"/>
              <a:t> παρουσίασε στους Ευρωπαίους και την ινδική εφεύρεση του μηδέν, που ήταν άγνωστο ως τότε στη Δύση. Το μηδέν, οι Άραβες το έλεγαν </a:t>
            </a:r>
            <a:r>
              <a:rPr lang="el-GR" sz="1400" dirty="0" err="1"/>
              <a:t>σιφρ</a:t>
            </a:r>
            <a:r>
              <a:rPr lang="el-GR" sz="1400" dirty="0"/>
              <a:t> (κενό)- και από τη λέξη έφτιαξαν πολλές δυτικές γλώσσες τη λέξη για το ψηφίο.</a:t>
            </a:r>
          </a:p>
        </p:txBody>
      </p:sp>
      <p:sp>
        <p:nvSpPr>
          <p:cNvPr id="5" name="Ορθογώνιο 4"/>
          <p:cNvSpPr/>
          <p:nvPr/>
        </p:nvSpPr>
        <p:spPr>
          <a:xfrm>
            <a:off x="47639" y="6214212"/>
            <a:ext cx="4572000" cy="584775"/>
          </a:xfrm>
          <a:prstGeom prst="rect">
            <a:avLst/>
          </a:prstGeom>
        </p:spPr>
        <p:txBody>
          <a:bodyPr>
            <a:spAutoFit/>
          </a:bodyPr>
          <a:lstStyle/>
          <a:p>
            <a:r>
              <a:rPr lang="en-US" sz="800" dirty="0"/>
              <a:t>https://www.ma8imatikos.gr/%CE%B1%CE%BB-%CF%87%CE%BF%CF%85%CE%B1%CF%81%CE%AF%CE%B6%CE%BC%CE%B9-%CE%BF-%CF%80%CE%B1%CF%84%CE%AD%CF%81%CE%B1%CF%82-%CF%84%CE%B7%CF%82-%CE%AC%CE%BB%CE%B3%CE%B5%CE%B2%CF%81%CE%B1%CF%82/</a:t>
            </a:r>
            <a:endParaRPr lang="el-GR" sz="800" dirty="0"/>
          </a:p>
        </p:txBody>
      </p:sp>
    </p:spTree>
    <p:extLst>
      <p:ext uri="{BB962C8B-B14F-4D97-AF65-F5344CB8AC3E}">
        <p14:creationId xmlns:p14="http://schemas.microsoft.com/office/powerpoint/2010/main" val="360187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63348734"/>
              </p:ext>
            </p:extLst>
          </p:nvPr>
        </p:nvGraphicFramePr>
        <p:xfrm>
          <a:off x="0" y="1456212"/>
          <a:ext cx="9144000" cy="5401788"/>
        </p:xfrm>
        <a:graphic>
          <a:graphicData uri="http://schemas.openxmlformats.org/drawingml/2006/table">
            <a:tbl>
              <a:tblPr firstRow="1" bandRow="1">
                <a:tableStyleId>{5940675A-B579-460E-94D1-54222C63F5DA}</a:tableStyleId>
              </a:tblPr>
              <a:tblGrid>
                <a:gridCol w="3275856"/>
                <a:gridCol w="5868144"/>
              </a:tblGrid>
              <a:tr h="504058">
                <a:tc>
                  <a:txBody>
                    <a:bodyPr/>
                    <a:lstStyle/>
                    <a:p>
                      <a:r>
                        <a:rPr lang="el-GR" b="1" dirty="0" smtClean="0"/>
                        <a:t>Επιστήμη</a:t>
                      </a:r>
                      <a:endParaRPr lang="el-GR" b="1" dirty="0"/>
                    </a:p>
                  </a:txBody>
                  <a:tcPr>
                    <a:solidFill>
                      <a:schemeClr val="bg2"/>
                    </a:solidFill>
                  </a:tcPr>
                </a:tc>
                <a:tc>
                  <a:txBody>
                    <a:bodyPr/>
                    <a:lstStyle/>
                    <a:p>
                      <a:r>
                        <a:rPr lang="el-GR" b="1" dirty="0" smtClean="0"/>
                        <a:t>Παράδειγμα (ιστορική πληροφορία ή λέξη ή</a:t>
                      </a:r>
                      <a:r>
                        <a:rPr lang="el-GR" b="1" baseline="0" dirty="0" smtClean="0"/>
                        <a:t> …)</a:t>
                      </a:r>
                      <a:endParaRPr lang="el-GR" b="1" dirty="0"/>
                    </a:p>
                  </a:txBody>
                  <a:tcPr>
                    <a:solidFill>
                      <a:schemeClr val="bg2"/>
                    </a:solidFill>
                  </a:tcPr>
                </a:tc>
              </a:tr>
              <a:tr h="979546">
                <a:tc>
                  <a:txBody>
                    <a:bodyPr/>
                    <a:lstStyle/>
                    <a:p>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r>
              <a:tr h="979546">
                <a:tc>
                  <a:txBody>
                    <a:bodyPr/>
                    <a:lstStyle/>
                    <a:p>
                      <a:endParaRPr lang="el-GR"/>
                    </a:p>
                  </a:txBody>
                  <a:tcPr>
                    <a:solidFill>
                      <a:schemeClr val="bg2">
                        <a:lumMod val="75000"/>
                      </a:schemeClr>
                    </a:solidFill>
                  </a:tcPr>
                </a:tc>
                <a:tc>
                  <a:txBody>
                    <a:bodyPr/>
                    <a:lstStyle/>
                    <a:p>
                      <a:endParaRPr lang="el-GR" dirty="0"/>
                    </a:p>
                  </a:txBody>
                  <a:tcPr>
                    <a:solidFill>
                      <a:schemeClr val="bg2">
                        <a:lumMod val="75000"/>
                      </a:schemeClr>
                    </a:solidFill>
                  </a:tcPr>
                </a:tc>
              </a:tr>
              <a:tr h="979546">
                <a:tc>
                  <a:txBody>
                    <a:bodyPr/>
                    <a:lstStyle/>
                    <a:p>
                      <a:endParaRPr lang="el-GR"/>
                    </a:p>
                  </a:txBody>
                  <a:tcPr>
                    <a:solidFill>
                      <a:schemeClr val="bg2">
                        <a:lumMod val="75000"/>
                      </a:schemeClr>
                    </a:solidFill>
                  </a:tcPr>
                </a:tc>
                <a:tc>
                  <a:txBody>
                    <a:bodyPr/>
                    <a:lstStyle/>
                    <a:p>
                      <a:endParaRPr lang="el-GR" dirty="0"/>
                    </a:p>
                  </a:txBody>
                  <a:tcPr>
                    <a:solidFill>
                      <a:schemeClr val="bg2">
                        <a:lumMod val="75000"/>
                      </a:schemeClr>
                    </a:solidFill>
                  </a:tcPr>
                </a:tc>
              </a:tr>
              <a:tr h="979546">
                <a:tc>
                  <a:txBody>
                    <a:bodyPr/>
                    <a:lstStyle/>
                    <a:p>
                      <a:endParaRPr lang="el-GR"/>
                    </a:p>
                  </a:txBody>
                  <a:tcPr>
                    <a:solidFill>
                      <a:schemeClr val="bg2">
                        <a:lumMod val="75000"/>
                      </a:schemeClr>
                    </a:solidFill>
                  </a:tcPr>
                </a:tc>
                <a:tc>
                  <a:txBody>
                    <a:bodyPr/>
                    <a:lstStyle/>
                    <a:p>
                      <a:endParaRPr lang="el-GR" dirty="0"/>
                    </a:p>
                  </a:txBody>
                  <a:tcPr>
                    <a:solidFill>
                      <a:schemeClr val="bg2">
                        <a:lumMod val="75000"/>
                      </a:schemeClr>
                    </a:solidFill>
                  </a:tcPr>
                </a:tc>
              </a:tr>
              <a:tr h="979546">
                <a:tc>
                  <a:txBody>
                    <a:bodyPr/>
                    <a:lstStyle/>
                    <a:p>
                      <a:endParaRPr lang="el-GR"/>
                    </a:p>
                  </a:txBody>
                  <a:tcPr>
                    <a:solidFill>
                      <a:schemeClr val="bg2">
                        <a:lumMod val="75000"/>
                      </a:schemeClr>
                    </a:solidFill>
                  </a:tcPr>
                </a:tc>
                <a:tc>
                  <a:txBody>
                    <a:bodyPr/>
                    <a:lstStyle/>
                    <a:p>
                      <a:endParaRPr lang="el-GR" dirty="0"/>
                    </a:p>
                  </a:txBody>
                  <a:tcPr>
                    <a:solidFill>
                      <a:schemeClr val="bg2">
                        <a:lumMod val="75000"/>
                      </a:schemeClr>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10915">
            <a:off x="7929163" y="88696"/>
            <a:ext cx="11461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 Επεξήγηση με στρογγυλεμένο παραλληλόγραμμο"/>
          <p:cNvSpPr/>
          <p:nvPr/>
        </p:nvSpPr>
        <p:spPr>
          <a:xfrm>
            <a:off x="323528" y="260648"/>
            <a:ext cx="7488832" cy="1071455"/>
          </a:xfrm>
          <a:prstGeom prst="wedgeRoundRectCallout">
            <a:avLst>
              <a:gd name="adj1" fmla="val 55658"/>
              <a:gd name="adj2" fmla="val -35135"/>
              <a:gd name="adj3" fmla="val 16667"/>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smtClean="0">
                <a:solidFill>
                  <a:prstClr val="black"/>
                </a:solidFill>
              </a:rPr>
              <a:t>Τελικά, με ποιες Επιστήμες ασχοληθήκαμε εμείς οι Άραβες; Πείτε και παραδείγματα!</a:t>
            </a:r>
            <a:endParaRPr lang="el-GR" i="1" dirty="0">
              <a:solidFill>
                <a:prstClr val="black"/>
              </a:solidFill>
            </a:endParaRPr>
          </a:p>
        </p:txBody>
      </p:sp>
    </p:spTree>
    <p:extLst>
      <p:ext uri="{BB962C8B-B14F-4D97-AF65-F5344CB8AC3E}">
        <p14:creationId xmlns:p14="http://schemas.microsoft.com/office/powerpoint/2010/main" val="80664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Επεξήγηση με στρογγυλεμένο παραλληλόγραμμο"/>
          <p:cNvSpPr/>
          <p:nvPr/>
        </p:nvSpPr>
        <p:spPr>
          <a:xfrm>
            <a:off x="827584" y="1268760"/>
            <a:ext cx="6336704" cy="4968552"/>
          </a:xfrm>
          <a:prstGeom prst="wedgeRoundRectCallout">
            <a:avLst>
              <a:gd name="adj1" fmla="val 54608"/>
              <a:gd name="adj2" fmla="val -55602"/>
              <a:gd name="adj3" fmla="val 16667"/>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1"/>
              </a:solidFill>
            </a:endParaRPr>
          </a:p>
          <a:p>
            <a:endParaRPr lang="el-GR" dirty="0" smtClean="0">
              <a:solidFill>
                <a:schemeClr val="bg1"/>
              </a:solidFill>
            </a:endParaRPr>
          </a:p>
          <a:p>
            <a:pPr algn="just">
              <a:buFont typeface="Wingdings" pitchFamily="2" charset="2"/>
              <a:buChar char="ü"/>
            </a:pPr>
            <a:r>
              <a:rPr lang="el-GR" dirty="0" smtClean="0">
                <a:solidFill>
                  <a:schemeClr val="tx1"/>
                </a:solidFill>
              </a:rPr>
              <a:t> Να σας βάλω και μια </a:t>
            </a:r>
            <a:r>
              <a:rPr lang="el-GR" dirty="0" err="1" smtClean="0">
                <a:solidFill>
                  <a:schemeClr val="tx1"/>
                </a:solidFill>
              </a:rPr>
              <a:t>ασκησούλα</a:t>
            </a:r>
            <a:r>
              <a:rPr lang="el-GR" dirty="0" smtClean="0">
                <a:solidFill>
                  <a:schemeClr val="tx1"/>
                </a:solidFill>
              </a:rPr>
              <a:t> …</a:t>
            </a:r>
          </a:p>
          <a:p>
            <a:pPr algn="just"/>
            <a:endParaRPr lang="el-GR" dirty="0" smtClean="0">
              <a:solidFill>
                <a:schemeClr val="tx1"/>
              </a:solidFill>
            </a:endParaRPr>
          </a:p>
          <a:p>
            <a:pPr algn="just"/>
            <a:endParaRPr lang="el-GR" dirty="0" smtClean="0">
              <a:solidFill>
                <a:schemeClr val="tx1"/>
              </a:solidFill>
            </a:endParaRPr>
          </a:p>
          <a:p>
            <a:pPr algn="just"/>
            <a:r>
              <a:rPr lang="el-GR" dirty="0" smtClean="0">
                <a:solidFill>
                  <a:schemeClr val="tx1"/>
                </a:solidFill>
              </a:rPr>
              <a:t>«Η </a:t>
            </a:r>
            <a:r>
              <a:rPr lang="el-GR" b="1" dirty="0" err="1" smtClean="0">
                <a:solidFill>
                  <a:schemeClr val="tx1"/>
                </a:solidFill>
              </a:rPr>
              <a:t>Μαλτεζική</a:t>
            </a:r>
            <a:r>
              <a:rPr lang="el-GR" b="1" dirty="0" smtClean="0">
                <a:solidFill>
                  <a:schemeClr val="tx1"/>
                </a:solidFill>
              </a:rPr>
              <a:t> γλώσσα</a:t>
            </a:r>
            <a:r>
              <a:rPr lang="el-GR" dirty="0" smtClean="0">
                <a:solidFill>
                  <a:schemeClr val="tx1"/>
                </a:solidFill>
              </a:rPr>
              <a:t> (στα μαλτέζικα: </a:t>
            </a:r>
            <a:r>
              <a:rPr lang="el-GR" dirty="0" err="1" smtClean="0">
                <a:solidFill>
                  <a:schemeClr val="tx1"/>
                </a:solidFill>
              </a:rPr>
              <a:t>Malti</a:t>
            </a:r>
            <a:r>
              <a:rPr lang="el-GR" dirty="0" smtClean="0">
                <a:solidFill>
                  <a:schemeClr val="tx1"/>
                </a:solidFill>
              </a:rPr>
              <a:t>) είναι μια σημιτική γλώσσα της </a:t>
            </a:r>
            <a:r>
              <a:rPr lang="el-GR" dirty="0" err="1" smtClean="0">
                <a:solidFill>
                  <a:schemeClr val="tx1"/>
                </a:solidFill>
              </a:rPr>
              <a:t>αφροασιατικής</a:t>
            </a:r>
            <a:r>
              <a:rPr lang="el-GR" dirty="0" smtClean="0">
                <a:solidFill>
                  <a:schemeClr val="tx1"/>
                </a:solidFill>
              </a:rPr>
              <a:t> οικογένειας. Είναι η εθνική γλώσσα της Μάλτας και </a:t>
            </a:r>
            <a:r>
              <a:rPr lang="el-GR" dirty="0" err="1" smtClean="0">
                <a:solidFill>
                  <a:schemeClr val="tx1"/>
                </a:solidFill>
              </a:rPr>
              <a:t>μιά</a:t>
            </a:r>
            <a:r>
              <a:rPr lang="el-GR" dirty="0" smtClean="0">
                <a:solidFill>
                  <a:schemeClr val="tx1"/>
                </a:solidFill>
              </a:rPr>
              <a:t> από τις επίσημες γλώσσες της Ευρωπαϊκής Ένωσης. Προέρχεται από και συγγενεύει περισσότερο με την αραβική. Είναι η μόνη σημιτική γλώσσα που γράφεται με το λατινικό αλφάβητο και είναι επίσης η μόνη σημιτική γλώσσα που ομιλείται ιστορικά στην Ευρώπη. </a:t>
            </a:r>
          </a:p>
          <a:p>
            <a:pPr algn="just"/>
            <a:endParaRPr lang="el-GR" sz="1000" dirty="0" smtClean="0">
              <a:solidFill>
                <a:schemeClr val="tx1"/>
              </a:solidFill>
            </a:endParaRPr>
          </a:p>
          <a:p>
            <a:pPr algn="just"/>
            <a:r>
              <a:rPr lang="en-US" sz="1000" dirty="0" smtClean="0">
                <a:solidFill>
                  <a:schemeClr val="tx1"/>
                </a:solidFill>
              </a:rPr>
              <a:t>http://el.wikipedia.org/wiki/%CE%9C%CE%B1%CE%BB%CF%84%CE%B5%CE%B6%CE%B9%CE%BA%CE%AE_%CE%B3%CE%BB%CF%8E%CF%83%CF%83%CE%B1</a:t>
            </a:r>
            <a:r>
              <a:rPr lang="el-GR" sz="2000" dirty="0" smtClean="0">
                <a:solidFill>
                  <a:schemeClr val="tx1"/>
                </a:solidFill>
              </a:rPr>
              <a:t>»</a:t>
            </a:r>
          </a:p>
          <a:p>
            <a:pPr algn="just"/>
            <a:endParaRPr lang="el-GR" sz="2000" dirty="0" smtClean="0">
              <a:solidFill>
                <a:schemeClr val="tx1"/>
              </a:solidFill>
            </a:endParaRPr>
          </a:p>
          <a:p>
            <a:pPr algn="just">
              <a:buFont typeface="Wingdings" pitchFamily="2" charset="2"/>
              <a:buChar char="ü"/>
            </a:pPr>
            <a:r>
              <a:rPr lang="el-GR" sz="2000" dirty="0" smtClean="0">
                <a:solidFill>
                  <a:schemeClr val="tx1"/>
                </a:solidFill>
              </a:rPr>
              <a:t> Πώς το εξηγείτε;</a:t>
            </a:r>
          </a:p>
          <a:p>
            <a:endParaRPr lang="el-GR" dirty="0" smtClean="0">
              <a:solidFill>
                <a:schemeClr val="bg1"/>
              </a:solidFill>
            </a:endParaRPr>
          </a:p>
          <a:p>
            <a:endParaRPr lang="el-GR" dirty="0" smtClean="0">
              <a:solidFill>
                <a:schemeClr val="bg1"/>
              </a:solidFill>
            </a:endParaRPr>
          </a:p>
          <a:p>
            <a:endParaRPr lang="el-GR" dirty="0" smtClean="0">
              <a:solidFill>
                <a:schemeClr val="bg1"/>
              </a:solidFill>
            </a:endParaRPr>
          </a:p>
        </p:txBody>
      </p:sp>
      <p:pic>
        <p:nvPicPr>
          <p:cNvPr id="7" name="Picture 6" descr="http://www.clipartbest.com/cliparts/dir/rxp/dirrxpAi9.gif"/>
          <p:cNvPicPr>
            <a:picLocks noChangeAspect="1" noChangeArrowheads="1" noCrop="1"/>
          </p:cNvPicPr>
          <p:nvPr/>
        </p:nvPicPr>
        <p:blipFill>
          <a:blip r:embed="rId2" cstate="print"/>
          <a:srcRect/>
          <a:stretch>
            <a:fillRect/>
          </a:stretch>
        </p:blipFill>
        <p:spPr bwMode="auto">
          <a:xfrm rot="1105979" flipH="1">
            <a:off x="6292272" y="180720"/>
            <a:ext cx="2658616" cy="26586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0E0D06"/>
                </a:solidFill>
              </a:rPr>
              <a:t>ΧΡΟΝΟΛΟΓΙΟ</a:t>
            </a:r>
            <a:endParaRPr lang="el-GR" dirty="0">
              <a:solidFill>
                <a:srgbClr val="0E0D06"/>
              </a:solidFill>
            </a:endParaRPr>
          </a:p>
        </p:txBody>
      </p:sp>
      <p:graphicFrame>
        <p:nvGraphicFramePr>
          <p:cNvPr id="4" name="3 - Διάγραμμα"/>
          <p:cNvGraphicFramePr/>
          <p:nvPr/>
        </p:nvGraphicFramePr>
        <p:xfrm>
          <a:off x="0"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http://upload.wikimedia.org/wikipedia/commons/thumb/5/5b/Umayyad750ADloc.png/1024px-Umayyad750ADloc.png"/>
          <p:cNvPicPr>
            <a:picLocks noChangeAspect="1" noChangeArrowheads="1"/>
          </p:cNvPicPr>
          <p:nvPr/>
        </p:nvPicPr>
        <p:blipFill>
          <a:blip r:embed="rId7" cstate="print"/>
          <a:srcRect/>
          <a:stretch>
            <a:fillRect/>
          </a:stretch>
        </p:blipFill>
        <p:spPr bwMode="auto">
          <a:xfrm>
            <a:off x="2123728" y="2060848"/>
            <a:ext cx="1881858" cy="1145825"/>
          </a:xfrm>
          <a:prstGeom prst="rect">
            <a:avLst/>
          </a:prstGeom>
          <a:noFill/>
        </p:spPr>
      </p:pic>
      <p:pic>
        <p:nvPicPr>
          <p:cNvPr id="8" name="Picture 4" descr="http://upload.wikimedia.org/wikipedia/commons/thumb/5/5b/Umayyad750ADloc.png/1024px-Umayyad750ADloc.png"/>
          <p:cNvPicPr>
            <a:picLocks noChangeAspect="1" noChangeArrowheads="1"/>
          </p:cNvPicPr>
          <p:nvPr/>
        </p:nvPicPr>
        <p:blipFill>
          <a:blip r:embed="rId7" cstate="print"/>
          <a:srcRect/>
          <a:stretch>
            <a:fillRect/>
          </a:stretch>
        </p:blipFill>
        <p:spPr bwMode="auto">
          <a:xfrm>
            <a:off x="2123728" y="3501008"/>
            <a:ext cx="1881858" cy="1145825"/>
          </a:xfrm>
          <a:prstGeom prst="rect">
            <a:avLst/>
          </a:prstGeom>
          <a:noFill/>
        </p:spPr>
      </p:pic>
      <p:pic>
        <p:nvPicPr>
          <p:cNvPr id="9" name="Picture 4" descr="http://upload.wikimedia.org/wikipedia/commons/thumb/5/5b/Umayyad750ADloc.png/1024px-Umayyad750ADloc.png"/>
          <p:cNvPicPr>
            <a:picLocks noChangeAspect="1" noChangeArrowheads="1"/>
          </p:cNvPicPr>
          <p:nvPr/>
        </p:nvPicPr>
        <p:blipFill>
          <a:blip r:embed="rId7" cstate="print"/>
          <a:srcRect/>
          <a:stretch>
            <a:fillRect/>
          </a:stretch>
        </p:blipFill>
        <p:spPr bwMode="auto">
          <a:xfrm>
            <a:off x="2123728" y="4941168"/>
            <a:ext cx="1881858" cy="1145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152400"/>
            <a:ext cx="8229600" cy="900336"/>
          </a:xfrm>
          <a:solidFill>
            <a:schemeClr val="bg2">
              <a:lumMod val="75000"/>
            </a:schemeClr>
          </a:solidFill>
          <a:ln>
            <a:solidFill>
              <a:srgbClr val="FFC000"/>
            </a:solidFill>
          </a:ln>
        </p:spPr>
        <p:txBody>
          <a:bodyPr/>
          <a:lstStyle/>
          <a:p>
            <a:r>
              <a:rPr lang="el-GR" dirty="0" smtClean="0">
                <a:solidFill>
                  <a:schemeClr val="tx1"/>
                </a:solidFill>
                <a:effectLst/>
              </a:rPr>
              <a:t>Συμπληρώστε:</a:t>
            </a:r>
            <a:endParaRPr lang="el-GR" dirty="0">
              <a:solidFill>
                <a:schemeClr val="tx1"/>
              </a:solidFill>
              <a:effectLst/>
            </a:endParaRPr>
          </a:p>
        </p:txBody>
      </p:sp>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842" y="1290433"/>
            <a:ext cx="9138158" cy="556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877845533"/>
              </p:ext>
            </p:extLst>
          </p:nvPr>
        </p:nvGraphicFramePr>
        <p:xfrm>
          <a:off x="107504" y="1524000"/>
          <a:ext cx="9036496" cy="4929336"/>
        </p:xfrm>
        <a:graphic>
          <a:graphicData uri="http://schemas.openxmlformats.org/drawingml/2006/table">
            <a:tbl>
              <a:tblPr firstRow="1" bandRow="1">
                <a:tableStyleId>{5C22544A-7EE6-4342-B048-85BDC9FD1C3A}</a:tableStyleId>
              </a:tblPr>
              <a:tblGrid>
                <a:gridCol w="1988063"/>
                <a:gridCol w="2134843"/>
                <a:gridCol w="4913590"/>
              </a:tblGrid>
              <a:tr h="534934">
                <a:tc>
                  <a:txBody>
                    <a:bodyPr/>
                    <a:lstStyle/>
                    <a:p>
                      <a:r>
                        <a:rPr lang="el-GR" dirty="0" smtClean="0">
                          <a:solidFill>
                            <a:schemeClr val="tx1"/>
                          </a:solidFill>
                        </a:rPr>
                        <a:t>Πότε;</a:t>
                      </a:r>
                      <a:endParaRPr lang="el-GR" dirty="0">
                        <a:solidFill>
                          <a:schemeClr val="tx1"/>
                        </a:solidFill>
                      </a:endParaRPr>
                    </a:p>
                  </a:txBody>
                  <a:tcPr>
                    <a:solidFill>
                      <a:schemeClr val="bg2">
                        <a:lumMod val="75000"/>
                      </a:schemeClr>
                    </a:solidFill>
                  </a:tcPr>
                </a:tc>
                <a:tc>
                  <a:txBody>
                    <a:bodyPr/>
                    <a:lstStyle/>
                    <a:p>
                      <a:r>
                        <a:rPr lang="el-GR" dirty="0" smtClean="0">
                          <a:solidFill>
                            <a:schemeClr val="tx1"/>
                          </a:solidFill>
                        </a:rPr>
                        <a:t>Τι;</a:t>
                      </a:r>
                      <a:endParaRPr lang="el-GR" dirty="0">
                        <a:solidFill>
                          <a:schemeClr val="tx1"/>
                        </a:solidFill>
                      </a:endParaRPr>
                    </a:p>
                  </a:txBody>
                  <a:tcPr>
                    <a:solidFill>
                      <a:schemeClr val="bg2">
                        <a:lumMod val="75000"/>
                      </a:schemeClr>
                    </a:solidFill>
                  </a:tcPr>
                </a:tc>
                <a:tc>
                  <a:txBody>
                    <a:bodyPr/>
                    <a:lstStyle/>
                    <a:p>
                      <a:r>
                        <a:rPr lang="el-GR" dirty="0" smtClean="0">
                          <a:solidFill>
                            <a:schemeClr val="tx1"/>
                          </a:solidFill>
                        </a:rPr>
                        <a:t>++</a:t>
                      </a:r>
                      <a:endParaRPr lang="el-GR" dirty="0">
                        <a:solidFill>
                          <a:schemeClr val="tx1"/>
                        </a:solidFill>
                      </a:endParaRPr>
                    </a:p>
                  </a:txBody>
                  <a:tcPr>
                    <a:solidFill>
                      <a:schemeClr val="bg2">
                        <a:lumMod val="75000"/>
                      </a:schemeClr>
                    </a:solidFill>
                  </a:tcPr>
                </a:tc>
              </a:tr>
              <a:tr h="2738218">
                <a:tc>
                  <a:txBody>
                    <a:bodyPr/>
                    <a:lstStyle/>
                    <a:p>
                      <a:r>
                        <a:rPr lang="el-GR" dirty="0" smtClean="0"/>
                        <a:t>Μέσα 8</a:t>
                      </a:r>
                      <a:r>
                        <a:rPr lang="el-GR" baseline="30000" dirty="0" smtClean="0"/>
                        <a:t>ου</a:t>
                      </a:r>
                      <a:r>
                        <a:rPr lang="el-GR" dirty="0" smtClean="0"/>
                        <a:t> αιώνα</a:t>
                      </a:r>
                      <a:endParaRPr lang="el-GR" dirty="0"/>
                    </a:p>
                  </a:txBody>
                  <a:tcPr>
                    <a:solidFill>
                      <a:schemeClr val="bg2">
                        <a:lumMod val="75000"/>
                      </a:schemeClr>
                    </a:solidFill>
                  </a:tcPr>
                </a:tc>
                <a:tc>
                  <a:txBody>
                    <a:bodyPr/>
                    <a:lstStyle/>
                    <a:p>
                      <a:r>
                        <a:rPr lang="el-GR" dirty="0" smtClean="0"/>
                        <a:t>Μεταπράτες</a:t>
                      </a:r>
                      <a:r>
                        <a:rPr lang="el-GR" baseline="0" dirty="0" smtClean="0"/>
                        <a:t> </a:t>
                      </a:r>
                      <a:endParaRPr lang="en-US" baseline="0" dirty="0" smtClean="0"/>
                    </a:p>
                    <a:p>
                      <a:r>
                        <a:rPr lang="el-GR" baseline="0" dirty="0" smtClean="0"/>
                        <a:t>του </a:t>
                      </a:r>
                      <a:r>
                        <a:rPr lang="el-GR" baseline="0" dirty="0" smtClean="0"/>
                        <a:t>διεθνούς εμπορίου</a:t>
                      </a:r>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r>
              <a:tr h="864096">
                <a:tc>
                  <a:txBody>
                    <a:bodyPr/>
                    <a:lstStyle/>
                    <a:p>
                      <a:r>
                        <a:rPr lang="el-GR" dirty="0" smtClean="0"/>
                        <a:t>Μέσα 9</a:t>
                      </a:r>
                      <a:r>
                        <a:rPr lang="el-GR" baseline="30000" dirty="0" smtClean="0"/>
                        <a:t>ου</a:t>
                      </a:r>
                      <a:r>
                        <a:rPr lang="el-GR" dirty="0" smtClean="0"/>
                        <a:t> αιώνα</a:t>
                      </a:r>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c>
                  <a:txBody>
                    <a:bodyPr/>
                    <a:lstStyle/>
                    <a:p>
                      <a:r>
                        <a:rPr lang="el-GR" dirty="0" smtClean="0"/>
                        <a:t>Μέσω …</a:t>
                      </a:r>
                      <a:endParaRPr lang="el-GR" dirty="0"/>
                    </a:p>
                  </a:txBody>
                  <a:tcPr>
                    <a:solidFill>
                      <a:schemeClr val="bg2">
                        <a:lumMod val="75000"/>
                      </a:schemeClr>
                    </a:solidFill>
                  </a:tcPr>
                </a:tc>
              </a:tr>
              <a:tr h="792088">
                <a:tc>
                  <a:txBody>
                    <a:bodyPr/>
                    <a:lstStyle/>
                    <a:p>
                      <a:r>
                        <a:rPr lang="el-GR" dirty="0" smtClean="0"/>
                        <a:t>10</a:t>
                      </a:r>
                      <a:r>
                        <a:rPr lang="el-GR" baseline="30000" dirty="0" smtClean="0"/>
                        <a:t>ος</a:t>
                      </a:r>
                      <a:r>
                        <a:rPr lang="el-GR" dirty="0" smtClean="0"/>
                        <a:t> αιώνας</a:t>
                      </a:r>
                      <a:endParaRPr lang="el-GR" dirty="0"/>
                    </a:p>
                  </a:txBody>
                  <a:tcPr>
                    <a:solidFill>
                      <a:schemeClr val="bg2">
                        <a:lumMod val="75000"/>
                      </a:schemeClr>
                    </a:solidFill>
                  </a:tcPr>
                </a:tc>
                <a:tc>
                  <a:txBody>
                    <a:bodyPr/>
                    <a:lstStyle/>
                    <a:p>
                      <a:endParaRPr lang="el-GR" dirty="0"/>
                    </a:p>
                  </a:txBody>
                  <a:tcPr>
                    <a:solidFill>
                      <a:schemeClr val="bg2">
                        <a:lumMod val="75000"/>
                      </a:schemeClr>
                    </a:solidFill>
                  </a:tcPr>
                </a:tc>
                <a:tc>
                  <a:txBody>
                    <a:bodyPr/>
                    <a:lstStyle/>
                    <a:p>
                      <a:r>
                        <a:rPr lang="el-GR" dirty="0" smtClean="0"/>
                        <a:t>Μέσω …</a:t>
                      </a:r>
                      <a:endParaRPr lang="el-GR" dirty="0"/>
                    </a:p>
                  </a:txBody>
                  <a:tcPr>
                    <a:solidFill>
                      <a:schemeClr val="bg2">
                        <a:lumMod val="75000"/>
                      </a:schemeClr>
                    </a:solidFill>
                  </a:tcPr>
                </a:tc>
              </a:tr>
            </a:tbl>
          </a:graphicData>
        </a:graphic>
      </p:graphicFrame>
      <p:graphicFrame>
        <p:nvGraphicFramePr>
          <p:cNvPr id="2" name="Διάγραμμα 1"/>
          <p:cNvGraphicFramePr/>
          <p:nvPr>
            <p:extLst>
              <p:ext uri="{D42A27DB-BD31-4B8C-83A1-F6EECF244321}">
                <p14:modId xmlns:p14="http://schemas.microsoft.com/office/powerpoint/2010/main" val="4222567103"/>
              </p:ext>
            </p:extLst>
          </p:nvPr>
        </p:nvGraphicFramePr>
        <p:xfrm>
          <a:off x="3707904" y="2060848"/>
          <a:ext cx="3528392" cy="253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Ευθεία γραμμή σύνδεσης 4"/>
          <p:cNvCxnSpPr/>
          <p:nvPr/>
        </p:nvCxnSpPr>
        <p:spPr>
          <a:xfrm>
            <a:off x="6804248" y="2060848"/>
            <a:ext cx="0" cy="2736304"/>
          </a:xfrm>
          <a:prstGeom prst="line">
            <a:avLst/>
          </a:prstGeom>
          <a:ln w="28575">
            <a:solidFill>
              <a:schemeClr val="bg1">
                <a:lumMod val="9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93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thumb/5/5b/Umayyad750ADloc.png/1024px-Umayyad750ADloc.png"/>
          <p:cNvPicPr>
            <a:picLocks noGrp="1" noChangeAspect="1" noChangeArrowheads="1"/>
          </p:cNvPicPr>
          <p:nvPr>
            <p:ph idx="1"/>
          </p:nvPr>
        </p:nvPicPr>
        <p:blipFill>
          <a:blip r:embed="rId2" cstate="print"/>
          <a:srcRect/>
          <a:stretch>
            <a:fillRect/>
          </a:stretch>
        </p:blipFill>
        <p:spPr bwMode="auto">
          <a:xfrm>
            <a:off x="0" y="1285875"/>
            <a:ext cx="9144001" cy="5572125"/>
          </a:xfrm>
          <a:prstGeom prst="rect">
            <a:avLst/>
          </a:prstGeom>
          <a:noFill/>
        </p:spPr>
      </p:pic>
      <p:cxnSp>
        <p:nvCxnSpPr>
          <p:cNvPr id="8" name="7 - Ευθεία γραμμή σύνδεσης"/>
          <p:cNvCxnSpPr/>
          <p:nvPr/>
        </p:nvCxnSpPr>
        <p:spPr>
          <a:xfrm flipH="1">
            <a:off x="5940152" y="4149080"/>
            <a:ext cx="504056" cy="21602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flipH="1" flipV="1">
            <a:off x="5148064" y="4221088"/>
            <a:ext cx="792088" cy="14401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flipH="1">
            <a:off x="4644008" y="4221088"/>
            <a:ext cx="432048" cy="3600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flipV="1">
            <a:off x="5508104" y="5085184"/>
            <a:ext cx="0" cy="3600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flipH="1" flipV="1">
            <a:off x="4644008" y="4581128"/>
            <a:ext cx="864096" cy="5040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flipH="1" flipV="1">
            <a:off x="2627784" y="3933056"/>
            <a:ext cx="2016224" cy="64807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flipH="1" flipV="1">
            <a:off x="1331640" y="3645024"/>
            <a:ext cx="1296144" cy="28803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2" name="21 - Ομάδα"/>
          <p:cNvGrpSpPr/>
          <p:nvPr/>
        </p:nvGrpSpPr>
        <p:grpSpPr>
          <a:xfrm>
            <a:off x="5364088" y="1484784"/>
            <a:ext cx="3492590" cy="1271940"/>
            <a:chOff x="4169008" y="540207"/>
            <a:chExt cx="3492590" cy="1271940"/>
          </a:xfrm>
          <a:solidFill>
            <a:schemeClr val="bg2">
              <a:lumMod val="75000"/>
            </a:schemeClr>
          </a:solidFill>
        </p:grpSpPr>
        <p:sp>
          <p:nvSpPr>
            <p:cNvPr id="23" name="22 - Στρογγυλεμένο ορθογώνιο"/>
            <p:cNvSpPr/>
            <p:nvPr/>
          </p:nvSpPr>
          <p:spPr>
            <a:xfrm>
              <a:off x="4169008" y="540207"/>
              <a:ext cx="3492590" cy="1271940"/>
            </a:xfrm>
            <a:prstGeom prst="roundRect">
              <a:avLst/>
            </a:prstGeom>
            <a:grpFill/>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Στρογγυλεμένο ορθογώνιο 4"/>
            <p:cNvSpPr/>
            <p:nvPr/>
          </p:nvSpPr>
          <p:spPr>
            <a:xfrm>
              <a:off x="4231099" y="602298"/>
              <a:ext cx="3368408" cy="114775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kern="1200" dirty="0" smtClean="0"/>
                <a:t>Μέσα 8</a:t>
              </a:r>
              <a:r>
                <a:rPr lang="el-GR" sz="3400" kern="1200" baseline="30000" dirty="0" smtClean="0"/>
                <a:t>ου</a:t>
              </a:r>
              <a:r>
                <a:rPr lang="el-GR" sz="3400" kern="1200" dirty="0" smtClean="0"/>
                <a:t> αιώνα</a:t>
              </a:r>
              <a:endParaRPr lang="el-GR" sz="3400" kern="1200" dirty="0"/>
            </a:p>
          </p:txBody>
        </p:sp>
      </p:grpSp>
      <p:pic>
        <p:nvPicPr>
          <p:cNvPr id="25" name="Picture 6" descr="http://www.clipartbest.com/cliparts/dir/rxp/dirrxpAi9.gif"/>
          <p:cNvPicPr>
            <a:picLocks noChangeAspect="1" noChangeArrowheads="1" noCrop="1"/>
          </p:cNvPicPr>
          <p:nvPr/>
        </p:nvPicPr>
        <p:blipFill>
          <a:blip r:embed="rId3" cstate="print"/>
          <a:srcRect/>
          <a:stretch>
            <a:fillRect/>
          </a:stretch>
        </p:blipFill>
        <p:spPr bwMode="auto">
          <a:xfrm rot="531837" flipH="1">
            <a:off x="5572354" y="3349234"/>
            <a:ext cx="904001" cy="904001"/>
          </a:xfrm>
          <a:prstGeom prst="rect">
            <a:avLst/>
          </a:prstGeom>
          <a:noFill/>
        </p:spPr>
      </p:pic>
      <p:pic>
        <p:nvPicPr>
          <p:cNvPr id="26" name="Picture 6" descr="http://www.clipartbest.com/cliparts/dir/rxp/dirrxpAi9.gif"/>
          <p:cNvPicPr>
            <a:picLocks noChangeAspect="1" noChangeArrowheads="1" noCrop="1"/>
          </p:cNvPicPr>
          <p:nvPr/>
        </p:nvPicPr>
        <p:blipFill>
          <a:blip r:embed="rId3" cstate="print"/>
          <a:srcRect/>
          <a:stretch>
            <a:fillRect/>
          </a:stretch>
        </p:blipFill>
        <p:spPr bwMode="auto">
          <a:xfrm rot="531837" flipH="1">
            <a:off x="4060186" y="3709274"/>
            <a:ext cx="904001" cy="904001"/>
          </a:xfrm>
          <a:prstGeom prst="rect">
            <a:avLst/>
          </a:prstGeom>
          <a:noFill/>
        </p:spPr>
      </p:pic>
      <p:pic>
        <p:nvPicPr>
          <p:cNvPr id="27" name="Picture 6" descr="http://www.clipartbest.com/cliparts/dir/rxp/dirrxpAi9.gif"/>
          <p:cNvPicPr>
            <a:picLocks noChangeAspect="1" noChangeArrowheads="1" noCrop="1"/>
          </p:cNvPicPr>
          <p:nvPr/>
        </p:nvPicPr>
        <p:blipFill>
          <a:blip r:embed="rId3" cstate="print"/>
          <a:srcRect/>
          <a:stretch>
            <a:fillRect/>
          </a:stretch>
        </p:blipFill>
        <p:spPr bwMode="auto">
          <a:xfrm rot="531837" flipH="1">
            <a:off x="1755930" y="2989194"/>
            <a:ext cx="904001" cy="904001"/>
          </a:xfrm>
          <a:prstGeom prst="rect">
            <a:avLst/>
          </a:prstGeom>
          <a:noFill/>
        </p:spPr>
      </p:pic>
      <p:pic>
        <p:nvPicPr>
          <p:cNvPr id="28" name="Picture 6" descr="http://www.clipartbest.com/cliparts/dir/rxp/dirrxpAi9.gif"/>
          <p:cNvPicPr>
            <a:picLocks noChangeAspect="1" noChangeArrowheads="1" noCrop="1"/>
          </p:cNvPicPr>
          <p:nvPr/>
        </p:nvPicPr>
        <p:blipFill>
          <a:blip r:embed="rId3" cstate="print"/>
          <a:srcRect/>
          <a:stretch>
            <a:fillRect/>
          </a:stretch>
        </p:blipFill>
        <p:spPr bwMode="auto">
          <a:xfrm rot="531837" flipH="1">
            <a:off x="4852273" y="5005418"/>
            <a:ext cx="904001" cy="904001"/>
          </a:xfrm>
          <a:prstGeom prst="rect">
            <a:avLst/>
          </a:prstGeom>
          <a:noFill/>
        </p:spPr>
      </p:pic>
      <p:pic>
        <p:nvPicPr>
          <p:cNvPr id="18" name="Picture 6" descr="http://www.clipartbest.com/cliparts/dir/rxp/dirrxpAi9.gif"/>
          <p:cNvPicPr>
            <a:picLocks noChangeAspect="1" noChangeArrowheads="1" noCrop="1"/>
          </p:cNvPicPr>
          <p:nvPr/>
        </p:nvPicPr>
        <p:blipFill>
          <a:blip r:embed="rId3" cstate="print"/>
          <a:srcRect/>
          <a:stretch>
            <a:fillRect/>
          </a:stretch>
        </p:blipFill>
        <p:spPr bwMode="auto">
          <a:xfrm rot="20494021">
            <a:off x="119729" y="308370"/>
            <a:ext cx="904001" cy="904001"/>
          </a:xfrm>
          <a:prstGeom prst="rect">
            <a:avLst/>
          </a:prstGeom>
          <a:noFill/>
        </p:spPr>
      </p:pic>
      <p:sp>
        <p:nvSpPr>
          <p:cNvPr id="20" name="19 - Επεξήγηση με στρογγυλεμένο παραλληλόγραμμο"/>
          <p:cNvSpPr/>
          <p:nvPr/>
        </p:nvSpPr>
        <p:spPr>
          <a:xfrm>
            <a:off x="1187624" y="260648"/>
            <a:ext cx="7776864" cy="972688"/>
          </a:xfrm>
          <a:prstGeom prst="wedgeRoundRectCallout">
            <a:avLst>
              <a:gd name="adj1" fmla="val -56071"/>
              <a:gd name="adj2" fmla="val -22830"/>
              <a:gd name="adj3" fmla="val 16667"/>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Γεια σας, είμαι ο </a:t>
            </a:r>
            <a:r>
              <a:rPr lang="el-GR" sz="1600" dirty="0" err="1" smtClean="0">
                <a:solidFill>
                  <a:schemeClr val="tx1"/>
                </a:solidFill>
              </a:rPr>
              <a:t>Χαλίλ</a:t>
            </a:r>
            <a:r>
              <a:rPr lang="el-GR" sz="1600" dirty="0" smtClean="0">
                <a:solidFill>
                  <a:schemeClr val="tx1"/>
                </a:solidFill>
              </a:rPr>
              <a:t> και ταξιδεύω με το μαγικό μου χαλί στον ιστορικό χωροχρόνο του Χαλιφάτου των Αράβων. Αυτή τη στιγμή, βρίσκομαι στα μέσα του 8</a:t>
            </a:r>
            <a:r>
              <a:rPr lang="el-GR" sz="1600" baseline="30000" dirty="0" smtClean="0">
                <a:solidFill>
                  <a:schemeClr val="tx1"/>
                </a:solidFill>
              </a:rPr>
              <a:t>ου</a:t>
            </a:r>
            <a:r>
              <a:rPr lang="el-GR" sz="1600" dirty="0" smtClean="0">
                <a:solidFill>
                  <a:schemeClr val="tx1"/>
                </a:solidFill>
              </a:rPr>
              <a:t> αιώνα και είμαι μεταπράτης του διεθνούς εμπορίου …</a:t>
            </a:r>
            <a:endParaRPr lang="el-GR" dirty="0">
              <a:solidFill>
                <a:schemeClr val="tx1"/>
              </a:solidFill>
            </a:endParaRPr>
          </a:p>
        </p:txBody>
      </p:sp>
      <p:sp>
        <p:nvSpPr>
          <p:cNvPr id="29" name="28 - Ορθογώνιο"/>
          <p:cNvSpPr/>
          <p:nvPr/>
        </p:nvSpPr>
        <p:spPr>
          <a:xfrm>
            <a:off x="0" y="5750004"/>
            <a:ext cx="2141984" cy="954107"/>
          </a:xfrm>
          <a:prstGeom prst="rect">
            <a:avLst/>
          </a:prstGeom>
        </p:spPr>
        <p:txBody>
          <a:bodyPr wrap="square">
            <a:spAutoFit/>
          </a:bodyPr>
          <a:lstStyle/>
          <a:p>
            <a:pPr algn="ctr"/>
            <a:r>
              <a:rPr lang="en-US" sz="800" dirty="0" smtClean="0">
                <a:solidFill>
                  <a:schemeClr val="bg1"/>
                </a:solidFill>
              </a:rPr>
              <a:t>"Umayyad750ADloc" </a:t>
            </a:r>
            <a:r>
              <a:rPr lang="el-GR" sz="800" dirty="0" smtClean="0">
                <a:solidFill>
                  <a:schemeClr val="bg1"/>
                </a:solidFill>
              </a:rPr>
              <a:t>από τον </a:t>
            </a:r>
            <a:r>
              <a:rPr lang="en-US" sz="800" dirty="0" err="1" smtClean="0">
                <a:solidFill>
                  <a:schemeClr val="bg1"/>
                </a:solidFill>
              </a:rPr>
              <a:t>Gabagool</a:t>
            </a:r>
            <a:r>
              <a:rPr lang="en-US" sz="800" dirty="0" smtClean="0">
                <a:solidFill>
                  <a:schemeClr val="bg1"/>
                </a:solidFill>
              </a:rPr>
              <a:t> - </a:t>
            </a:r>
            <a:r>
              <a:rPr lang="el-GR" sz="800" dirty="0" smtClean="0">
                <a:solidFill>
                  <a:schemeClr val="bg1"/>
                </a:solidFill>
              </a:rPr>
              <a:t>Έργο αυτού που το ανεβάζει. Υπό την άδεια </a:t>
            </a:r>
            <a:r>
              <a:rPr lang="en-US" sz="800" dirty="0" smtClean="0">
                <a:solidFill>
                  <a:schemeClr val="bg1"/>
                </a:solidFill>
              </a:rPr>
              <a:t>Creative Commons Attribution 3.0 </a:t>
            </a:r>
            <a:r>
              <a:rPr lang="el-GR" sz="800" dirty="0" smtClean="0">
                <a:solidFill>
                  <a:schemeClr val="bg1"/>
                </a:solidFill>
              </a:rPr>
              <a:t>μέσω </a:t>
            </a:r>
            <a:r>
              <a:rPr lang="en-US" sz="800" dirty="0" smtClean="0">
                <a:solidFill>
                  <a:schemeClr val="bg1"/>
                </a:solidFill>
              </a:rPr>
              <a:t>Wikimedia Commons - http://commons.wikimedia.org/wiki/File:Umayyad750ADloc.png#mediaviewer/File:Umayyad750ADloc.png</a:t>
            </a:r>
            <a:endParaRPr lang="el-GR" sz="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perfume atomizer  animation"/>
          <p:cNvPicPr>
            <a:picLocks noChangeAspect="1" noChangeArrowheads="1" noCrop="1"/>
          </p:cNvPicPr>
          <p:nvPr/>
        </p:nvPicPr>
        <p:blipFill>
          <a:blip r:embed="rId2" cstate="print"/>
          <a:srcRect/>
          <a:stretch>
            <a:fillRect/>
          </a:stretch>
        </p:blipFill>
        <p:spPr bwMode="auto">
          <a:xfrm>
            <a:off x="179512" y="4077072"/>
            <a:ext cx="641226" cy="641227"/>
          </a:xfrm>
          <a:prstGeom prst="rect">
            <a:avLst/>
          </a:prstGeom>
          <a:noFill/>
        </p:spPr>
      </p:pic>
      <p:pic>
        <p:nvPicPr>
          <p:cNvPr id="20" name="Picture 18" descr="animated ruby"/>
          <p:cNvPicPr>
            <a:picLocks noChangeAspect="1" noChangeArrowheads="1" noCrop="1"/>
          </p:cNvPicPr>
          <p:nvPr/>
        </p:nvPicPr>
        <p:blipFill>
          <a:blip r:embed="rId3" cstate="print"/>
          <a:srcRect/>
          <a:stretch>
            <a:fillRect/>
          </a:stretch>
        </p:blipFill>
        <p:spPr bwMode="auto">
          <a:xfrm>
            <a:off x="323528" y="3356992"/>
            <a:ext cx="539937" cy="331094"/>
          </a:xfrm>
          <a:prstGeom prst="rect">
            <a:avLst/>
          </a:prstGeom>
          <a:noFill/>
        </p:spPr>
      </p:pic>
      <p:pic>
        <p:nvPicPr>
          <p:cNvPr id="21" name="Picture 6" descr="http://www.heathersanimations.com/food/Cookies.gif"/>
          <p:cNvPicPr>
            <a:picLocks noChangeAspect="1" noChangeArrowheads="1" noCrop="1"/>
          </p:cNvPicPr>
          <p:nvPr/>
        </p:nvPicPr>
        <p:blipFill>
          <a:blip r:embed="rId4" cstate="print"/>
          <a:srcRect/>
          <a:stretch>
            <a:fillRect/>
          </a:stretch>
        </p:blipFill>
        <p:spPr bwMode="auto">
          <a:xfrm>
            <a:off x="323528" y="2348880"/>
            <a:ext cx="438106" cy="413767"/>
          </a:xfrm>
          <a:prstGeom prst="rect">
            <a:avLst/>
          </a:prstGeom>
          <a:noFill/>
        </p:spPr>
      </p:pic>
      <p:pic>
        <p:nvPicPr>
          <p:cNvPr id="26" name="Picture 6" descr="http://www.clipartbest.com/cliparts/dir/rxp/dirrxpAi9.gif"/>
          <p:cNvPicPr>
            <a:picLocks noChangeAspect="1" noChangeArrowheads="1" noCrop="1"/>
          </p:cNvPicPr>
          <p:nvPr/>
        </p:nvPicPr>
        <p:blipFill>
          <a:blip r:embed="rId5" cstate="print"/>
          <a:srcRect/>
          <a:stretch>
            <a:fillRect/>
          </a:stretch>
        </p:blipFill>
        <p:spPr bwMode="auto">
          <a:xfrm rot="20494021">
            <a:off x="119729" y="308371"/>
            <a:ext cx="904001" cy="904001"/>
          </a:xfrm>
          <a:prstGeom prst="rect">
            <a:avLst/>
          </a:prstGeom>
          <a:noFill/>
        </p:spPr>
      </p:pic>
      <p:sp>
        <p:nvSpPr>
          <p:cNvPr id="27" name="26 - Επεξήγηση με στρογγυλεμένο παραλληλόγραμμο"/>
          <p:cNvSpPr/>
          <p:nvPr/>
        </p:nvSpPr>
        <p:spPr>
          <a:xfrm>
            <a:off x="1187624" y="260648"/>
            <a:ext cx="7776864" cy="1368152"/>
          </a:xfrm>
          <a:prstGeom prst="wedgeRoundRectCallout">
            <a:avLst>
              <a:gd name="adj1" fmla="val -56071"/>
              <a:gd name="adj2" fmla="val -22830"/>
              <a:gd name="adj3" fmla="val 16667"/>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Γεια σας, είμαι ο </a:t>
            </a:r>
            <a:r>
              <a:rPr lang="el-GR" sz="1600" dirty="0" err="1" smtClean="0">
                <a:solidFill>
                  <a:schemeClr val="tx1"/>
                </a:solidFill>
              </a:rPr>
              <a:t>Χαλίλ</a:t>
            </a:r>
            <a:r>
              <a:rPr lang="el-GR" sz="1600" dirty="0" smtClean="0">
                <a:solidFill>
                  <a:schemeClr val="tx1"/>
                </a:solidFill>
              </a:rPr>
              <a:t> και ταξιδεύω με το μαγικό μου χαλί στον ιστορικό χωροχρόνο του Χαλιφάτου των Αράβων. Αυτή τη στιγμή, πετάω πάνω από τις αποικίες μας στις ακτές των Ινδιών, της ΝΑ Ασίας και της Κίνας. Αυτόν τον καιρό, τα καραβάνια μου μεταφέρουν μπαχαρικά, αρώματα και πολύτιμους λίθους μέσω του Ιράκ στις δικές μας αγορές και στις βυζαντινές …</a:t>
            </a:r>
            <a:endParaRPr lang="el-GR" dirty="0">
              <a:solidFill>
                <a:schemeClr val="tx1"/>
              </a:solidFill>
            </a:endParaRPr>
          </a:p>
        </p:txBody>
      </p:sp>
      <p:pic>
        <p:nvPicPr>
          <p:cNvPr id="22" name="Picture 2" descr="http://upload.wikimedia.org/wikipedia/commons/thumb/5/5b/Umayyad750ADloc.png/1024px-Umayyad750ADloc.png"/>
          <p:cNvPicPr>
            <a:picLocks noGrp="1" noChangeAspect="1" noChangeArrowheads="1"/>
          </p:cNvPicPr>
          <p:nvPr>
            <p:ph idx="1"/>
          </p:nvPr>
        </p:nvPicPr>
        <p:blipFill>
          <a:blip r:embed="rId6" cstate="print"/>
          <a:stretch>
            <a:fillRect/>
          </a:stretch>
        </p:blipFill>
        <p:spPr bwMode="auto">
          <a:xfrm>
            <a:off x="1331640" y="1772816"/>
            <a:ext cx="7502769" cy="4572000"/>
          </a:xfrm>
          <a:prstGeom prst="rect">
            <a:avLst/>
          </a:prstGeom>
          <a:noFill/>
        </p:spPr>
      </p:pic>
      <p:sp>
        <p:nvSpPr>
          <p:cNvPr id="25" name="24 - Στρογγυλεμένο ορθογώνιο"/>
          <p:cNvSpPr/>
          <p:nvPr/>
        </p:nvSpPr>
        <p:spPr>
          <a:xfrm>
            <a:off x="395536" y="5373216"/>
            <a:ext cx="3492590" cy="1271940"/>
          </a:xfrm>
          <a:prstGeom prst="roundRect">
            <a:avLst/>
          </a:prstGeom>
          <a:solidFill>
            <a:schemeClr val="bg2">
              <a:lumMod val="75000"/>
              <a:alpha val="90000"/>
            </a:schemeClr>
          </a:solidFill>
          <a:ln>
            <a:solidFill>
              <a:srgbClr val="FFC000"/>
            </a:solidFill>
          </a:ln>
        </p:spPr>
        <p:style>
          <a:lnRef idx="2">
            <a:schemeClr val="accent3">
              <a:hueOff val="8797670"/>
              <a:satOff val="-20044"/>
              <a:lumOff val="804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Στρογγυλεμένο ορθογώνιο 4"/>
          <p:cNvSpPr/>
          <p:nvPr/>
        </p:nvSpPr>
        <p:spPr>
          <a:xfrm>
            <a:off x="467544" y="5445224"/>
            <a:ext cx="3368408" cy="1147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kern="1200" dirty="0" smtClean="0"/>
              <a:t>Μέσα 9</a:t>
            </a:r>
            <a:r>
              <a:rPr lang="el-GR" sz="3400" kern="1200" baseline="30000" dirty="0" smtClean="0"/>
              <a:t>ου</a:t>
            </a:r>
            <a:r>
              <a:rPr lang="el-GR" sz="3400" kern="1200" dirty="0" smtClean="0"/>
              <a:t> αιώνα</a:t>
            </a:r>
            <a:endParaRPr lang="el-GR" sz="3400" kern="1200" dirty="0"/>
          </a:p>
        </p:txBody>
      </p:sp>
      <p:pic>
        <p:nvPicPr>
          <p:cNvPr id="29" name="Picture 14" descr="dancer  animation"/>
          <p:cNvPicPr>
            <a:picLocks noChangeAspect="1" noChangeArrowheads="1" noCrop="1"/>
          </p:cNvPicPr>
          <p:nvPr/>
        </p:nvPicPr>
        <p:blipFill>
          <a:blip r:embed="rId7" cstate="print"/>
          <a:srcRect/>
          <a:stretch>
            <a:fillRect/>
          </a:stretch>
        </p:blipFill>
        <p:spPr bwMode="auto">
          <a:xfrm>
            <a:off x="8240266" y="5589240"/>
            <a:ext cx="903734" cy="1059834"/>
          </a:xfrm>
          <a:prstGeom prst="rect">
            <a:avLst/>
          </a:prstGeom>
          <a:noFill/>
        </p:spPr>
      </p:pic>
      <p:pic>
        <p:nvPicPr>
          <p:cNvPr id="30" name="Picture 10" descr=" chinese lantern animation"/>
          <p:cNvPicPr>
            <a:picLocks noChangeAspect="1" noChangeArrowheads="1" noCrop="1"/>
          </p:cNvPicPr>
          <p:nvPr/>
        </p:nvPicPr>
        <p:blipFill>
          <a:blip r:embed="rId8" cstate="print"/>
          <a:srcRect/>
          <a:stretch>
            <a:fillRect/>
          </a:stretch>
        </p:blipFill>
        <p:spPr bwMode="auto">
          <a:xfrm rot="1304294">
            <a:off x="8486702" y="4036128"/>
            <a:ext cx="761227" cy="10657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5/5b/Umayyad750ADloc.png/1024px-Umayyad750ADloc.png"/>
          <p:cNvPicPr>
            <a:picLocks noGrp="1" noChangeAspect="1" noChangeArrowheads="1"/>
          </p:cNvPicPr>
          <p:nvPr>
            <p:ph idx="1"/>
          </p:nvPr>
        </p:nvPicPr>
        <p:blipFill>
          <a:blip r:embed="rId2" cstate="print"/>
          <a:stretch>
            <a:fillRect/>
          </a:stretch>
        </p:blipFill>
        <p:spPr bwMode="auto">
          <a:xfrm>
            <a:off x="1259632" y="1700808"/>
            <a:ext cx="7502769" cy="4572000"/>
          </a:xfrm>
          <a:prstGeom prst="rect">
            <a:avLst/>
          </a:prstGeom>
          <a:noFill/>
        </p:spPr>
      </p:pic>
      <p:sp>
        <p:nvSpPr>
          <p:cNvPr id="5" name="4 - Ελεύθερη σχεδίαση"/>
          <p:cNvSpPr/>
          <p:nvPr/>
        </p:nvSpPr>
        <p:spPr>
          <a:xfrm>
            <a:off x="2411760" y="3861048"/>
            <a:ext cx="6408712" cy="2160240"/>
          </a:xfrm>
          <a:custGeom>
            <a:avLst/>
            <a:gdLst>
              <a:gd name="connsiteX0" fmla="*/ 2180492 w 2180492"/>
              <a:gd name="connsiteY0" fmla="*/ 422031 h 609600"/>
              <a:gd name="connsiteX1" fmla="*/ 1350498 w 2180492"/>
              <a:gd name="connsiteY1" fmla="*/ 337625 h 609600"/>
              <a:gd name="connsiteX2" fmla="*/ 1223889 w 2180492"/>
              <a:gd name="connsiteY2" fmla="*/ 604911 h 609600"/>
              <a:gd name="connsiteX3" fmla="*/ 1055077 w 2180492"/>
              <a:gd name="connsiteY3" fmla="*/ 309490 h 609600"/>
              <a:gd name="connsiteX4" fmla="*/ 928468 w 2180492"/>
              <a:gd name="connsiteY4" fmla="*/ 98474 h 609600"/>
              <a:gd name="connsiteX5" fmla="*/ 914400 w 2180492"/>
              <a:gd name="connsiteY5" fmla="*/ 28136 h 609600"/>
              <a:gd name="connsiteX6" fmla="*/ 323557 w 2180492"/>
              <a:gd name="connsiteY6" fmla="*/ 70339 h 609600"/>
              <a:gd name="connsiteX7" fmla="*/ 0 w 2180492"/>
              <a:gd name="connsiteY7" fmla="*/ 0 h 609600"/>
              <a:gd name="connsiteX8" fmla="*/ 0 w 2180492"/>
              <a:gd name="connsiteY8" fmla="*/ 0 h 609600"/>
              <a:gd name="connsiteX9" fmla="*/ 42203 w 2180492"/>
              <a:gd name="connsiteY9" fmla="*/ 14068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0492" h="609600">
                <a:moveTo>
                  <a:pt x="2180492" y="422031"/>
                </a:moveTo>
                <a:cubicBezTo>
                  <a:pt x="1845212" y="364588"/>
                  <a:pt x="1509932" y="307145"/>
                  <a:pt x="1350498" y="337625"/>
                </a:cubicBezTo>
                <a:cubicBezTo>
                  <a:pt x="1191064" y="368105"/>
                  <a:pt x="1273126" y="609600"/>
                  <a:pt x="1223889" y="604911"/>
                </a:cubicBezTo>
                <a:cubicBezTo>
                  <a:pt x="1174652" y="600222"/>
                  <a:pt x="1104314" y="393896"/>
                  <a:pt x="1055077" y="309490"/>
                </a:cubicBezTo>
                <a:cubicBezTo>
                  <a:pt x="1005840" y="225084"/>
                  <a:pt x="951914" y="145366"/>
                  <a:pt x="928468" y="98474"/>
                </a:cubicBezTo>
                <a:cubicBezTo>
                  <a:pt x="905022" y="51582"/>
                  <a:pt x="1015218" y="32825"/>
                  <a:pt x="914400" y="28136"/>
                </a:cubicBezTo>
                <a:cubicBezTo>
                  <a:pt x="813582" y="23447"/>
                  <a:pt x="475957" y="75028"/>
                  <a:pt x="323557" y="70339"/>
                </a:cubicBezTo>
                <a:cubicBezTo>
                  <a:pt x="171157" y="65650"/>
                  <a:pt x="0" y="0"/>
                  <a:pt x="0" y="0"/>
                </a:cubicBezTo>
                <a:lnTo>
                  <a:pt x="0" y="0"/>
                </a:lnTo>
                <a:lnTo>
                  <a:pt x="42203" y="14068"/>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srgbClr val="FFC000"/>
              </a:solidFill>
            </a:endParaRPr>
          </a:p>
        </p:txBody>
      </p:sp>
      <p:pic>
        <p:nvPicPr>
          <p:cNvPr id="6" name="Picture 4" descr="Indian Decoration  animation"/>
          <p:cNvPicPr>
            <a:picLocks noChangeAspect="1" noChangeArrowheads="1" noCrop="1"/>
          </p:cNvPicPr>
          <p:nvPr/>
        </p:nvPicPr>
        <p:blipFill>
          <a:blip r:embed="rId3" cstate="print"/>
          <a:srcRect/>
          <a:stretch>
            <a:fillRect/>
          </a:stretch>
        </p:blipFill>
        <p:spPr bwMode="auto">
          <a:xfrm>
            <a:off x="8486355" y="5589240"/>
            <a:ext cx="657645" cy="967124"/>
          </a:xfrm>
          <a:prstGeom prst="rect">
            <a:avLst/>
          </a:prstGeom>
          <a:noFill/>
        </p:spPr>
      </p:pic>
      <p:pic>
        <p:nvPicPr>
          <p:cNvPr id="7" name="Picture 6" descr="http://www.clipartbest.com/cliparts/dir/rxp/dirrxpAi9.gif"/>
          <p:cNvPicPr>
            <a:picLocks noChangeAspect="1" noChangeArrowheads="1" noCrop="1"/>
          </p:cNvPicPr>
          <p:nvPr/>
        </p:nvPicPr>
        <p:blipFill>
          <a:blip r:embed="rId4" cstate="print"/>
          <a:srcRect/>
          <a:stretch>
            <a:fillRect/>
          </a:stretch>
        </p:blipFill>
        <p:spPr bwMode="auto">
          <a:xfrm>
            <a:off x="3707904" y="3284984"/>
            <a:ext cx="1426064" cy="1426064"/>
          </a:xfrm>
          <a:prstGeom prst="rect">
            <a:avLst/>
          </a:prstGeom>
          <a:noFill/>
        </p:spPr>
      </p:pic>
      <p:sp>
        <p:nvSpPr>
          <p:cNvPr id="8" name="7 - Επεξήγηση με στρογγυλεμένο παραλληλόγραμμο"/>
          <p:cNvSpPr/>
          <p:nvPr/>
        </p:nvSpPr>
        <p:spPr>
          <a:xfrm>
            <a:off x="1187624" y="260648"/>
            <a:ext cx="7776864" cy="1368152"/>
          </a:xfrm>
          <a:prstGeom prst="wedgeRoundRectCallout">
            <a:avLst>
              <a:gd name="adj1" fmla="val -56071"/>
              <a:gd name="adj2" fmla="val -22830"/>
              <a:gd name="adj3" fmla="val 16667"/>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Γεια σας, είμαι ο </a:t>
            </a:r>
            <a:r>
              <a:rPr lang="el-GR" sz="1600" dirty="0" err="1" smtClean="0">
                <a:solidFill>
                  <a:schemeClr val="tx1"/>
                </a:solidFill>
              </a:rPr>
              <a:t>Χαλίλ</a:t>
            </a:r>
            <a:r>
              <a:rPr lang="el-GR" sz="1600" dirty="0" smtClean="0">
                <a:solidFill>
                  <a:schemeClr val="tx1"/>
                </a:solidFill>
              </a:rPr>
              <a:t> και ταξιδεύω με το μαγικό μου χαλί στον ιστορικό χωροχρόνο του Χαλιφάτου των Αράβων. Έχουμε μπει για τα καλά στον 10</a:t>
            </a:r>
            <a:r>
              <a:rPr lang="el-GR" sz="1600" baseline="30000" dirty="0" smtClean="0">
                <a:solidFill>
                  <a:schemeClr val="tx1"/>
                </a:solidFill>
              </a:rPr>
              <a:t>ο</a:t>
            </a:r>
            <a:r>
              <a:rPr lang="el-GR" sz="1600" dirty="0" smtClean="0">
                <a:solidFill>
                  <a:schemeClr val="tx1"/>
                </a:solidFill>
              </a:rPr>
              <a:t> αιώνα, στην Αίγυπτο κυβερνά η δυναστεία των </a:t>
            </a:r>
            <a:r>
              <a:rPr lang="el-GR" sz="1600" dirty="0" err="1" smtClean="0">
                <a:solidFill>
                  <a:schemeClr val="tx1"/>
                </a:solidFill>
              </a:rPr>
              <a:t>Φατμιδών</a:t>
            </a:r>
            <a:r>
              <a:rPr lang="el-GR" sz="1600" dirty="0" smtClean="0">
                <a:solidFill>
                  <a:schemeClr val="tx1"/>
                </a:solidFill>
              </a:rPr>
              <a:t>. Πετώντας πάνω από το Χαλιφάτο εποπτεύω τις εμπορικές σχέσεις που έχω αναπτύξει με τις Ινδίες διαμέσου της Ερυθράς Θάλασσας …</a:t>
            </a:r>
            <a:endParaRPr lang="el-GR" dirty="0">
              <a:solidFill>
                <a:schemeClr val="tx1"/>
              </a:solidFill>
            </a:endParaRPr>
          </a:p>
        </p:txBody>
      </p:sp>
      <p:pic>
        <p:nvPicPr>
          <p:cNvPr id="9" name="Picture 6" descr="http://www.clipartbest.com/cliparts/dir/rxp/dirrxpAi9.gif"/>
          <p:cNvPicPr>
            <a:picLocks noChangeAspect="1" noChangeArrowheads="1" noCrop="1"/>
          </p:cNvPicPr>
          <p:nvPr/>
        </p:nvPicPr>
        <p:blipFill>
          <a:blip r:embed="rId5" cstate="print"/>
          <a:srcRect/>
          <a:stretch>
            <a:fillRect/>
          </a:stretch>
        </p:blipFill>
        <p:spPr bwMode="auto">
          <a:xfrm rot="20494021">
            <a:off x="119729" y="308370"/>
            <a:ext cx="904001" cy="904001"/>
          </a:xfrm>
          <a:prstGeom prst="rect">
            <a:avLst/>
          </a:prstGeom>
          <a:noFill/>
        </p:spPr>
      </p:pic>
      <p:grpSp>
        <p:nvGrpSpPr>
          <p:cNvPr id="10" name="11 - Ομάδα"/>
          <p:cNvGrpSpPr/>
          <p:nvPr/>
        </p:nvGrpSpPr>
        <p:grpSpPr>
          <a:xfrm>
            <a:off x="313611" y="5003259"/>
            <a:ext cx="3502507" cy="1569889"/>
            <a:chOff x="4231099" y="3464165"/>
            <a:chExt cx="3502507" cy="1569889"/>
          </a:xfrm>
          <a:solidFill>
            <a:schemeClr val="bg2">
              <a:lumMod val="75000"/>
            </a:schemeClr>
          </a:solidFill>
        </p:grpSpPr>
        <p:sp>
          <p:nvSpPr>
            <p:cNvPr id="11" name="10 - Στρογγυλεμένο ορθογώνιο"/>
            <p:cNvSpPr/>
            <p:nvPr/>
          </p:nvSpPr>
          <p:spPr>
            <a:xfrm>
              <a:off x="4241016" y="3762114"/>
              <a:ext cx="3492590" cy="1271940"/>
            </a:xfrm>
            <a:prstGeom prst="roundRect">
              <a:avLst/>
            </a:prstGeom>
            <a:grpFill/>
            <a:ln>
              <a:solidFill>
                <a:srgbClr val="FFC000"/>
              </a:solidFill>
            </a:ln>
          </p:spPr>
          <p:style>
            <a:lnRef idx="2">
              <a:schemeClr val="accent3">
                <a:hueOff val="17595341"/>
                <a:satOff val="-40088"/>
                <a:lumOff val="160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Στρογγυλεμένο ορθογώνιο 4"/>
            <p:cNvSpPr/>
            <p:nvPr/>
          </p:nvSpPr>
          <p:spPr>
            <a:xfrm>
              <a:off x="4231099" y="3464165"/>
              <a:ext cx="3368408" cy="1147758"/>
            </a:xfrm>
            <a:prstGeom prst="rect">
              <a:avLst/>
            </a:prstGeom>
            <a:grpFill/>
            <a:ln>
              <a:solidFill>
                <a:srgbClr val="FFC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kern="1200" dirty="0" smtClean="0"/>
                <a:t>10</a:t>
              </a:r>
              <a:r>
                <a:rPr lang="el-GR" sz="3400" kern="1200" baseline="30000" dirty="0" smtClean="0"/>
                <a:t>ος</a:t>
              </a:r>
              <a:r>
                <a:rPr lang="el-GR" sz="3400" kern="1200" dirty="0" smtClean="0"/>
                <a:t> αιώνας</a:t>
              </a:r>
              <a:endParaRPr lang="el-GR" sz="3400" kern="12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56176" y="1762861"/>
            <a:ext cx="2877627" cy="5139869"/>
          </a:xfrm>
          <a:prstGeom prst="rect">
            <a:avLst/>
          </a:prstGeom>
          <a:solidFill>
            <a:schemeClr val="bg2">
              <a:lumMod val="75000"/>
            </a:schemeClr>
          </a:solidFill>
          <a:ln>
            <a:solidFill>
              <a:srgbClr val="FFC000"/>
            </a:solidFill>
          </a:ln>
        </p:spPr>
        <p:txBody>
          <a:bodyPr wrap="square">
            <a:spAutoFit/>
          </a:bodyPr>
          <a:lstStyle/>
          <a:p>
            <a:pPr algn="just"/>
            <a:r>
              <a:rPr lang="el-GR" sz="1600" u="sng" dirty="0"/>
              <a:t>Εμπορική επιστολή, σταλμένη από την Αλεξάνδρεια στο Παλαιό Κάιρο (τέλη 11ου αι.)</a:t>
            </a:r>
          </a:p>
          <a:p>
            <a:pPr algn="just"/>
            <a:r>
              <a:rPr lang="el-GR" sz="1600" dirty="0" smtClean="0"/>
              <a:t>   Παρακαλώ</a:t>
            </a:r>
            <a:r>
              <a:rPr lang="el-GR" sz="1600" dirty="0"/>
              <a:t>, λάβε υπόψη ότι δεν υπάρχουν πιπέρι, κανέλλα και </a:t>
            </a:r>
            <a:r>
              <a:rPr lang="el-GR" sz="1600" dirty="0" err="1">
                <a:solidFill>
                  <a:srgbClr val="FF0000"/>
                </a:solidFill>
              </a:rPr>
              <a:t>ζιγγίβερι</a:t>
            </a:r>
            <a:r>
              <a:rPr lang="el-GR" sz="1600" dirty="0">
                <a:solidFill>
                  <a:srgbClr val="FF0000"/>
                </a:solidFill>
              </a:rPr>
              <a:t> (ή </a:t>
            </a:r>
            <a:r>
              <a:rPr lang="el-GR" sz="1600" dirty="0" err="1">
                <a:solidFill>
                  <a:srgbClr val="FF0000"/>
                </a:solidFill>
              </a:rPr>
              <a:t>τζίντζερ</a:t>
            </a:r>
            <a:r>
              <a:rPr lang="el-GR" sz="1600" dirty="0">
                <a:solidFill>
                  <a:srgbClr val="FF0000"/>
                </a:solidFill>
              </a:rPr>
              <a:t>, είδος αρωματικής </a:t>
            </a:r>
            <a:r>
              <a:rPr lang="el-GR" sz="1600" dirty="0" smtClean="0">
                <a:solidFill>
                  <a:srgbClr val="FF0000"/>
                </a:solidFill>
              </a:rPr>
              <a:t>ρίζας*) </a:t>
            </a:r>
            <a:r>
              <a:rPr lang="el-GR" sz="1600" dirty="0"/>
              <a:t>διαθέσιμα στο παζάρι της Αλεξάνδρειας. Αν έχεις από αυτά, κράτησέ τα, γιατί οι ρωμαίοι έμποροι μόνο αυτά αναζητούν με πάθος. Όλοι οι ρωμαίοι έμποροι είναι έτοιμοι να ξεκινήσουν για το Παλαιό Κάιρο. Περιμένουν μόνο την άφιξη δύο πρόσθετων πλοίων από την Κωνσταντινούπολη.</a:t>
            </a:r>
          </a:p>
          <a:p>
            <a:pPr algn="just"/>
            <a:r>
              <a:rPr lang="el-GR" sz="800" dirty="0" smtClean="0"/>
              <a:t>S.D</a:t>
            </a:r>
            <a:r>
              <a:rPr lang="el-GR" sz="800" dirty="0"/>
              <a:t>. </a:t>
            </a:r>
            <a:r>
              <a:rPr lang="el-GR" sz="800" dirty="0" err="1"/>
              <a:t>Goitein</a:t>
            </a:r>
            <a:r>
              <a:rPr lang="el-GR" sz="800" dirty="0"/>
              <a:t>, </a:t>
            </a:r>
            <a:r>
              <a:rPr lang="el-GR" sz="800" dirty="0" err="1"/>
              <a:t>Letters</a:t>
            </a:r>
            <a:r>
              <a:rPr lang="el-GR" sz="800" dirty="0"/>
              <a:t> </a:t>
            </a:r>
            <a:r>
              <a:rPr lang="el-GR" sz="800" dirty="0" err="1"/>
              <a:t>of</a:t>
            </a:r>
            <a:r>
              <a:rPr lang="el-GR" sz="800" dirty="0"/>
              <a:t> </a:t>
            </a:r>
            <a:r>
              <a:rPr lang="el-GR" sz="800" dirty="0" err="1"/>
              <a:t>Medieval</a:t>
            </a:r>
            <a:r>
              <a:rPr lang="el-GR" sz="800" dirty="0"/>
              <a:t> </a:t>
            </a:r>
            <a:r>
              <a:rPr lang="el-GR" sz="800" dirty="0" err="1"/>
              <a:t>Jewish</a:t>
            </a:r>
            <a:r>
              <a:rPr lang="el-GR" sz="800" dirty="0"/>
              <a:t> </a:t>
            </a:r>
            <a:r>
              <a:rPr lang="el-GR" sz="800" dirty="0" err="1"/>
              <a:t>Traders</a:t>
            </a:r>
            <a:r>
              <a:rPr lang="el-GR" sz="800" dirty="0"/>
              <a:t>, Πρίνστον 1973, 44</a:t>
            </a:r>
            <a:r>
              <a:rPr lang="el-GR" sz="800" dirty="0" smtClean="0"/>
              <a:t>.</a:t>
            </a:r>
          </a:p>
          <a:p>
            <a:pPr algn="just"/>
            <a:endParaRPr lang="el-GR" sz="800" dirty="0"/>
          </a:p>
          <a:p>
            <a:pPr algn="just"/>
            <a:r>
              <a:rPr lang="el-GR" sz="1600" dirty="0" smtClean="0">
                <a:solidFill>
                  <a:srgbClr val="FF0000"/>
                </a:solidFill>
              </a:rPr>
              <a:t>* Προέλευση: Κεντρική και Νότια Ασία</a:t>
            </a:r>
            <a:endParaRPr lang="el-GR" sz="1600" dirty="0">
              <a:solidFill>
                <a:srgbClr val="FF0000"/>
              </a:solidFill>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44"/>
          <a:stretch/>
        </p:blipFill>
        <p:spPr bwMode="auto">
          <a:xfrm>
            <a:off x="95944" y="2564904"/>
            <a:ext cx="5999908" cy="402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1554" y="3993173"/>
            <a:ext cx="694879" cy="80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551" y="5474132"/>
            <a:ext cx="4508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25114"/>
            <a:ext cx="1189313" cy="154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9242" y="5144428"/>
            <a:ext cx="537674" cy="71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8369" y="3501008"/>
            <a:ext cx="539710" cy="3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Διπλωμένη γωνία 2"/>
          <p:cNvSpPr/>
          <p:nvPr/>
        </p:nvSpPr>
        <p:spPr>
          <a:xfrm>
            <a:off x="95944" y="0"/>
            <a:ext cx="5943049" cy="2422516"/>
          </a:xfrm>
          <a:prstGeom prst="foldedCorner">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endParaRPr lang="el-GR" dirty="0" smtClean="0">
              <a:solidFill>
                <a:schemeClr val="bg1"/>
              </a:solidFill>
            </a:endParaRPr>
          </a:p>
          <a:p>
            <a:pPr marL="285750" indent="-285750" algn="just">
              <a:buFont typeface="Wingdings" pitchFamily="2" charset="2"/>
              <a:buChar char="Ø"/>
            </a:pPr>
            <a:r>
              <a:rPr lang="el-GR" dirty="0" smtClean="0">
                <a:solidFill>
                  <a:schemeClr val="tx1"/>
                </a:solidFill>
              </a:rPr>
              <a:t>Από πού στάλθηκε η επιστολή;</a:t>
            </a:r>
          </a:p>
          <a:p>
            <a:pPr marL="285750" indent="-285750" algn="just">
              <a:buFont typeface="Wingdings" pitchFamily="2" charset="2"/>
              <a:buChar char="Ø"/>
            </a:pPr>
            <a:endParaRPr lang="el-GR" dirty="0" smtClean="0">
              <a:solidFill>
                <a:schemeClr val="tx1"/>
              </a:solidFill>
            </a:endParaRPr>
          </a:p>
          <a:p>
            <a:pPr marL="285750" indent="-285750" algn="just">
              <a:buFont typeface="Wingdings" pitchFamily="2" charset="2"/>
              <a:buChar char="Ø"/>
            </a:pPr>
            <a:r>
              <a:rPr lang="el-GR" dirty="0" smtClean="0">
                <a:solidFill>
                  <a:schemeClr val="tx1"/>
                </a:solidFill>
              </a:rPr>
              <a:t>Πού στάλθηκε;</a:t>
            </a:r>
          </a:p>
          <a:p>
            <a:pPr marL="285750" indent="-285750" algn="just">
              <a:buFont typeface="Wingdings" pitchFamily="2" charset="2"/>
              <a:buChar char="Ø"/>
            </a:pPr>
            <a:endParaRPr lang="el-GR" dirty="0" smtClean="0">
              <a:solidFill>
                <a:schemeClr val="tx1"/>
              </a:solidFill>
            </a:endParaRPr>
          </a:p>
          <a:p>
            <a:pPr marL="285750" indent="-285750" algn="just">
              <a:buFont typeface="Wingdings" pitchFamily="2" charset="2"/>
              <a:buChar char="Ø"/>
            </a:pPr>
            <a:r>
              <a:rPr lang="el-GR" dirty="0" smtClean="0">
                <a:solidFill>
                  <a:schemeClr val="tx1"/>
                </a:solidFill>
              </a:rPr>
              <a:t>Ποια είναι η χώρα των «ρωμαίων» εμπόρων;</a:t>
            </a:r>
          </a:p>
          <a:p>
            <a:pPr marL="285750" indent="-285750" algn="just">
              <a:buFont typeface="Wingdings" pitchFamily="2" charset="2"/>
              <a:buChar char="Ø"/>
            </a:pPr>
            <a:endParaRPr lang="el-GR" dirty="0" smtClean="0">
              <a:solidFill>
                <a:schemeClr val="tx1"/>
              </a:solidFill>
            </a:endParaRPr>
          </a:p>
          <a:p>
            <a:pPr marL="285750" indent="-285750" algn="just">
              <a:buFont typeface="Wingdings" pitchFamily="2" charset="2"/>
              <a:buChar char="Ø"/>
            </a:pPr>
            <a:r>
              <a:rPr lang="el-GR" dirty="0" smtClean="0">
                <a:solidFill>
                  <a:schemeClr val="tx1"/>
                </a:solidFill>
              </a:rPr>
              <a:t>Σε ποια στοιχεία του κειμένου βρίσκονται οι απαντήσεις για τα παραπάνω ερωτήματα;</a:t>
            </a:r>
            <a:endParaRPr lang="el-GR"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43508" y="329511"/>
            <a:ext cx="8229600" cy="1512168"/>
          </a:xfrm>
          <a:solidFill>
            <a:schemeClr val="bg2">
              <a:lumMod val="75000"/>
            </a:schemeClr>
          </a:solidFill>
          <a:ln>
            <a:solidFill>
              <a:srgbClr val="FFC000"/>
            </a:solidFill>
          </a:ln>
        </p:spPr>
        <p:txBody>
          <a:bodyPr>
            <a:noAutofit/>
          </a:bodyPr>
          <a:lstStyle/>
          <a:p>
            <a:pPr marL="285750" indent="-285750" algn="ctr">
              <a:buFont typeface="Wingdings" pitchFamily="2" charset="2"/>
              <a:buChar char="v"/>
            </a:pPr>
            <a:r>
              <a:rPr lang="el-GR" sz="1600" dirty="0">
                <a:solidFill>
                  <a:srgbClr val="000000"/>
                </a:solidFill>
                <a:effectLst/>
                <a:latin typeface="Trebuchet MS"/>
              </a:rPr>
              <a:t/>
            </a:r>
            <a:br>
              <a:rPr lang="el-GR" sz="1600" dirty="0">
                <a:solidFill>
                  <a:srgbClr val="000000"/>
                </a:solidFill>
                <a:effectLst/>
                <a:latin typeface="Trebuchet MS"/>
              </a:rPr>
            </a:br>
            <a:r>
              <a:rPr lang="el-GR" sz="1600" dirty="0">
                <a:solidFill>
                  <a:srgbClr val="000000"/>
                </a:solidFill>
                <a:effectLst/>
                <a:latin typeface="Trebuchet MS"/>
              </a:rPr>
              <a:t/>
            </a:r>
            <a:br>
              <a:rPr lang="el-GR" sz="1600" dirty="0">
                <a:solidFill>
                  <a:srgbClr val="000000"/>
                </a:solidFill>
                <a:effectLst/>
                <a:latin typeface="Trebuchet MS"/>
              </a:rPr>
            </a:br>
            <a:r>
              <a:rPr lang="el-GR" sz="1600" dirty="0">
                <a:solidFill>
                  <a:srgbClr val="000000"/>
                </a:solidFill>
                <a:effectLst/>
                <a:latin typeface="Trebuchet MS"/>
              </a:rPr>
              <a:t/>
            </a:r>
            <a:br>
              <a:rPr lang="el-GR" sz="1600" dirty="0">
                <a:solidFill>
                  <a:srgbClr val="000000"/>
                </a:solidFill>
                <a:effectLst/>
                <a:latin typeface="Trebuchet MS"/>
              </a:rPr>
            </a:br>
            <a:r>
              <a:rPr lang="el-GR" sz="1600" dirty="0">
                <a:solidFill>
                  <a:srgbClr val="000000"/>
                </a:solidFill>
                <a:effectLst/>
                <a:latin typeface="Trebuchet MS"/>
              </a:rPr>
              <a:t/>
            </a:r>
            <a:br>
              <a:rPr lang="el-GR" sz="1600" dirty="0">
                <a:solidFill>
                  <a:srgbClr val="000000"/>
                </a:solidFill>
                <a:effectLst/>
                <a:latin typeface="Trebuchet MS"/>
              </a:rPr>
            </a:br>
            <a:r>
              <a:rPr lang="el-GR" sz="1600" dirty="0">
                <a:solidFill>
                  <a:srgbClr val="000000"/>
                </a:solidFill>
                <a:effectLst/>
                <a:latin typeface="Trebuchet MS"/>
              </a:rPr>
              <a:t>«Οι έμποροι του Ισλάμ υιοθέτησαν πολλές </a:t>
            </a:r>
            <a:r>
              <a:rPr lang="el-GR" sz="1600" i="1" dirty="0">
                <a:solidFill>
                  <a:srgbClr val="000000"/>
                </a:solidFill>
                <a:effectLst/>
                <a:latin typeface="Trebuchet MS"/>
              </a:rPr>
              <a:t>καινοτομίες</a:t>
            </a:r>
            <a:r>
              <a:rPr lang="el-GR" sz="1600" dirty="0">
                <a:solidFill>
                  <a:srgbClr val="000000"/>
                </a:solidFill>
                <a:effectLst/>
                <a:latin typeface="Trebuchet MS"/>
              </a:rPr>
              <a:t>: συγκρότησαν εμπορικές εταιρείες, επινόησαν την εμπορική επιταγή (τσεκ) και ανέπτυξαν </a:t>
            </a:r>
            <a:r>
              <a:rPr lang="el-GR" sz="1600" dirty="0">
                <a:solidFill>
                  <a:srgbClr val="7030A0"/>
                </a:solidFill>
                <a:effectLst/>
                <a:latin typeface="Trebuchet MS"/>
              </a:rPr>
              <a:t>το πιστωτικό σύστημα (αργυραμοιβοί και τράπεζες</a:t>
            </a:r>
            <a:r>
              <a:rPr lang="el-GR" sz="1600" dirty="0">
                <a:solidFill>
                  <a:srgbClr val="000000"/>
                </a:solidFill>
                <a:effectLst/>
                <a:latin typeface="Trebuchet MS"/>
              </a:rPr>
              <a:t>). Οι </a:t>
            </a:r>
            <a:r>
              <a:rPr lang="el-GR" sz="1600" i="1" dirty="0">
                <a:solidFill>
                  <a:srgbClr val="000000"/>
                </a:solidFill>
                <a:effectLst/>
                <a:latin typeface="Trebuchet MS"/>
              </a:rPr>
              <a:t>καινοτομίες</a:t>
            </a:r>
            <a:r>
              <a:rPr lang="el-GR" sz="1600" dirty="0">
                <a:solidFill>
                  <a:srgbClr val="000000"/>
                </a:solidFill>
                <a:effectLst/>
                <a:latin typeface="Trebuchet MS"/>
              </a:rPr>
              <a:t> αυτές διευκόλυναν σημαντικά τις συναλλαγές</a:t>
            </a:r>
            <a:r>
              <a:rPr lang="el-GR" sz="1600" dirty="0" smtClean="0">
                <a:solidFill>
                  <a:srgbClr val="000000"/>
                </a:solidFill>
                <a:effectLst/>
                <a:latin typeface="Trebuchet MS"/>
              </a:rPr>
              <a:t>.</a:t>
            </a:r>
            <a:r>
              <a:rPr lang="el-GR" sz="1600" dirty="0">
                <a:solidFill>
                  <a:srgbClr val="000000"/>
                </a:solidFill>
                <a:effectLst/>
                <a:latin typeface="Trebuchet MS"/>
              </a:rPr>
              <a:t/>
            </a:r>
            <a:br>
              <a:rPr lang="el-GR" sz="1600" dirty="0">
                <a:solidFill>
                  <a:srgbClr val="000000"/>
                </a:solidFill>
                <a:effectLst/>
                <a:latin typeface="Trebuchet MS"/>
              </a:rPr>
            </a:br>
            <a:r>
              <a:rPr lang="el-GR" sz="1600" dirty="0" smtClean="0">
                <a:solidFill>
                  <a:srgbClr val="000000"/>
                </a:solidFill>
                <a:effectLst/>
                <a:latin typeface="Trebuchet MS"/>
              </a:rPr>
              <a:t> </a:t>
            </a:r>
            <a:r>
              <a:rPr lang="el-GR" sz="1600" u="sng" dirty="0" smtClean="0">
                <a:solidFill>
                  <a:srgbClr val="000000"/>
                </a:solidFill>
                <a:effectLst/>
                <a:latin typeface="Trebuchet MS"/>
              </a:rPr>
              <a:t>Ποια </a:t>
            </a:r>
            <a:r>
              <a:rPr lang="el-GR" sz="1600" u="sng" dirty="0">
                <a:solidFill>
                  <a:srgbClr val="000000"/>
                </a:solidFill>
                <a:effectLst/>
                <a:latin typeface="Trebuchet MS"/>
              </a:rPr>
              <a:t>ανάγκη οδήγησε τους Άραβες εμπόρους να επινοήσουν </a:t>
            </a:r>
            <a:r>
              <a:rPr lang="el-GR" sz="1600" u="sng" dirty="0" smtClean="0">
                <a:solidFill>
                  <a:srgbClr val="7030A0"/>
                </a:solidFill>
                <a:effectLst/>
                <a:latin typeface="Trebuchet MS"/>
              </a:rPr>
              <a:t>την </a:t>
            </a:r>
            <a:r>
              <a:rPr lang="el-GR" sz="1600" u="sng" dirty="0">
                <a:solidFill>
                  <a:srgbClr val="7030A0"/>
                </a:solidFill>
                <a:effectLst/>
                <a:latin typeface="Trebuchet MS"/>
              </a:rPr>
              <a:t>παραπάνω </a:t>
            </a:r>
            <a:r>
              <a:rPr lang="el-GR" sz="1600" u="sng" dirty="0" smtClean="0">
                <a:solidFill>
                  <a:srgbClr val="7030A0"/>
                </a:solidFill>
                <a:effectLst/>
                <a:latin typeface="Trebuchet MS"/>
              </a:rPr>
              <a:t>καινοτομία</a:t>
            </a:r>
            <a:r>
              <a:rPr lang="el-GR" sz="1600" u="sng" dirty="0" smtClean="0">
                <a:solidFill>
                  <a:srgbClr val="000000"/>
                </a:solidFill>
                <a:effectLst/>
                <a:latin typeface="Trebuchet MS"/>
              </a:rPr>
              <a:t>;</a:t>
            </a:r>
            <a:r>
              <a:rPr lang="el-GR" sz="1600" u="sng" dirty="0">
                <a:solidFill>
                  <a:srgbClr val="000000"/>
                </a:solidFill>
                <a:effectLst/>
                <a:latin typeface="Trebuchet MS"/>
              </a:rPr>
              <a:t/>
            </a:r>
            <a:br>
              <a:rPr lang="el-GR" sz="1600" u="sng" dirty="0">
                <a:solidFill>
                  <a:srgbClr val="000000"/>
                </a:solidFill>
                <a:effectLst/>
                <a:latin typeface="Trebuchet MS"/>
              </a:rPr>
            </a:br>
            <a:r>
              <a:rPr lang="el-GR" sz="1600" u="sng" dirty="0">
                <a:solidFill>
                  <a:srgbClr val="000000"/>
                </a:solidFill>
                <a:effectLst/>
                <a:latin typeface="Trebuchet MS"/>
              </a:rPr>
              <a:t/>
            </a:r>
            <a:br>
              <a:rPr lang="el-GR" sz="1600" u="sng" dirty="0">
                <a:solidFill>
                  <a:srgbClr val="000000"/>
                </a:solidFill>
                <a:effectLst/>
                <a:latin typeface="Trebuchet MS"/>
              </a:rPr>
            </a:br>
            <a:r>
              <a:rPr lang="el-GR" sz="1600" dirty="0" smtClean="0">
                <a:solidFill>
                  <a:srgbClr val="000000"/>
                </a:solidFill>
                <a:effectLst/>
                <a:latin typeface="Trebuchet MS"/>
              </a:rPr>
              <a:t>(Η απάντηση βρίσκεται στον χάρτη)</a:t>
            </a:r>
            <a:endParaRPr lang="el-GR" sz="1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34"/>
          <a:stretch/>
        </p:blipFill>
        <p:spPr bwMode="auto">
          <a:xfrm>
            <a:off x="755576" y="1841679"/>
            <a:ext cx="7605464" cy="501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13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427984" y="13107"/>
            <a:ext cx="4104456" cy="3908762"/>
          </a:xfrm>
          <a:prstGeom prst="rect">
            <a:avLst/>
          </a:prstGeom>
          <a:solidFill>
            <a:schemeClr val="bg2">
              <a:lumMod val="75000"/>
            </a:schemeClr>
          </a:solidFill>
          <a:ln>
            <a:solidFill>
              <a:srgbClr val="FFC000"/>
            </a:solidFill>
          </a:ln>
        </p:spPr>
        <p:txBody>
          <a:bodyPr wrap="square">
            <a:spAutoFit/>
          </a:bodyPr>
          <a:lstStyle/>
          <a:p>
            <a:pPr algn="ctr"/>
            <a:r>
              <a:rPr lang="el-GR" sz="1200" dirty="0"/>
              <a:t>Οίκος της Σοφίας (</a:t>
            </a:r>
            <a:r>
              <a:rPr lang="el-GR" sz="1200" dirty="0" err="1"/>
              <a:t>Bayt</a:t>
            </a:r>
            <a:r>
              <a:rPr lang="el-GR" sz="1200" dirty="0"/>
              <a:t> </a:t>
            </a:r>
            <a:r>
              <a:rPr lang="el-GR" sz="1200" dirty="0" err="1"/>
              <a:t>Al</a:t>
            </a:r>
            <a:r>
              <a:rPr lang="el-GR" sz="1200" dirty="0"/>
              <a:t> </a:t>
            </a:r>
            <a:r>
              <a:rPr lang="el-GR" sz="1200" dirty="0" err="1"/>
              <a:t>Hikmat</a:t>
            </a:r>
            <a:r>
              <a:rPr lang="el-GR" sz="1200" dirty="0"/>
              <a:t>) των </a:t>
            </a:r>
            <a:r>
              <a:rPr lang="el-GR" sz="1200" dirty="0" err="1" smtClean="0"/>
              <a:t>Αββαδισων</a:t>
            </a:r>
            <a:endParaRPr lang="el-GR" sz="1200" dirty="0" smtClean="0"/>
          </a:p>
          <a:p>
            <a:pPr algn="ctr"/>
            <a:endParaRPr lang="el-GR" sz="1200" dirty="0"/>
          </a:p>
          <a:p>
            <a:pPr algn="just"/>
            <a:r>
              <a:rPr lang="el-GR" sz="1600" dirty="0"/>
              <a:t> </a:t>
            </a:r>
            <a:r>
              <a:rPr lang="el-GR" sz="1600" dirty="0" smtClean="0"/>
              <a:t>  Τον </a:t>
            </a:r>
            <a:r>
              <a:rPr lang="el-GR" sz="1600" dirty="0"/>
              <a:t>9ο αιώνα </a:t>
            </a:r>
            <a:r>
              <a:rPr lang="el-GR" sz="1600" dirty="0" err="1"/>
              <a:t>μ.Χ</a:t>
            </a:r>
            <a:r>
              <a:rPr lang="el-GR" sz="1600" dirty="0"/>
              <a:t>., την εποχή των </a:t>
            </a:r>
            <a:r>
              <a:rPr lang="el-GR" sz="1600" dirty="0" err="1"/>
              <a:t>Αββασιδών</a:t>
            </a:r>
            <a:r>
              <a:rPr lang="el-GR" sz="1600" dirty="0"/>
              <a:t>, υπήρχε στη Βαγδάτη ο Οίκος της Σοφίας, μια βιβλιοθήκη και οίκος μετάφρασης. Η βιβλιοθήκη περιείχε χειρόγραφα μαθηματικών, αστρονομίας, διαφόρων επιστημών, ιατρικής και φιλοσοφίας από την Περσία, την Ινδία και την Ελλάδα. Διέθετε επίσης αστρονομικά παρατηρητήρια, εργαστήρια χημείας και αλχημείας και ένα κέντρο για τη μελέτη της επιστήμης.</a:t>
            </a:r>
          </a:p>
          <a:p>
            <a:pPr algn="just"/>
            <a:r>
              <a:rPr lang="el-GR" sz="1600" dirty="0"/>
              <a:t>Ο Οίκος δημιουργήθηκε από τους </a:t>
            </a:r>
            <a:r>
              <a:rPr lang="el-GR" sz="1600" dirty="0" err="1"/>
              <a:t>Αββασίδες</a:t>
            </a:r>
            <a:r>
              <a:rPr lang="el-GR" sz="1600" dirty="0"/>
              <a:t> </a:t>
            </a:r>
            <a:r>
              <a:rPr lang="el-GR" sz="1600" dirty="0" err="1"/>
              <a:t>χαλίφες</a:t>
            </a:r>
            <a:r>
              <a:rPr lang="el-GR" sz="1600" dirty="0"/>
              <a:t> Χαρούν </a:t>
            </a:r>
            <a:r>
              <a:rPr lang="el-GR" sz="1600" dirty="0" err="1"/>
              <a:t>Aλ</a:t>
            </a:r>
            <a:r>
              <a:rPr lang="el-GR" sz="1600" dirty="0"/>
              <a:t> Ρασίντ και τον γιο του </a:t>
            </a:r>
            <a:r>
              <a:rPr lang="el-GR" sz="1600" dirty="0" err="1"/>
              <a:t>Aλ</a:t>
            </a:r>
            <a:r>
              <a:rPr lang="el-GR" sz="1600" dirty="0"/>
              <a:t>-</a:t>
            </a:r>
            <a:r>
              <a:rPr lang="el-GR" sz="1600" dirty="0" err="1"/>
              <a:t>Μαμούν</a:t>
            </a:r>
            <a:r>
              <a:rPr lang="el-GR" sz="1600" dirty="0"/>
              <a:t>. </a:t>
            </a:r>
          </a:p>
        </p:txBody>
      </p:sp>
      <p:sp>
        <p:nvSpPr>
          <p:cNvPr id="3" name="Ορθογώνιο 2"/>
          <p:cNvSpPr/>
          <p:nvPr/>
        </p:nvSpPr>
        <p:spPr>
          <a:xfrm>
            <a:off x="7020271" y="3695268"/>
            <a:ext cx="1266693" cy="215444"/>
          </a:xfrm>
          <a:prstGeom prst="rect">
            <a:avLst/>
          </a:prstGeom>
        </p:spPr>
        <p:txBody>
          <a:bodyPr wrap="none">
            <a:spAutoFit/>
          </a:bodyPr>
          <a:lstStyle/>
          <a:p>
            <a:r>
              <a:rPr lang="en-US" sz="800" dirty="0">
                <a:solidFill>
                  <a:schemeClr val="bg1"/>
                </a:solidFill>
              </a:rPr>
              <a:t>MOHA Research Center</a:t>
            </a:r>
            <a:endParaRPr lang="el-GR" sz="800"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1671"/>
            <a:ext cx="3528392" cy="358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Διπλωμένη γωνία 3"/>
          <p:cNvSpPr/>
          <p:nvPr/>
        </p:nvSpPr>
        <p:spPr>
          <a:xfrm>
            <a:off x="323528" y="4005064"/>
            <a:ext cx="8424936" cy="2664296"/>
          </a:xfrm>
          <a:prstGeom prst="foldedCorne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l-GR" dirty="0" smtClean="0">
                <a:solidFill>
                  <a:schemeClr val="tx1"/>
                </a:solidFill>
              </a:rPr>
              <a:t>Τι ήταν ο «Οίκος της Σοφίας»;</a:t>
            </a:r>
          </a:p>
          <a:p>
            <a:pPr algn="just"/>
            <a:endParaRPr lang="el-GR" dirty="0" smtClean="0">
              <a:solidFill>
                <a:schemeClr val="tx1"/>
              </a:solidFill>
            </a:endParaRPr>
          </a:p>
          <a:p>
            <a:pPr marL="285750" indent="-285750" algn="just">
              <a:buFont typeface="Wingdings" pitchFamily="2" charset="2"/>
              <a:buChar char="Ø"/>
            </a:pPr>
            <a:endParaRPr lang="el-GR" dirty="0" smtClean="0">
              <a:solidFill>
                <a:schemeClr val="tx1"/>
              </a:solidFill>
            </a:endParaRPr>
          </a:p>
          <a:p>
            <a:pPr marL="285750" indent="-285750" algn="just">
              <a:buFont typeface="Wingdings" pitchFamily="2" charset="2"/>
              <a:buChar char="Ø"/>
            </a:pPr>
            <a:r>
              <a:rPr lang="el-GR" dirty="0" smtClean="0">
                <a:solidFill>
                  <a:schemeClr val="tx1"/>
                </a:solidFill>
              </a:rPr>
              <a:t>Πού ήταν;</a:t>
            </a:r>
          </a:p>
          <a:p>
            <a:pPr marL="285750" indent="-285750" algn="just">
              <a:buFont typeface="Wingdings" pitchFamily="2" charset="2"/>
              <a:buChar char="Ø"/>
            </a:pPr>
            <a:endParaRPr lang="el-GR" dirty="0" smtClean="0">
              <a:solidFill>
                <a:schemeClr val="tx1"/>
              </a:solidFill>
            </a:endParaRPr>
          </a:p>
          <a:p>
            <a:pPr marL="285750" indent="-285750" algn="just">
              <a:buFont typeface="Wingdings" pitchFamily="2" charset="2"/>
              <a:buChar char="Ø"/>
            </a:pPr>
            <a:endParaRPr lang="el-GR" dirty="0" smtClean="0">
              <a:solidFill>
                <a:schemeClr val="tx1"/>
              </a:solidFill>
            </a:endParaRPr>
          </a:p>
          <a:p>
            <a:pPr marL="285750" indent="-285750" algn="just">
              <a:buFont typeface="Wingdings" pitchFamily="2" charset="2"/>
              <a:buChar char="Ø"/>
            </a:pPr>
            <a:r>
              <a:rPr lang="el-GR" dirty="0" smtClean="0">
                <a:solidFill>
                  <a:schemeClr val="tx1"/>
                </a:solidFill>
              </a:rPr>
              <a:t>Τι περιλάμβανε;</a:t>
            </a:r>
          </a:p>
          <a:p>
            <a:pPr algn="ctr"/>
            <a:endParaRPr lang="el-GR" dirty="0">
              <a:solidFill>
                <a:schemeClr val="tx1"/>
              </a:solidFill>
            </a:endParaRPr>
          </a:p>
        </p:txBody>
      </p:sp>
    </p:spTree>
    <p:extLst>
      <p:ext uri="{BB962C8B-B14F-4D97-AF65-F5344CB8AC3E}">
        <p14:creationId xmlns:p14="http://schemas.microsoft.com/office/powerpoint/2010/main" val="32809616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827</TotalTime>
  <Words>1129</Words>
  <Application>Microsoft Office PowerPoint</Application>
  <PresentationFormat>Προβολή στην οθόνη (4:3)</PresentationFormat>
  <Paragraphs>116</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Χαρτί</vt:lpstr>
      <vt:lpstr>Παρουσίαση του PowerPoint</vt:lpstr>
      <vt:lpstr>ΧΡΟΝΟΛΟΓΙΟ</vt:lpstr>
      <vt:lpstr>Συμπληρώστε:</vt:lpstr>
      <vt:lpstr>Παρουσίαση του PowerPoint</vt:lpstr>
      <vt:lpstr>Παρουσίαση του PowerPoint</vt:lpstr>
      <vt:lpstr>Παρουσίαση του PowerPoint</vt:lpstr>
      <vt:lpstr>Παρουσίαση του PowerPoint</vt:lpstr>
      <vt:lpstr>    «Οι έμποροι του Ισλάμ υιοθέτησαν πολλές καινοτομίες: συγκρότησαν εμπορικές εταιρείες, επινόησαν την εμπορική επιταγή (τσεκ) και ανέπτυξαν το πιστωτικό σύστημα (αργυραμοιβοί και τράπεζες). Οι καινοτομίες αυτές διευκόλυναν σημαντικά τις συναλλαγές.  Ποια ανάγκη οδήγησε τους Άραβες εμπόρους να επινοήσουν την παραπάνω καινοτομία;  (Η απάντηση βρίσκεται στον χάρτη)</vt:lpstr>
      <vt:lpstr>Παρουσίαση του PowerPoint</vt:lpstr>
      <vt:lpstr>«Οι Χίλιες και μία νύχτες (αραβικά: كتاب ألف ليلة وليلة)  είναι συλλογή ιστοριών και παραμυθιών από τη Μέση Ανατολή και τη Νότια Ασία που συγκεντρώθηκαν και αποδόθηκαν στα αραβικά κατά τη διάρκεια της Ισλαμικής Χρυσής Εποχής. Είναι επίσης γνωστή ως Αραβικές νύχτες ή Παραμύθια της Χαλιμάς.» (Πηγή: Wikipedia)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Neapoli-2</dc:creator>
  <cp:lastModifiedBy>Μαρω</cp:lastModifiedBy>
  <cp:revision>81</cp:revision>
  <dcterms:created xsi:type="dcterms:W3CDTF">2014-09-10T18:27:21Z</dcterms:created>
  <dcterms:modified xsi:type="dcterms:W3CDTF">2023-11-07T05:19:12Z</dcterms:modified>
</cp:coreProperties>
</file>