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17"/>
  </p:notesMasterIdLst>
  <p:handoutMasterIdLst>
    <p:handoutMasterId r:id="rId18"/>
  </p:handoutMasterIdLst>
  <p:sldIdLst>
    <p:sldId id="325" r:id="rId5"/>
    <p:sldId id="337" r:id="rId6"/>
    <p:sldId id="349" r:id="rId7"/>
    <p:sldId id="341" r:id="rId8"/>
    <p:sldId id="339" r:id="rId9"/>
    <p:sldId id="340" r:id="rId10"/>
    <p:sldId id="338" r:id="rId11"/>
    <p:sldId id="354" r:id="rId12"/>
    <p:sldId id="352" r:id="rId13"/>
    <p:sldId id="353" r:id="rId14"/>
    <p:sldId id="351" r:id="rId15"/>
    <p:sldId id="35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05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7FF95820-84BB-3447-8286-60A51307E7F2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E476440-F66F-F947-8EFC-EA5202ACFD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C08FC54-6AE4-6A4A-9756-823A0F1BE5A6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6B79E9EB-07EB-9D44-9F5A-AB1FBECCDD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8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4150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1874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50530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2615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3467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11497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9171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48073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Διαφάνεια τίτλο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rtlCol="0"/>
          <a:lstStyle>
            <a:lvl1pPr marL="0" indent="0" algn="ctr">
              <a:buNone/>
              <a:defRPr lang="en-GB" sz="2400" cap="all" baseline="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rtlCol="0" anchor="ctr"/>
          <a:lstStyle>
            <a:lvl1pPr algn="ctr">
              <a:defRPr lang="en-GB" sz="6000" spc="300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8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rtlCol="0"/>
          <a:lstStyle>
            <a:lvl1pPr>
              <a:defRPr lang="en-GB" spc="300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en-GB" sz="2000" cap="all" spc="0" baseline="0"/>
            </a:lvl1pPr>
            <a:lvl2pPr marL="228600">
              <a:defRPr lang="en-GB" spc="0" baseline="0"/>
            </a:lvl2pPr>
            <a:lvl3pPr marL="457200">
              <a:defRPr lang="en-GB" spc="0" baseline="0"/>
            </a:lvl3pPr>
            <a:lvl4pPr marL="685800">
              <a:defRPr lang="en-GB" spc="0" baseline="0"/>
            </a:lvl4pPr>
            <a:lvl5pPr marL="1143000">
              <a:defRPr lang="en-GB" spc="0" baseline="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1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 rtlCol="0"/>
          <a:lstStyle>
            <a:lvl1pPr>
              <a:defRPr lang="en-GB" spc="300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en-GB" sz="2000" cap="none" spc="0" baseline="0"/>
            </a:lvl1pPr>
            <a:lvl2pPr marL="228600">
              <a:defRPr lang="en-GB" spc="0" baseline="0"/>
            </a:lvl2pPr>
            <a:lvl3pPr marL="457200">
              <a:defRPr lang="en-GB" spc="0" baseline="0"/>
            </a:lvl3pPr>
            <a:lvl4pPr marL="685800">
              <a:defRPr lang="en-GB" spc="0" baseline="0"/>
            </a:lvl4pPr>
            <a:lvl5pPr marL="1143000">
              <a:defRPr lang="en-GB" spc="0" baseline="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75645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en-GB"/>
            </a:def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rtlCol="0" anchor="ctr"/>
          <a:lstStyle>
            <a:lvl1pPr algn="ctr">
              <a:defRPr lang="en-GB" sz="4800" spc="300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 rtlCol="0"/>
          <a:lstStyle>
            <a:lvl1pPr marL="0" indent="0">
              <a:buNone/>
              <a:defRPr lang="en-GB"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GB"/>
            </a:def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 rtlCol="0"/>
          <a:lstStyle>
            <a:lvl1pPr marL="0" indent="0" algn="l">
              <a:buNone/>
              <a:defRPr lang="en-GB" sz="2000" cap="all" spc="200" baseline="0">
                <a:latin typeface="+mj-lt"/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rtlCol="0" anchor="b"/>
          <a:lstStyle>
            <a:lvl1pPr algn="l">
              <a:lnSpc>
                <a:spcPts val="5200"/>
              </a:lnSpc>
              <a:defRPr lang="en-GB" sz="3600" spc="0" baseline="0">
                <a:latin typeface="+mn-lt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 rtlCol="0"/>
          <a:lstStyle>
            <a:lvl1pPr algn="ctr">
              <a:lnSpc>
                <a:spcPts val="5760"/>
              </a:lnSpc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 rtlCol="0"/>
          <a:lstStyle>
            <a:lvl1pPr algn="l">
              <a:lnSpc>
                <a:spcPts val="5760"/>
              </a:lnSpc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en-GB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en-GB"/>
            </a:def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rtlCol="0" anchor="t" anchorCtr="0"/>
          <a:lstStyle>
            <a:defPPr>
              <a:defRPr lang="en-GB"/>
            </a:def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>
            <a:noAutofit/>
          </a:bodyPr>
          <a:lstStyle>
            <a:lvl1pPr marL="0" indent="0">
              <a:lnSpc>
                <a:spcPts val="2400"/>
              </a:lnSpc>
              <a:buNone/>
              <a:defRPr lang="en-GB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 rtlCol="0"/>
          <a:lstStyle>
            <a:lvl1pPr marL="0" indent="0">
              <a:buNone/>
              <a:defRPr lang="en-GB" sz="1400"/>
            </a:lvl1pPr>
            <a:lvl2pPr marL="228600">
              <a:defRPr lang="en-GB" sz="1400"/>
            </a:lvl2pPr>
            <a:lvl3pPr marL="457200">
              <a:defRPr lang="en-GB" sz="1400"/>
            </a:lvl3pPr>
            <a:lvl4pPr marL="685800">
              <a:defRPr lang="en-GB" sz="1400"/>
            </a:lvl4pPr>
            <a:lvl5pPr marL="1143000">
              <a:defRPr lang="en-GB" sz="14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lang="en-GB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 rtlCol="0"/>
          <a:lstStyle>
            <a:lvl1pPr marL="0" indent="0">
              <a:buNone/>
              <a:defRPr lang="en-GB" sz="1400"/>
            </a:lvl1pPr>
            <a:lvl2pPr marL="228600">
              <a:defRPr lang="en-GB" sz="1400"/>
            </a:lvl2pPr>
            <a:lvl3pPr marL="457200">
              <a:defRPr lang="en-GB" sz="1400"/>
            </a:lvl3pPr>
            <a:lvl4pPr marL="685800">
              <a:defRPr lang="en-GB" sz="1400"/>
            </a:lvl4pPr>
            <a:lvl5pPr marL="1143000">
              <a:defRPr lang="en-GB" sz="14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rtlCol="0" anchor="b" anchorCtr="0"/>
          <a:lstStyle>
            <a:defPPr>
              <a:defRPr lang="en-GB"/>
            </a:def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>
            <a:noAutofit/>
          </a:bodyPr>
          <a:lstStyle>
            <a:lvl1pPr marL="0" indent="0">
              <a:lnSpc>
                <a:spcPts val="1720"/>
              </a:lnSpc>
              <a:buNone/>
              <a:defRPr lang="en-GB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n-GB" sz="1400"/>
            </a:lvl1pPr>
            <a:lvl2pPr marL="228600">
              <a:lnSpc>
                <a:spcPct val="100000"/>
              </a:lnSpc>
              <a:defRPr lang="en-GB" sz="1400"/>
            </a:lvl2pPr>
            <a:lvl3pPr marL="457200">
              <a:lnSpc>
                <a:spcPct val="100000"/>
              </a:lnSpc>
              <a:defRPr lang="en-GB" sz="1400"/>
            </a:lvl3pPr>
            <a:lvl4pPr marL="685800">
              <a:lnSpc>
                <a:spcPct val="100000"/>
              </a:lnSpc>
              <a:defRPr lang="en-GB" sz="1400"/>
            </a:lvl4pPr>
            <a:lvl5pPr marL="1143000">
              <a:lnSpc>
                <a:spcPct val="100000"/>
              </a:lnSpc>
              <a:defRPr lang="en-GB" sz="14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en-GB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n-GB" sz="1400"/>
            </a:lvl1pPr>
            <a:lvl2pPr marL="228600">
              <a:lnSpc>
                <a:spcPct val="100000"/>
              </a:lnSpc>
              <a:defRPr lang="en-GB" sz="1400"/>
            </a:lvl2pPr>
            <a:lvl3pPr marL="457200">
              <a:lnSpc>
                <a:spcPct val="100000"/>
              </a:lnSpc>
              <a:defRPr lang="en-GB" sz="1400"/>
            </a:lvl3pPr>
            <a:lvl4pPr marL="685800">
              <a:lnSpc>
                <a:spcPct val="100000"/>
              </a:lnSpc>
              <a:defRPr lang="en-GB" sz="1400"/>
            </a:lvl4pPr>
            <a:lvl5pPr marL="1143000">
              <a:lnSpc>
                <a:spcPct val="100000"/>
              </a:lnSpc>
              <a:defRPr lang="en-GB" sz="14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en-GB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n-GB" sz="1400"/>
            </a:lvl1pPr>
            <a:lvl2pPr marL="228600">
              <a:lnSpc>
                <a:spcPct val="100000"/>
              </a:lnSpc>
              <a:defRPr lang="en-GB" sz="1400"/>
            </a:lvl2pPr>
            <a:lvl3pPr marL="457200">
              <a:lnSpc>
                <a:spcPct val="100000"/>
              </a:lnSpc>
              <a:defRPr lang="en-GB" sz="1400"/>
            </a:lvl3pPr>
            <a:lvl4pPr marL="685800">
              <a:lnSpc>
                <a:spcPct val="100000"/>
              </a:lnSpc>
              <a:defRPr lang="en-GB" sz="1400"/>
            </a:lvl4pPr>
            <a:lvl5pPr marL="1143000">
              <a:lnSpc>
                <a:spcPct val="100000"/>
              </a:lnSpc>
              <a:defRPr lang="en-GB" sz="14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rtlCol="0" anchor="ctr"/>
          <a:lstStyle>
            <a:lvl1pPr marL="0" indent="0" algn="ctr">
              <a:lnSpc>
                <a:spcPts val="2460"/>
              </a:lnSpc>
              <a:buNone/>
              <a:defRPr lang="en-GB" sz="2000"/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en-GB"/>
            </a:def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rtlCol="0" anchor="b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en-GB" sz="105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rtlCol="0" anchor="ctr"/>
          <a:lstStyle>
            <a:lvl1pPr marL="0" indent="0" algn="ctr">
              <a:buNone/>
              <a:defRPr lang="en-GB" sz="2000" cap="all" baseline="0"/>
            </a:lvl1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5554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5778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4622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69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0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75DF2D63-3FF5-D547-96B9-BE9CCD1ABA5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F05734AC-1372-EE86-AEE5-27E19520521B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62" r:id="rId19"/>
    <p:sldLayoutId id="2147483663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53" r:id="rId26"/>
    <p:sldLayoutId id="2147483671" r:id="rId27"/>
    <p:sldLayoutId id="2147483672" r:id="rId28"/>
    <p:sldLayoutId id="2147483673" r:id="rId2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>
            <a:defPPr>
              <a:defRPr lang="en-GB"/>
            </a:defPPr>
          </a:lstStyle>
          <a:p>
            <a:pPr rtl="0"/>
            <a:r>
              <a:rPr lang="el-GR" dirty="0"/>
              <a:t>Β’ ΜΕΡΟΣ</a:t>
            </a:r>
            <a:r>
              <a:rPr lang="en-GB" dirty="0"/>
              <a:t>​</a:t>
            </a:r>
          </a:p>
        </p:txBody>
      </p:sp>
      <p:pic>
        <p:nvPicPr>
          <p:cNvPr id="5" name="Picture Placeholder 4" descr="A petri dish with some transparent capsules">
            <a:extLst>
              <a:ext uri="{FF2B5EF4-FFF2-40B4-BE49-F238E27FC236}">
                <a16:creationId xmlns:a16="http://schemas.microsoft.com/office/drawing/2014/main" id="{F8B829FC-0ACD-46C3-5D7E-74FB2C721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739287"/>
            <a:ext cx="7543800" cy="5029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783"/>
            <a:ext cx="10515600" cy="134643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l-GR" dirty="0"/>
              <a:t>ΟΜΗΡΙΚΗ ΕΠΟΧΗ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D07B2-E501-689E-09A4-AE140653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031146-240E-6A0E-D2FF-DD27CD6C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1129DF-C9AF-8D3A-2DDF-8DE496E12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852918-D780-A764-63FE-8482827E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48" y="784096"/>
            <a:ext cx="4180920" cy="51264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008B47-4EAB-3089-B441-B55E09BE6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98074"/>
            <a:ext cx="4525297" cy="3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A875A-2825-C615-66DA-47C42AB6A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A0B5B-BEED-2878-8C1B-F796DC98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45" y="451513"/>
            <a:ext cx="7848600" cy="548640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ΤΘ: Γεωμετρική Τέχνη </a:t>
            </a:r>
            <a:endParaRPr lang="en-GB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B1B0F7-D2E8-8B33-D274-7212D1F23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09C7E-F9C2-DF12-D6F8-3064F70FC512}"/>
              </a:ext>
            </a:extLst>
          </p:cNvPr>
          <p:cNvSpPr txBox="1"/>
          <p:nvPr/>
        </p:nvSpPr>
        <p:spPr>
          <a:xfrm>
            <a:off x="882445" y="1968613"/>
            <a:ext cx="10100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τέχνη των Ομηρικών χρόνων ονομάστηκε </a:t>
            </a:r>
            <a:r>
              <a:rPr lang="el-GR" i="1" dirty="0"/>
              <a:t>γεωμετρική</a:t>
            </a:r>
            <a:r>
              <a:rPr lang="el-GR" dirty="0"/>
              <a:t> λόγω των </a:t>
            </a:r>
            <a:r>
              <a:rPr lang="el-GR" b="1" dirty="0"/>
              <a:t>γεωμετρικών σχεδίων </a:t>
            </a:r>
            <a:r>
              <a:rPr lang="el-GR" dirty="0"/>
              <a:t>που κυριαρχούν στη διακόσμηση αγγείων και έργων μικροτεχνίας.</a:t>
            </a:r>
            <a:endParaRPr lang="en-GB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2311705-EC6B-B198-03D2-1EF63DAD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33" y="3081524"/>
            <a:ext cx="10100186" cy="31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CBED8-9260-D735-9D80-D9147AD3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37BBC-A09C-9029-6776-09E7B2BC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ΠΑΙΧΝΙΔΙ ΣΤΗΝ Ε-ΜΕ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ΚΑΝΤΕ ΈΝΑ ΣΧΟΛΙΟ ΌΤΑΝ ΒΛΕΠΕΤΕ ΤΑ </a:t>
            </a:r>
            <a:r>
              <a:rPr lang="en-US" dirty="0"/>
              <a:t>PP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A9DF6E-4184-834C-9B4D-64D2C2546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4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22894-F7D3-FDEB-BA91-8560F8AF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F7DAE03-D5EF-9F3F-B0AF-9D94DF516B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DF4A3EE6-4C12-FB02-0AE1-2081FE18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54" y="177193"/>
            <a:ext cx="10051026" cy="548640"/>
          </a:xfrm>
        </p:spPr>
        <p:txBody>
          <a:bodyPr>
            <a:normAutofit fontScale="90000"/>
          </a:bodyPr>
          <a:lstStyle/>
          <a:p>
            <a:r>
              <a:rPr lang="el-GR" dirty="0"/>
              <a:t>ΚΟΙΝΩΝΙΚΗ ΔΙΑΣΤΡΩΜΑΤΩΣΗ ΣΤΗΝ ΟΜΗΡΙΚΗ ΕΠΟΧΗ</a:t>
            </a:r>
            <a:endParaRPr lang="en-GB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CEB25A-7C14-3B78-64A1-4172CC7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2"/>
          <a:stretch/>
        </p:blipFill>
        <p:spPr>
          <a:xfrm>
            <a:off x="511278" y="1803347"/>
            <a:ext cx="5232622" cy="46957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E20A832-0892-2D4A-5125-CB04B687590D}"/>
              </a:ext>
            </a:extLst>
          </p:cNvPr>
          <p:cNvSpPr/>
          <p:nvPr/>
        </p:nvSpPr>
        <p:spPr>
          <a:xfrm>
            <a:off x="3372465" y="2054942"/>
            <a:ext cx="1396180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Άριστοι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5A54617-D07B-1CB7-DC4F-3C964CD2BDD8}"/>
              </a:ext>
            </a:extLst>
          </p:cNvPr>
          <p:cNvSpPr/>
          <p:nvPr/>
        </p:nvSpPr>
        <p:spPr>
          <a:xfrm>
            <a:off x="3701846" y="3154680"/>
            <a:ext cx="1396180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Πλήθος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7BED589-1570-3FC5-130C-CB44609539C9}"/>
              </a:ext>
            </a:extLst>
          </p:cNvPr>
          <p:cNvSpPr/>
          <p:nvPr/>
        </p:nvSpPr>
        <p:spPr>
          <a:xfrm>
            <a:off x="4193459" y="4002712"/>
            <a:ext cx="1396180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Δημιουργοί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BA984A7-0F13-0C3F-A8FA-CAD44B688A35}"/>
              </a:ext>
            </a:extLst>
          </p:cNvPr>
          <p:cNvSpPr/>
          <p:nvPr/>
        </p:nvSpPr>
        <p:spPr>
          <a:xfrm>
            <a:off x="4399936" y="5338916"/>
            <a:ext cx="1396180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Δούλοι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B5034A2-1045-0D80-B885-E64F1DCB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01" y="1851524"/>
            <a:ext cx="4708792" cy="67536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48C8EC4-813D-5038-1B25-D63A957D9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301" y="3091846"/>
            <a:ext cx="4993895" cy="67536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B0DEB58-8150-5320-4685-39FA981F7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01" y="4054215"/>
            <a:ext cx="4995602" cy="93074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870C78C-9D5C-F925-CD70-E80AFF926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351" y="5342702"/>
            <a:ext cx="5195668" cy="698660"/>
          </a:xfrm>
          <a:prstGeom prst="rect">
            <a:avLst/>
          </a:prstGeom>
        </p:spPr>
      </p:pic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DD529868-668A-F9DC-FF3B-D0E140F2878F}"/>
              </a:ext>
            </a:extLst>
          </p:cNvPr>
          <p:cNvSpPr/>
          <p:nvPr/>
        </p:nvSpPr>
        <p:spPr>
          <a:xfrm>
            <a:off x="5869858" y="2133600"/>
            <a:ext cx="717755" cy="4699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id="{BFAD7EC4-ADEE-F2AB-FD5C-8D73A798CF45}"/>
              </a:ext>
            </a:extLst>
          </p:cNvPr>
          <p:cNvSpPr/>
          <p:nvPr/>
        </p:nvSpPr>
        <p:spPr>
          <a:xfrm>
            <a:off x="5859222" y="3091846"/>
            <a:ext cx="717755" cy="4699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EC49377F-F9F1-F014-49C5-2C68491346AE}"/>
              </a:ext>
            </a:extLst>
          </p:cNvPr>
          <p:cNvSpPr/>
          <p:nvPr/>
        </p:nvSpPr>
        <p:spPr>
          <a:xfrm>
            <a:off x="5859223" y="4062385"/>
            <a:ext cx="717755" cy="4699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6EA22244-BAD9-3657-4EBE-ED24991637AF}"/>
              </a:ext>
            </a:extLst>
          </p:cNvPr>
          <p:cNvSpPr/>
          <p:nvPr/>
        </p:nvSpPr>
        <p:spPr>
          <a:xfrm>
            <a:off x="5923356" y="5378245"/>
            <a:ext cx="717755" cy="4699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2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ABB3A2-D673-8629-AE4D-4DFEE92A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767" y="1291861"/>
            <a:ext cx="8202561" cy="54864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ΤΘ: ΝΑ εξηγήσετε τους ιστορικούς όρους: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-οίκος (ομηρική εποχή)</a:t>
            </a:r>
            <a:br>
              <a:rPr lang="el-GR" dirty="0"/>
            </a:br>
            <a:br>
              <a:rPr lang="el-GR" dirty="0"/>
            </a:br>
            <a:r>
              <a:rPr lang="el-GR" dirty="0">
                <a:solidFill>
                  <a:srgbClr val="FF0066"/>
                </a:solidFill>
              </a:rPr>
              <a:t>-άριστοι (ομηρική εποχή)</a:t>
            </a:r>
            <a:br>
              <a:rPr lang="el-GR" dirty="0">
                <a:solidFill>
                  <a:srgbClr val="FF0066"/>
                </a:solidFill>
              </a:rPr>
            </a:br>
            <a:br>
              <a:rPr lang="el-GR" dirty="0"/>
            </a:br>
            <a:r>
              <a:rPr lang="el-GR" dirty="0">
                <a:solidFill>
                  <a:srgbClr val="0070C0"/>
                </a:solidFill>
              </a:rPr>
              <a:t>-πλήθος (ομηρική εποχή)</a:t>
            </a:r>
            <a:br>
              <a:rPr lang="el-GR" dirty="0"/>
            </a:br>
            <a:br>
              <a:rPr lang="el-GR" dirty="0"/>
            </a:br>
            <a:r>
              <a:rPr lang="el-GR" dirty="0">
                <a:solidFill>
                  <a:srgbClr val="FFC000"/>
                </a:solidFill>
              </a:rPr>
              <a:t>-δούλοι (ομηρική εποχή)</a:t>
            </a:r>
            <a:br>
              <a:rPr lang="el-GR" dirty="0"/>
            </a:b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5E11B6-C9C2-6795-E8F1-5353F8FF4E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7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86B02-7DF4-9865-5B5F-4D08739B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4759A-5B36-E845-1EAC-7C834724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87" y="524945"/>
            <a:ext cx="6029632" cy="548640"/>
          </a:xfrm>
        </p:spPr>
        <p:txBody>
          <a:bodyPr>
            <a:noAutofit/>
          </a:bodyPr>
          <a:lstStyle/>
          <a:p>
            <a:r>
              <a:rPr lang="el-GR" sz="4400" b="0" i="0" u="none" strike="noStrike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Πολιτική οργάνωση</a:t>
            </a:r>
            <a:endParaRPr lang="en-GB" sz="4400" dirty="0">
              <a:solidFill>
                <a:srgbClr val="FF0066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58D670E-A4D0-E626-7C40-EC22CC55F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540C3-0B4B-3641-32C8-6B4D58406AED}"/>
              </a:ext>
            </a:extLst>
          </p:cNvPr>
          <p:cNvSpPr txBox="1"/>
          <p:nvPr/>
        </p:nvSpPr>
        <p:spPr>
          <a:xfrm>
            <a:off x="375808" y="1794045"/>
            <a:ext cx="10862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Ό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ταν διαλύθηκε ο μυκηναϊκός πολιτισμός οι άνθρωποι οργανώθηκαν σε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φυλές και σε γένη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Έ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τσι όταν εγκαταστάθηκαν πλέον μόνιμα σε περιοχές δημιούργησαν πόλεις - κράτη.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Κάθε πόλη κράτος περιέχει την έναρξη δύο φίλων.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υτό σήμαινε πως αρχηγός της καινούργιας πόλης θα ήταν και αρχηγός της φυλής.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ν ήταν δύο φυλές, αρχηγός θα ήταν ο ισχυρότερος.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Ο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αρχηγός </a:t>
            </a:r>
            <a:r>
              <a:rPr lang="el-G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πλέον λεγόταν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βασιλιάς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και τα επόμενα χρόνια το αξίωμά του το έπαιρνα κληρονομικά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18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κληρονομική βασιλείς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l-GR" sz="18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l-GR" dirty="0"/>
            </a:br>
            <a:endParaRPr lang="en-GB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69F82B-28B9-FC8C-37B9-A9767543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16" y="3783624"/>
            <a:ext cx="1870280" cy="29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5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B0ECF-2472-36E9-23C5-F22C468D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06F54-F6DC-45AC-3CB8-8F83DB2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5854014-38A0-7ADC-4122-FAF24068D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93F1B2-2B9E-4BCA-7AB2-7904917C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90" y="107321"/>
            <a:ext cx="7062078" cy="389672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B23898-9848-D578-4CE1-ACA5AE64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663" y="3898151"/>
            <a:ext cx="3601337" cy="29598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A329EFE-FC63-C0B2-CA35-5A7264B1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4044"/>
            <a:ext cx="3793382" cy="2853956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ECD6B6D2-F86A-CE60-7344-5A6155959E6F}"/>
              </a:ext>
            </a:extLst>
          </p:cNvPr>
          <p:cNvCxnSpPr/>
          <p:nvPr/>
        </p:nvCxnSpPr>
        <p:spPr>
          <a:xfrm flipV="1">
            <a:off x="9466068" y="3156155"/>
            <a:ext cx="1152771" cy="201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AA19D2-A47A-ACE7-02BC-2FC37BC25AF3}"/>
              </a:ext>
            </a:extLst>
          </p:cNvPr>
          <p:cNvSpPr txBox="1"/>
          <p:nvPr/>
        </p:nvSpPr>
        <p:spPr>
          <a:xfrm>
            <a:off x="10363357" y="2461992"/>
            <a:ext cx="180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Πλήθος, κυρίως πολεμιστές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56E7E6BA-403C-12B8-27D0-1A18B5F385B4}"/>
              </a:ext>
            </a:extLst>
          </p:cNvPr>
          <p:cNvCxnSpPr>
            <a:cxnSpLocks/>
          </p:cNvCxnSpPr>
          <p:nvPr/>
        </p:nvCxnSpPr>
        <p:spPr>
          <a:xfrm flipV="1">
            <a:off x="924232" y="3108323"/>
            <a:ext cx="0" cy="1837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54B16C-EE97-54D7-7C0D-91247C3AF09F}"/>
              </a:ext>
            </a:extLst>
          </p:cNvPr>
          <p:cNvSpPr txBox="1"/>
          <p:nvPr/>
        </p:nvSpPr>
        <p:spPr>
          <a:xfrm>
            <a:off x="346808" y="2367577"/>
            <a:ext cx="180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Ευγενής αρχηγοί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C10B8-CCFF-45DE-2867-CBA339D6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6AE947F-4BBB-4676-2220-801B18C08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38A5D8-A28A-398F-7030-05D01985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92" y="2047155"/>
            <a:ext cx="5040744" cy="1954574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2A993763-C1C8-13B4-DAF1-0A63A26D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41" y="574106"/>
            <a:ext cx="8202561" cy="54864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ΤΘ: ΝΑ εξηγήσετε τους ιστορικούς όρους: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-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23A38-5E95-4A13-BAA9-C180665132D1}"/>
              </a:ext>
            </a:extLst>
          </p:cNvPr>
          <p:cNvSpPr txBox="1"/>
          <p:nvPr/>
        </p:nvSpPr>
        <p:spPr>
          <a:xfrm>
            <a:off x="1111792" y="4626196"/>
            <a:ext cx="5928852" cy="1231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dirty="0"/>
              <a:t>Εκκλησία του δήμου:</a:t>
            </a:r>
          </a:p>
          <a:p>
            <a:r>
              <a:rPr lang="el-GR" dirty="0"/>
              <a:t>Όταν ο βασιλιάς ‘έπαιρνε μια σημαντική απόφαση, συγκαλούσε σε σύνοδο το πλήθος, κυρίως πολεμιστές για να ζητήσει τη γνώμη τους.</a:t>
            </a:r>
          </a:p>
        </p:txBody>
      </p:sp>
    </p:spTree>
    <p:extLst>
      <p:ext uri="{BB962C8B-B14F-4D97-AF65-F5344CB8AC3E}">
        <p14:creationId xmlns:p14="http://schemas.microsoft.com/office/powerpoint/2010/main" val="334240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AA7B0-A56C-CCD4-024B-17283B99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D9CE5-2215-7201-D847-0400347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25" y="2700101"/>
            <a:ext cx="4800600" cy="548640"/>
          </a:xfrm>
        </p:spPr>
        <p:txBody>
          <a:bodyPr>
            <a:normAutofit fontScale="90000"/>
          </a:bodyPr>
          <a:lstStyle/>
          <a:p>
            <a:r>
              <a:rPr lang="el-GR" dirty="0"/>
              <a:t>ΕΛΛΗΝΙΚΗ ΓΡΑΦΗ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102F69-43F2-6965-168E-7F74636C4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93CE9-DF67-5AD6-4A9F-9959E1D92764}"/>
              </a:ext>
            </a:extLst>
          </p:cNvPr>
          <p:cNvSpPr txBox="1"/>
          <p:nvPr/>
        </p:nvSpPr>
        <p:spPr>
          <a:xfrm>
            <a:off x="4552336" y="637456"/>
            <a:ext cx="688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Μετά την πτώση του μυκηναϊκού πολιτισμού, η γραμμική Β’ εγκαταλείπεται γιατί ήταν μια δύσκολη γραφή.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9B005-B567-C970-59E4-61BDE77C8DB2}"/>
              </a:ext>
            </a:extLst>
          </p:cNvPr>
          <p:cNvSpPr txBox="1"/>
          <p:nvPr/>
        </p:nvSpPr>
        <p:spPr>
          <a:xfrm>
            <a:off x="3966087" y="4998765"/>
            <a:ext cx="7287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66"/>
                </a:solidFill>
              </a:rPr>
              <a:t>Για 3 αιώνες οι Έλληνες </a:t>
            </a:r>
            <a:r>
              <a:rPr lang="el-GR" sz="4000" b="1" i="1" dirty="0">
                <a:solidFill>
                  <a:srgbClr val="FF0066"/>
                </a:solidFill>
              </a:rPr>
              <a:t>ΔΕΝ</a:t>
            </a:r>
            <a:r>
              <a:rPr lang="el-GR" sz="4000" dirty="0">
                <a:solidFill>
                  <a:srgbClr val="FF0066"/>
                </a:solidFill>
              </a:rPr>
              <a:t> χρησιμοποιούν γραφή</a:t>
            </a:r>
            <a:endParaRPr lang="en-GB" sz="4000" dirty="0">
              <a:solidFill>
                <a:srgbClr val="FF0066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6049ED7-E11B-83C6-1200-78098B58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" y="637456"/>
            <a:ext cx="3536927" cy="5222570"/>
          </a:xfrm>
          <a:prstGeom prst="rect">
            <a:avLst/>
          </a:prstGeom>
        </p:spPr>
      </p:pic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67AA70AE-66AE-BE39-CB3C-01CC17D84107}"/>
              </a:ext>
            </a:extLst>
          </p:cNvPr>
          <p:cNvCxnSpPr/>
          <p:nvPr/>
        </p:nvCxnSpPr>
        <p:spPr>
          <a:xfrm rot="16200000" flipV="1">
            <a:off x="6386053" y="1646903"/>
            <a:ext cx="953729" cy="6489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BF253DB0-13E0-1209-C73A-D420E37E8E20}"/>
              </a:ext>
            </a:extLst>
          </p:cNvPr>
          <p:cNvSpPr/>
          <p:nvPr/>
        </p:nvSpPr>
        <p:spPr>
          <a:xfrm>
            <a:off x="6753397" y="3539613"/>
            <a:ext cx="648928" cy="13706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5F74E-6C8F-C4C3-3F16-729E78537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9B8D66-D320-BCD0-663C-56F9D2F08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FEB00-B1CD-F8A1-5DEA-8791DCBCC373}"/>
              </a:ext>
            </a:extLst>
          </p:cNvPr>
          <p:cNvSpPr txBox="1"/>
          <p:nvPr/>
        </p:nvSpPr>
        <p:spPr>
          <a:xfrm>
            <a:off x="1219200" y="4417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dirty="0">
                <a:solidFill>
                  <a:srgbClr val="000000"/>
                </a:solidFill>
                <a:effectLst/>
                <a:latin typeface="TimesNewRomanPSMT"/>
              </a:rPr>
              <a:t>Τέλη 9</a:t>
            </a:r>
            <a:r>
              <a:rPr lang="el-GR" sz="1050" b="0" i="0" dirty="0">
                <a:solidFill>
                  <a:srgbClr val="000000"/>
                </a:solidFill>
                <a:effectLst/>
                <a:latin typeface="TimesNewRomanPSMT"/>
              </a:rPr>
              <a:t>ου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NewRomanPSMT"/>
              </a:rPr>
              <a:t>προς αρχές 8</a:t>
            </a:r>
            <a:r>
              <a:rPr lang="el-GR" sz="1050" b="0" i="0" dirty="0">
                <a:solidFill>
                  <a:srgbClr val="000000"/>
                </a:solidFill>
                <a:effectLst/>
                <a:latin typeface="TimesNewRomanPSMT"/>
              </a:rPr>
              <a:t>ου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NewRomanPSMT"/>
              </a:rPr>
              <a:t>αιώνα επανεμφανίζεται η γραφή </a:t>
            </a:r>
            <a:br>
              <a:rPr lang="el-GR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B89AB-1BCA-B4BE-1D73-CA30C9CDA57B}"/>
              </a:ext>
            </a:extLst>
          </p:cNvPr>
          <p:cNvSpPr txBox="1"/>
          <p:nvPr/>
        </p:nvSpPr>
        <p:spPr>
          <a:xfrm>
            <a:off x="1115687" y="139767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σύμβολα δεν αποδίδουν συλλαβές αλλά </a:t>
            </a:r>
            <a:r>
              <a:rPr lang="el-GR" b="1" dirty="0"/>
              <a:t>φθόγγους.</a:t>
            </a:r>
          </a:p>
          <a:p>
            <a:endParaRPr lang="el-GR" b="1" dirty="0"/>
          </a:p>
          <a:p>
            <a:r>
              <a:rPr lang="el-GR" b="1" dirty="0">
                <a:solidFill>
                  <a:srgbClr val="FF0066"/>
                </a:solidFill>
              </a:rPr>
              <a:t>Το ελληνικό αλφάβητο προέκυψε από το Φοινικικό αλφάβητο με αλλαγές.</a:t>
            </a:r>
          </a:p>
          <a:p>
            <a:r>
              <a:rPr lang="el-GR" b="1" dirty="0"/>
              <a:t>=</a:t>
            </a:r>
          </a:p>
          <a:p>
            <a:r>
              <a:rPr lang="el-GR" b="1" dirty="0"/>
              <a:t>Πήραμε το φοινικικό αλφάβητο, προσθέσαμε φωνήεντα, τα προσαρμόσαμε στην γλώσσα μας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50845B1-9361-5B87-9AA0-2A79EF7D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39" y="3851787"/>
            <a:ext cx="5644023" cy="2822012"/>
          </a:xfrm>
          <a:prstGeom prst="rect">
            <a:avLst/>
          </a:prstGeom>
        </p:spPr>
      </p:pic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34C3ED69-5DC1-FC9D-4B2D-7D26B0D73292}"/>
              </a:ext>
            </a:extLst>
          </p:cNvPr>
          <p:cNvCxnSpPr/>
          <p:nvPr/>
        </p:nvCxnSpPr>
        <p:spPr>
          <a:xfrm>
            <a:off x="2762865" y="3769176"/>
            <a:ext cx="1710813" cy="1691149"/>
          </a:xfrm>
          <a:prstGeom prst="bentConnector3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1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8984B-9D5A-4546-B9CF-7B1A723F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E66A3C1-A3C1-97B9-4B7F-5723BF2E3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F663F-D571-4632-F2A9-7A10378C7C0D}"/>
              </a:ext>
            </a:extLst>
          </p:cNvPr>
          <p:cNvSpPr txBox="1"/>
          <p:nvPr/>
        </p:nvSpPr>
        <p:spPr>
          <a:xfrm>
            <a:off x="1101212" y="546904"/>
            <a:ext cx="85737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/>
              <a:t>Θρησκεία:</a:t>
            </a:r>
          </a:p>
          <a:p>
            <a:endParaRPr lang="el-GR" dirty="0"/>
          </a:p>
          <a:p>
            <a:r>
              <a:rPr lang="el-GR" dirty="0">
                <a:solidFill>
                  <a:srgbClr val="FF0066"/>
                </a:solidFill>
              </a:rPr>
              <a:t>Κατά την ομηρική εποχή </a:t>
            </a:r>
            <a:r>
              <a:rPr lang="el-GR" dirty="0"/>
              <a:t>αρχίζουν να δημιουργούνται τα πρώτα ιερά που</a:t>
            </a:r>
          </a:p>
          <a:p>
            <a:r>
              <a:rPr lang="el-GR" dirty="0"/>
              <a:t>σταδιακά αποκτούν πανελλήνιο χαρακτήρα. Παγιώνονται οι θρησκευτικές αντιλήψεις</a:t>
            </a:r>
          </a:p>
          <a:p>
            <a:r>
              <a:rPr lang="el-GR" dirty="0"/>
              <a:t>που συγκροτούν το </a:t>
            </a:r>
            <a:r>
              <a:rPr lang="el-GR" b="1" dirty="0"/>
              <a:t>ολυμπιακό δωδεκάθεο</a:t>
            </a:r>
            <a:endParaRPr lang="en-GB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A55BC5-FCDD-B5EC-640D-6707477D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3" b="7855"/>
          <a:stretch/>
        </p:blipFill>
        <p:spPr>
          <a:xfrm>
            <a:off x="1966452" y="2724498"/>
            <a:ext cx="7472515" cy="39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098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329</Words>
  <Application>Microsoft Office PowerPoint</Application>
  <PresentationFormat>Ευρεία οθόνη</PresentationFormat>
  <Paragraphs>51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TimesNewRomanPSMT</vt:lpstr>
      <vt:lpstr>Trebuchet MS</vt:lpstr>
      <vt:lpstr>Wingdings</vt:lpstr>
      <vt:lpstr>Wingdings 3</vt:lpstr>
      <vt:lpstr>Όψη</vt:lpstr>
      <vt:lpstr>ΟΜΗΡΙΚΗ ΕΠΟΧΗ</vt:lpstr>
      <vt:lpstr>ΚΟΙΝΩΝΙΚΗ ΔΙΑΣΤΡΩΜΑΤΩΣΗ ΣΤΗΝ ΟΜΗΡΙΚΗ ΕΠΟΧΗ</vt:lpstr>
      <vt:lpstr>ΤΘ: ΝΑ εξηγήσετε τους ιστορικούς όρους:  -οίκος (ομηρική εποχή)  -άριστοι (ομηρική εποχή)  -πλήθος (ομηρική εποχή)  -δούλοι (ομηρική εποχή) </vt:lpstr>
      <vt:lpstr>Πολιτική οργάνωση</vt:lpstr>
      <vt:lpstr>Παρουσίαση του PowerPoint</vt:lpstr>
      <vt:lpstr>ΤΘ: ΝΑ εξηγήσετε τους ιστορικούς όρους:  -</vt:lpstr>
      <vt:lpstr>ΕΛΛΗΝΙΚΗ ΓΡΑΦΗ</vt:lpstr>
      <vt:lpstr>Παρουσίαση του PowerPoint</vt:lpstr>
      <vt:lpstr>Παρουσίαση του PowerPoint</vt:lpstr>
      <vt:lpstr>Παρουσίαση του PowerPoint</vt:lpstr>
      <vt:lpstr>ΤΘ: Γεωμετρική Τέχνη </vt:lpstr>
      <vt:lpstr>ΠΑΙΧΝΙΔΙ ΣΤΗΝ Ε-ΜΕ   ΚΑΝΤΕ ΈΝΑ ΣΧΟΛΙΟ ΌΤΑΝ ΒΛΕΠΕΤΕ ΤΑ 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Karakolia</dc:creator>
  <cp:lastModifiedBy>Maria Karakolia</cp:lastModifiedBy>
  <cp:revision>27</cp:revision>
  <dcterms:created xsi:type="dcterms:W3CDTF">2024-10-30T18:46:42Z</dcterms:created>
  <dcterms:modified xsi:type="dcterms:W3CDTF">2024-11-11T08:46:12Z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