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B48BF6-D9DE-4CD9-BFD9-2052D39093FB}" type="datetimeFigureOut">
              <a:rPr lang="el-GR" smtClean="0"/>
              <a:t>31/3/2013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1DC9D56-736E-4953-80DC-5B5D175C2406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483768" y="404664"/>
            <a:ext cx="6336704" cy="118415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K. </a:t>
            </a:r>
            <a:r>
              <a:rPr lang="el-GR" sz="6600" dirty="0" smtClean="0"/>
              <a:t>Π. Καβάφης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995936" y="6071152"/>
            <a:ext cx="3427472" cy="786848"/>
          </a:xfrm>
        </p:spPr>
        <p:txBody>
          <a:bodyPr>
            <a:normAutofit/>
          </a:bodyPr>
          <a:lstStyle/>
          <a:p>
            <a:r>
              <a:rPr lang="el-GR" sz="3600" dirty="0" smtClean="0"/>
              <a:t>1863- 1933</a:t>
            </a:r>
            <a:endParaRPr lang="el-GR" sz="3600" dirty="0"/>
          </a:p>
        </p:txBody>
      </p:sp>
      <p:pic>
        <p:nvPicPr>
          <p:cNvPr id="4" name="3 - Εικόνα" descr="kabafh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1772816"/>
            <a:ext cx="3528392" cy="429877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Τεχνική (στοιχεία συμβολισμού)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980728"/>
            <a:ext cx="7746064" cy="5267672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Calibri Light" pitchFamily="34" charset="0"/>
              </a:rPr>
              <a:t>Χρήση β ενικού προσώπου, διδακτικός τόνος δείχνουν τον </a:t>
            </a:r>
            <a:r>
              <a:rPr lang="el-GR" sz="2800" dirty="0" smtClean="0">
                <a:solidFill>
                  <a:srgbClr val="FF0000"/>
                </a:solidFill>
                <a:latin typeface="Calibri Light" pitchFamily="34" charset="0"/>
              </a:rPr>
              <a:t>μοντερνιστικό</a:t>
            </a:r>
            <a:r>
              <a:rPr lang="el-GR" sz="2800" dirty="0" smtClean="0">
                <a:latin typeface="Calibri Light" pitchFamily="34" charset="0"/>
              </a:rPr>
              <a:t> χαρακτήρα του ποιήματος. Ο Καβάφης πλέον πειραματίζεται με νέους εκφραστικούς τρόπους, σπάει τα στεγανά της </a:t>
            </a:r>
            <a:r>
              <a:rPr lang="el-GR" sz="2800" dirty="0" err="1" smtClean="0">
                <a:latin typeface="Calibri Light" pitchFamily="34" charset="0"/>
              </a:rPr>
              <a:t>πρωτοπρόσωπης</a:t>
            </a:r>
            <a:r>
              <a:rPr lang="el-GR" sz="2800" dirty="0" smtClean="0">
                <a:latin typeface="Calibri Light" pitchFamily="34" charset="0"/>
              </a:rPr>
              <a:t> και τριτοπρόσωπης αφήγησης</a:t>
            </a:r>
          </a:p>
          <a:p>
            <a:r>
              <a:rPr lang="el-GR" sz="2800" dirty="0" smtClean="0">
                <a:latin typeface="Calibri Light" pitchFamily="34" charset="0"/>
              </a:rPr>
              <a:t>Μικτή γλώσσα </a:t>
            </a:r>
          </a:p>
          <a:p>
            <a:r>
              <a:rPr lang="el-GR" sz="2800" dirty="0" smtClean="0">
                <a:latin typeface="Calibri Light" pitchFamily="34" charset="0"/>
              </a:rPr>
              <a:t>Πεζολογικός τόνος</a:t>
            </a:r>
          </a:p>
          <a:p>
            <a:r>
              <a:rPr lang="el-GR" sz="2800" dirty="0" smtClean="0">
                <a:latin typeface="Calibri Light" pitchFamily="34" charset="0"/>
              </a:rPr>
              <a:t> </a:t>
            </a:r>
            <a:r>
              <a:rPr lang="el-GR" sz="2800" dirty="0" smtClean="0">
                <a:latin typeface="Calibri Light" pitchFamily="34" charset="0"/>
              </a:rPr>
              <a:t>Δημιουργεί υποβλητική ατμόσφαιρα </a:t>
            </a:r>
            <a:r>
              <a:rPr lang="el-GR" sz="2800" dirty="0" smtClean="0">
                <a:latin typeface="Calibri Light" pitchFamily="34" charset="0"/>
              </a:rPr>
              <a:t>με </a:t>
            </a:r>
            <a:r>
              <a:rPr lang="el-GR" sz="2800" dirty="0" smtClean="0">
                <a:latin typeface="Calibri Light" pitchFamily="34" charset="0"/>
              </a:rPr>
              <a:t>παραστατικές εικόνες. </a:t>
            </a:r>
            <a:endParaRPr lang="el-GR" sz="2800" dirty="0" smtClean="0">
              <a:latin typeface="Calibri Light" pitchFamily="34" charset="0"/>
            </a:endParaRPr>
          </a:p>
          <a:p>
            <a:r>
              <a:rPr lang="el-GR" sz="2800" dirty="0" smtClean="0">
                <a:latin typeface="Calibri Light" pitchFamily="34" charset="0"/>
              </a:rPr>
              <a:t>Χρήση συμβόλων </a:t>
            </a:r>
            <a:endParaRPr lang="el-GR" sz="2800" dirty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331640" y="620688"/>
            <a:ext cx="7602048" cy="5627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</a:t>
            </a:r>
            <a:r>
              <a:rPr lang="el-GR" sz="4000" dirty="0" smtClean="0">
                <a:latin typeface="Calibri Light" pitchFamily="34" charset="0"/>
              </a:rPr>
              <a:t>Το </a:t>
            </a:r>
            <a:r>
              <a:rPr lang="el-GR" sz="4000" dirty="0" smtClean="0">
                <a:latin typeface="Calibri Light" pitchFamily="34" charset="0"/>
              </a:rPr>
              <a:t>μήνυμα που δίνει το </a:t>
            </a:r>
            <a:r>
              <a:rPr lang="el-GR" sz="4000" dirty="0" smtClean="0">
                <a:latin typeface="Calibri Light" pitchFamily="34" charset="0"/>
              </a:rPr>
              <a:t>ποίημα </a:t>
            </a:r>
            <a:r>
              <a:rPr lang="el-GR" sz="4000" dirty="0" smtClean="0">
                <a:latin typeface="Calibri Light" pitchFamily="34" charset="0"/>
              </a:rPr>
              <a:t>είναι </a:t>
            </a:r>
            <a:r>
              <a:rPr lang="el-GR" sz="4000" b="1" dirty="0" smtClean="0">
                <a:latin typeface="Calibri Light" pitchFamily="34" charset="0"/>
              </a:rPr>
              <a:t>αισιόδοξο</a:t>
            </a:r>
            <a:r>
              <a:rPr lang="el-GR" sz="4000" dirty="0" smtClean="0">
                <a:latin typeface="Calibri Light" pitchFamily="34" charset="0"/>
              </a:rPr>
              <a:t>: η ζωή καταξιώνεται όταν ο άνθρωπος θέτει υψηλούς στόχους, καθώς στην προσπάθεια να τους εκπληρώσει αποκτά συναρπαστικές εμπειρίες και άφθονες γνώσεις</a:t>
            </a:r>
            <a:endParaRPr lang="el-GR" sz="4000" dirty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86024" cy="70609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Παράλληλο κείμενο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196752"/>
            <a:ext cx="8172400" cy="5411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dirty="0" smtClean="0">
                <a:solidFill>
                  <a:schemeClr val="accent3"/>
                </a:solidFill>
              </a:rPr>
              <a:t>  </a:t>
            </a:r>
            <a:r>
              <a:rPr lang="el-GR" sz="2800" dirty="0" err="1" smtClean="0">
                <a:solidFill>
                  <a:schemeClr val="accent3"/>
                </a:solidFill>
              </a:rPr>
              <a:t>Ψευδο</a:t>
            </a:r>
            <a:r>
              <a:rPr lang="el-GR" sz="2800" dirty="0" smtClean="0">
                <a:solidFill>
                  <a:schemeClr val="accent3"/>
                </a:solidFill>
              </a:rPr>
              <a:t>-</a:t>
            </a:r>
            <a:r>
              <a:rPr lang="el-GR" sz="2800" dirty="0" err="1" smtClean="0">
                <a:solidFill>
                  <a:schemeClr val="accent3"/>
                </a:solidFill>
              </a:rPr>
              <a:t>Πετρώνιος</a:t>
            </a:r>
            <a:r>
              <a:rPr lang="el-GR" sz="2800" dirty="0" smtClean="0">
                <a:solidFill>
                  <a:schemeClr val="accent3"/>
                </a:solidFill>
              </a:rPr>
              <a:t>, «</a:t>
            </a:r>
            <a:r>
              <a:rPr lang="en-US" sz="2800" dirty="0" err="1" smtClean="0">
                <a:solidFill>
                  <a:schemeClr val="accent3"/>
                </a:solidFill>
              </a:rPr>
              <a:t>Exortatio</a:t>
            </a:r>
            <a:r>
              <a:rPr lang="en-US" sz="2800" dirty="0" smtClean="0">
                <a:solidFill>
                  <a:schemeClr val="accent3"/>
                </a:solidFill>
              </a:rPr>
              <a:t> ad </a:t>
            </a:r>
            <a:r>
              <a:rPr lang="en-US" sz="2800" dirty="0" err="1" smtClean="0">
                <a:solidFill>
                  <a:schemeClr val="accent3"/>
                </a:solidFill>
              </a:rPr>
              <a:t>Ulyssem</a:t>
            </a:r>
            <a:r>
              <a:rPr lang="en-US" sz="2800" dirty="0" smtClean="0">
                <a:solidFill>
                  <a:schemeClr val="accent3"/>
                </a:solidFill>
              </a:rPr>
              <a:t>»</a:t>
            </a:r>
            <a:endParaRPr lang="el-GR" sz="2800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el-GR" sz="2600" dirty="0" smtClean="0">
                <a:latin typeface="Calibri Light" pitchFamily="34" charset="0"/>
              </a:rPr>
              <a:t>     </a:t>
            </a:r>
            <a:r>
              <a:rPr lang="el-GR" sz="2400" dirty="0" smtClean="0">
                <a:latin typeface="Calibri Light" pitchFamily="34" charset="0"/>
              </a:rPr>
              <a:t>Άσε </a:t>
            </a:r>
            <a:r>
              <a:rPr lang="el-GR" sz="2400" dirty="0" smtClean="0">
                <a:latin typeface="Calibri Light" pitchFamily="34" charset="0"/>
              </a:rPr>
              <a:t>τη χώρα σου και γύρισε παράλια ξένα.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Ω νεανία! Πραγμάτων πιο επικίνδυνων σειρά σε περιμένει.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Στα βάσανα μην υποκύψεις.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Του Δούναβη του απόμακρου τις όχθες να γνωρίσεις.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τον παγερό Βοριά, τα ειρηνικά βασίλεια της Αιγύπτου.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Τις χώρες που τον Ήλιο βλέπουν ν’ ανατέλλει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και κείνες που τον βλέπουνε να γέρνει:</a:t>
            </a:r>
            <a:br>
              <a:rPr lang="el-GR" sz="2400" dirty="0" smtClean="0">
                <a:latin typeface="Calibri Light" pitchFamily="34" charset="0"/>
              </a:rPr>
            </a:br>
            <a:r>
              <a:rPr lang="el-GR" sz="2400" dirty="0" smtClean="0">
                <a:latin typeface="Calibri Light" pitchFamily="34" charset="0"/>
              </a:rPr>
              <a:t>Πολύπειρος να φθάσεις, Οδυσσέα, σε τόπους άλλους.</a:t>
            </a:r>
            <a:endParaRPr lang="el-GR" sz="2400" dirty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Γεωργιάδου Αγάθη, Η ποιητική περιπέτεια, Αθήνα : Μεταίχμιο</a:t>
            </a:r>
          </a:p>
          <a:p>
            <a:r>
              <a:rPr lang="el-GR" dirty="0" smtClean="0"/>
              <a:t>Γεωργιάδου Αγάθη, Ιδανικές φωνές κι αγαπημένες, </a:t>
            </a:r>
            <a:r>
              <a:rPr lang="el-GR" dirty="0" err="1" smtClean="0"/>
              <a:t>Αθήνα:Μεταίχμιο</a:t>
            </a:r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alibri Light" pitchFamily="34" charset="0"/>
              </a:rPr>
              <a:t>Κορυφαίος , εκλεκτικός και ιδιότυπος ποιητής </a:t>
            </a:r>
          </a:p>
          <a:p>
            <a:r>
              <a:rPr lang="el-GR" dirty="0" smtClean="0">
                <a:latin typeface="Calibri Light" pitchFamily="34" charset="0"/>
              </a:rPr>
              <a:t>Πρόδρομος του μοντερνισμού και της πρωτοπορίας</a:t>
            </a:r>
          </a:p>
          <a:p>
            <a:r>
              <a:rPr lang="el-GR" dirty="0" smtClean="0">
                <a:latin typeface="Calibri Light" pitchFamily="34" charset="0"/>
              </a:rPr>
              <a:t>Επέδρασε δραστικά στη νεοελληνική και παγκόσμια λογοτεχνία</a:t>
            </a:r>
          </a:p>
          <a:p>
            <a:r>
              <a:rPr lang="el-GR" dirty="0" smtClean="0">
                <a:latin typeface="Calibri Light" pitchFamily="34" charset="0"/>
              </a:rPr>
              <a:t>Ακολούθησε την δική του ποιητική διαδρομή</a:t>
            </a:r>
            <a:r>
              <a:rPr lang="en-US" dirty="0" smtClean="0">
                <a:latin typeface="Calibri Light" pitchFamily="34" charset="0"/>
              </a:rPr>
              <a:t>∙ </a:t>
            </a:r>
            <a:r>
              <a:rPr lang="el-GR" dirty="0" smtClean="0">
                <a:latin typeface="Calibri Light" pitchFamily="34" charset="0"/>
              </a:rPr>
              <a:t>η αναγνώριση ήρθε μετά το θάνατο του.</a:t>
            </a:r>
            <a:endParaRPr lang="en-US" dirty="0" smtClean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Γνωρίσματα της ποίησης του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Calibri Light" pitchFamily="34" charset="0"/>
              </a:rPr>
              <a:t>Ε</a:t>
            </a:r>
            <a:r>
              <a:rPr lang="el-GR" dirty="0" smtClean="0">
                <a:latin typeface="Calibri Light" pitchFamily="34" charset="0"/>
              </a:rPr>
              <a:t>νώ </a:t>
            </a:r>
            <a:r>
              <a:rPr lang="el-GR" dirty="0" smtClean="0">
                <a:latin typeface="Calibri Light" pitchFamily="34" charset="0"/>
              </a:rPr>
              <a:t>γνώριζε πολύ καλά τα σύγχρονα λογοτεχνικά ρεύματα, όπως ήταν ο </a:t>
            </a:r>
            <a:r>
              <a:rPr lang="el-GR" b="1" dirty="0" smtClean="0">
                <a:latin typeface="Calibri Light" pitchFamily="34" charset="0"/>
              </a:rPr>
              <a:t>παρνασσισμός</a:t>
            </a:r>
            <a:r>
              <a:rPr lang="el-GR" dirty="0" smtClean="0">
                <a:latin typeface="Calibri Light" pitchFamily="34" charset="0"/>
              </a:rPr>
              <a:t> και ο </a:t>
            </a:r>
            <a:r>
              <a:rPr lang="el-GR" b="1" dirty="0" smtClean="0">
                <a:latin typeface="Calibri Light" pitchFamily="34" charset="0"/>
              </a:rPr>
              <a:t>συμβολισμός</a:t>
            </a:r>
            <a:r>
              <a:rPr lang="el-GR" dirty="0" smtClean="0">
                <a:latin typeface="Calibri Light" pitchFamily="34" charset="0"/>
              </a:rPr>
              <a:t>, δεν φαίνεται να ακολούθησε συστηματικά κάποιο από </a:t>
            </a:r>
            <a:r>
              <a:rPr lang="el-GR" dirty="0" smtClean="0">
                <a:latin typeface="Calibri Light" pitchFamily="34" charset="0"/>
              </a:rPr>
              <a:t>αυτά</a:t>
            </a:r>
          </a:p>
          <a:p>
            <a:r>
              <a:rPr lang="el-GR" dirty="0" smtClean="0">
                <a:latin typeface="Calibri Light" pitchFamily="34" charset="0"/>
              </a:rPr>
              <a:t>Βαθμιαία απομακρύνθηκε εντελώς και κινήθηκε στα πλαίσια του </a:t>
            </a:r>
            <a:r>
              <a:rPr lang="el-GR" b="1" dirty="0" smtClean="0">
                <a:latin typeface="Calibri Light" pitchFamily="34" charset="0"/>
              </a:rPr>
              <a:t>ρεαλισμού</a:t>
            </a:r>
            <a:r>
              <a:rPr lang="el-GR" dirty="0" smtClean="0">
                <a:latin typeface="Calibri Light" pitchFamily="34" charset="0"/>
              </a:rPr>
              <a:t>.</a:t>
            </a:r>
          </a:p>
          <a:p>
            <a:r>
              <a:rPr lang="el-GR" dirty="0" smtClean="0">
                <a:latin typeface="Calibri Light" pitchFamily="34" charset="0"/>
              </a:rPr>
              <a:t>Κυκλοφόρησε εν ζωή 154 ποιήματα σε γλώσσα δημοτική ανάμεικτη με λόγια και λαϊκές λέξεις.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Γνωρίσματα..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Calibri Light" pitchFamily="34" charset="0"/>
              </a:rPr>
              <a:t>Εισήγαγε τον ρεαλισμό της καθημερινότητας</a:t>
            </a:r>
          </a:p>
          <a:p>
            <a:r>
              <a:rPr lang="el-GR" dirty="0" smtClean="0">
                <a:latin typeface="Calibri Light" pitchFamily="34" charset="0"/>
              </a:rPr>
              <a:t>Χρησιμοποίησε νέους εκφραστικούς τρόπους από καθαρά «υποστασιακή  ιδιοτυπία» (</a:t>
            </a:r>
            <a:r>
              <a:rPr lang="el-GR" dirty="0" err="1" smtClean="0">
                <a:latin typeface="Calibri Light" pitchFamily="34" charset="0"/>
              </a:rPr>
              <a:t>Στεριόπουλος</a:t>
            </a:r>
            <a:r>
              <a:rPr lang="el-GR" dirty="0" smtClean="0">
                <a:latin typeface="Calibri Light" pitchFamily="34" charset="0"/>
              </a:rPr>
              <a:t>)</a:t>
            </a:r>
          </a:p>
          <a:p>
            <a:r>
              <a:rPr lang="el-GR" dirty="0" smtClean="0">
                <a:latin typeface="Calibri Light" pitchFamily="34" charset="0"/>
              </a:rPr>
              <a:t>Αντλεί το υλικό της έμπνευσης του από τους ελληνιστικούς  και βυζαντινούς χρόνους, από τον </a:t>
            </a:r>
            <a:r>
              <a:rPr lang="en-US" dirty="0" smtClean="0">
                <a:latin typeface="Calibri Light" pitchFamily="34" charset="0"/>
              </a:rPr>
              <a:t>Dante, </a:t>
            </a:r>
            <a:r>
              <a:rPr lang="el-GR" dirty="0" smtClean="0">
                <a:latin typeface="Calibri Light" pitchFamily="34" charset="0"/>
              </a:rPr>
              <a:t> τον </a:t>
            </a:r>
            <a:r>
              <a:rPr lang="en-US" dirty="0" smtClean="0">
                <a:latin typeface="Calibri Light" pitchFamily="34" charset="0"/>
              </a:rPr>
              <a:t>Wilde, </a:t>
            </a:r>
            <a:r>
              <a:rPr lang="el-GR" dirty="0" smtClean="0">
                <a:latin typeface="Calibri Light" pitchFamily="34" charset="0"/>
              </a:rPr>
              <a:t>τους γάλλους </a:t>
            </a:r>
            <a:r>
              <a:rPr lang="el-GR" dirty="0" err="1" smtClean="0">
                <a:latin typeface="Calibri Light" pitchFamily="34" charset="0"/>
              </a:rPr>
              <a:t>παρνασσικούς</a:t>
            </a:r>
            <a:r>
              <a:rPr lang="el-GR" dirty="0" smtClean="0">
                <a:latin typeface="Calibri Light" pitchFamily="34" charset="0"/>
              </a:rPr>
              <a:t> </a:t>
            </a:r>
            <a:r>
              <a:rPr lang="el-GR" dirty="0" smtClean="0">
                <a:latin typeface="Calibri Light" pitchFamily="34" charset="0"/>
              </a:rPr>
              <a:t>και συμβολιστές ποιητές, τους αθηναίους ρομαντικούς </a:t>
            </a:r>
            <a:r>
              <a:rPr lang="el-GR" dirty="0" err="1" smtClean="0">
                <a:latin typeface="Calibri Light" pitchFamily="34" charset="0"/>
              </a:rPr>
              <a:t>κ.α</a:t>
            </a:r>
            <a:r>
              <a:rPr lang="el-GR" dirty="0" smtClean="0">
                <a:latin typeface="Calibri Light" pitchFamily="34" charset="0"/>
              </a:rPr>
              <a:t> </a:t>
            </a:r>
            <a:endParaRPr lang="el-GR" dirty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Γνωρίσματα…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1412776"/>
            <a:ext cx="7282056" cy="4800600"/>
          </a:xfrm>
        </p:spPr>
        <p:txBody>
          <a:bodyPr/>
          <a:lstStyle/>
          <a:p>
            <a:r>
              <a:rPr lang="el-GR" dirty="0" smtClean="0">
                <a:latin typeface="Calibri Light" pitchFamily="34" charset="0"/>
              </a:rPr>
              <a:t>Ποιητής της αναπόλησης, της υποβολής , του στοχασμού, του κλειστού χώρου, της παρακμής</a:t>
            </a:r>
          </a:p>
          <a:p>
            <a:r>
              <a:rPr lang="el-GR" dirty="0" smtClean="0">
                <a:latin typeface="Calibri Light" pitchFamily="34" charset="0"/>
              </a:rPr>
              <a:t>Συγκρατημένο  </a:t>
            </a:r>
            <a:r>
              <a:rPr lang="el-GR" dirty="0" err="1" smtClean="0">
                <a:latin typeface="Calibri Light" pitchFamily="34" charset="0"/>
              </a:rPr>
              <a:t>υποφώσκον</a:t>
            </a:r>
            <a:r>
              <a:rPr lang="el-GR" dirty="0" smtClean="0">
                <a:latin typeface="Calibri Light" pitchFamily="34" charset="0"/>
              </a:rPr>
              <a:t> πάθος</a:t>
            </a:r>
          </a:p>
          <a:p>
            <a:r>
              <a:rPr lang="el-GR" dirty="0" smtClean="0">
                <a:latin typeface="Calibri Light" pitchFamily="34" charset="0"/>
              </a:rPr>
              <a:t>Την ποίηση του την διαποτίζει η έννοια του χρέους, η κατανόηση της ματαιότητας και η σαρκαστική ειρωνεία.</a:t>
            </a:r>
            <a:endParaRPr lang="el-GR" dirty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σχέση του με τα ρεύματα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71600" y="1484784"/>
            <a:ext cx="7776864" cy="4763616"/>
          </a:xfrm>
        </p:spPr>
        <p:txBody>
          <a:bodyPr>
            <a:normAutofit fontScale="92500"/>
          </a:bodyPr>
          <a:lstStyle/>
          <a:p>
            <a:pPr algn="just"/>
            <a:r>
              <a:rPr lang="el-GR" sz="2400" dirty="0" smtClean="0">
                <a:latin typeface="Calibri Light" pitchFamily="34" charset="0"/>
              </a:rPr>
              <a:t>Οι πρώτες δημοσιεύσεις του το 1886 σε καθαρεύουσα , εξαιτίας των επιδράσεων του από τον </a:t>
            </a:r>
            <a:r>
              <a:rPr lang="el-GR" sz="2400" dirty="0" err="1" smtClean="0">
                <a:latin typeface="Calibri Light" pitchFamily="34" charset="0"/>
              </a:rPr>
              <a:t>αθηανϊκό</a:t>
            </a:r>
            <a:r>
              <a:rPr lang="el-GR" sz="2400" dirty="0" smtClean="0">
                <a:latin typeface="Calibri Light" pitchFamily="34" charset="0"/>
              </a:rPr>
              <a:t> ρομαντισμό.</a:t>
            </a:r>
          </a:p>
          <a:p>
            <a:pPr algn="just"/>
            <a:r>
              <a:rPr lang="el-GR" sz="2400" dirty="0" smtClean="0">
                <a:latin typeface="Calibri Light" pitchFamily="34" charset="0"/>
              </a:rPr>
              <a:t>1890- 1900:έγραψε μερικά από τα αριστουργήματα του (</a:t>
            </a:r>
            <a:r>
              <a:rPr lang="el-GR" sz="2400" i="1" dirty="0" smtClean="0">
                <a:latin typeface="Calibri Light" pitchFamily="34" charset="0"/>
              </a:rPr>
              <a:t>Τείχη, Κεριά, Τα παράθυρα, Περιμένοντας τους βαρβάρους) </a:t>
            </a:r>
            <a:r>
              <a:rPr lang="el-GR" sz="2400" dirty="0" smtClean="0">
                <a:latin typeface="Calibri Light" pitchFamily="34" charset="0"/>
              </a:rPr>
              <a:t>επηρεασμένος από παρνασσισμό και συμβολισμό .</a:t>
            </a:r>
          </a:p>
          <a:p>
            <a:pPr algn="just"/>
            <a:r>
              <a:rPr lang="el-GR" sz="2400" dirty="0" smtClean="0">
                <a:latin typeface="Calibri Light" pitchFamily="34" charset="0"/>
              </a:rPr>
              <a:t>Από αρχές 20</a:t>
            </a:r>
            <a:r>
              <a:rPr lang="el-GR" sz="2400" baseline="30000" dirty="0" smtClean="0">
                <a:latin typeface="Calibri Light" pitchFamily="34" charset="0"/>
              </a:rPr>
              <a:t>ου</a:t>
            </a:r>
            <a:r>
              <a:rPr lang="el-GR" sz="2400" dirty="0" smtClean="0">
                <a:latin typeface="Calibri Light" pitchFamily="34" charset="0"/>
              </a:rPr>
              <a:t> αι και κυρίως μετά το 1911 –οπότε πέρασε οριστικά στην περίοδο του ποιητικού ρεαλισμού -- μπήκε σε περίοδο ωριμότητας και διαμόρφωσε το προσωπικό του ύφος (</a:t>
            </a:r>
            <a:r>
              <a:rPr lang="el-GR" sz="2400" i="1" dirty="0" err="1" smtClean="0">
                <a:latin typeface="Calibri Light" pitchFamily="34" charset="0"/>
              </a:rPr>
              <a:t>Απολείπειν</a:t>
            </a:r>
            <a:r>
              <a:rPr lang="el-GR" sz="2400" i="1" dirty="0" smtClean="0">
                <a:latin typeface="Calibri Light" pitchFamily="34" charset="0"/>
              </a:rPr>
              <a:t> ο θεός </a:t>
            </a:r>
            <a:r>
              <a:rPr lang="el-GR" sz="2400" i="1" dirty="0" err="1" smtClean="0">
                <a:latin typeface="Calibri Light" pitchFamily="34" charset="0"/>
              </a:rPr>
              <a:t>Αντώνιον</a:t>
            </a:r>
            <a:r>
              <a:rPr lang="el-GR" sz="2400" i="1" dirty="0" smtClean="0">
                <a:latin typeface="Calibri Light" pitchFamily="34" charset="0"/>
              </a:rPr>
              <a:t>, Ιθάκη, Τρώες, Όσο Μπορείς,  Η διορία του Νέρωνος</a:t>
            </a:r>
            <a:r>
              <a:rPr lang="el-GR" sz="2400" dirty="0" smtClean="0">
                <a:latin typeface="Calibri Light" pitchFamily="34" charset="0"/>
              </a:rPr>
              <a:t> </a:t>
            </a:r>
            <a:r>
              <a:rPr lang="el-GR" sz="2400" dirty="0" err="1" smtClean="0">
                <a:latin typeface="Calibri Light" pitchFamily="34" charset="0"/>
              </a:rPr>
              <a:t>κά</a:t>
            </a:r>
            <a:r>
              <a:rPr lang="el-GR" sz="2400" dirty="0" smtClean="0">
                <a:latin typeface="Calibri Light" pitchFamily="34" charset="0"/>
              </a:rPr>
              <a:t>).</a:t>
            </a:r>
          </a:p>
          <a:p>
            <a:pPr>
              <a:buNone/>
            </a:pPr>
            <a:endParaRPr lang="el-GR" sz="2200" dirty="0" smtClean="0"/>
          </a:p>
          <a:p>
            <a:pPr>
              <a:buNone/>
            </a:pPr>
            <a:r>
              <a:rPr lang="el-GR" sz="2200" dirty="0" smtClean="0"/>
              <a:t>     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Πηγή: Αγάθη Γεωργιάδου, Ιδανικές φωνές κι αγαπημένες, Αθήνα: Μεταίχμιο </a:t>
            </a:r>
            <a:endParaRPr lang="el-GR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/>
          <a:lstStyle/>
          <a:p>
            <a:r>
              <a:rPr lang="el-GR" dirty="0" smtClean="0"/>
              <a:t>Ιθάκη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87624" y="1340768"/>
            <a:ext cx="7746064" cy="4907632"/>
          </a:xfrm>
        </p:spPr>
        <p:txBody>
          <a:bodyPr>
            <a:normAutofit fontScale="92500" lnSpcReduction="20000"/>
          </a:bodyPr>
          <a:lstStyle/>
          <a:p>
            <a:r>
              <a:rPr lang="el-GR" sz="2800" dirty="0" smtClean="0">
                <a:latin typeface="Calibri Light" pitchFamily="34" charset="0"/>
              </a:rPr>
              <a:t>Γράφτηκε το 1910 · δημοσιεύτηκε το 1911</a:t>
            </a:r>
          </a:p>
          <a:p>
            <a:r>
              <a:rPr lang="el-GR" sz="2800" dirty="0" smtClean="0">
                <a:latin typeface="Calibri Light" pitchFamily="34" charset="0"/>
              </a:rPr>
              <a:t>Ανήκει στα φιλοσοφικά(διδακτικά) ποιήματα </a:t>
            </a:r>
          </a:p>
          <a:p>
            <a:r>
              <a:rPr lang="el-GR" sz="2800" i="1" dirty="0" smtClean="0">
                <a:solidFill>
                  <a:schemeClr val="accent3"/>
                </a:solidFill>
                <a:latin typeface="Calibri Light" pitchFamily="34" charset="0"/>
              </a:rPr>
              <a:t>Ιθάκη</a:t>
            </a:r>
            <a:r>
              <a:rPr lang="el-GR" sz="2800" dirty="0" smtClean="0">
                <a:latin typeface="Calibri Light" pitchFamily="34" charset="0"/>
              </a:rPr>
              <a:t>· σηματοδοτεί κάθε στόχο που θέτει προς υλοποίηση ο άνθρωπος.</a:t>
            </a:r>
          </a:p>
          <a:p>
            <a:r>
              <a:rPr lang="el-GR" sz="2800" i="1" dirty="0" smtClean="0">
                <a:solidFill>
                  <a:schemeClr val="accent3"/>
                </a:solidFill>
                <a:latin typeface="Calibri Light" pitchFamily="34" charset="0"/>
              </a:rPr>
              <a:t>Μακρύς ο δρόμος </a:t>
            </a:r>
            <a:r>
              <a:rPr lang="el-GR" sz="2800" dirty="0" smtClean="0">
                <a:latin typeface="Calibri Light" pitchFamily="34" charset="0"/>
              </a:rPr>
              <a:t>·  μας εκπλήσσει η προτροπή. Αλλά το μακρινό ταξίδι  θα προσφέρει  εμπειρίες και γνώσεις (</a:t>
            </a:r>
            <a:r>
              <a:rPr lang="el-GR" sz="2800" i="1" dirty="0" smtClean="0">
                <a:latin typeface="Calibri Light" pitchFamily="34" charset="0"/>
              </a:rPr>
              <a:t>γεμάτος περιπέτειες , γεμάτος γνώσεις</a:t>
            </a:r>
            <a:r>
              <a:rPr lang="el-GR" sz="2800" dirty="0" smtClean="0">
                <a:latin typeface="Calibri Light" pitchFamily="34" charset="0"/>
              </a:rPr>
              <a:t>).Η Ιθάκη είναι το κίνητρο μιας πορείας πολύ πιο σημαντικής από το σκοπό. Σημασία δεν έχει ο προορισμός αλλά οι εμπειρίες από το ταξίδι.</a:t>
            </a:r>
          </a:p>
          <a:p>
            <a:r>
              <a:rPr lang="el-GR" sz="2800" i="1" dirty="0" smtClean="0">
                <a:solidFill>
                  <a:schemeClr val="accent3"/>
                </a:solidFill>
                <a:latin typeface="Calibri Light" pitchFamily="34" charset="0"/>
              </a:rPr>
              <a:t>Λαιστρυγόνες, Κύκλωπες</a:t>
            </a:r>
            <a:r>
              <a:rPr lang="el-GR" sz="2800" dirty="0" smtClean="0">
                <a:latin typeface="Calibri Light" pitchFamily="34" charset="0"/>
              </a:rPr>
              <a:t>· τα εμπόδια , οι  κίνδυνοι από τον ενδότερο ψυχισμό του ανθρώπου, τα κωλύματα που προβάλλονται από τον ίδιο.</a:t>
            </a:r>
            <a:endParaRPr lang="el-GR" sz="2800" dirty="0">
              <a:latin typeface="Calibri Ligh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5987752"/>
          </a:xfrm>
        </p:spPr>
        <p:txBody>
          <a:bodyPr>
            <a:normAutofit fontScale="92500" lnSpcReduction="20000"/>
          </a:bodyPr>
          <a:lstStyle/>
          <a:p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αν </a:t>
            </a:r>
            <a:r>
              <a:rPr lang="el-GR" sz="2800" i="1" dirty="0" err="1" smtClean="0">
                <a:solidFill>
                  <a:schemeClr val="accent3"/>
                </a:solidFill>
                <a:latin typeface="Century Schoolbook" pitchFamily="18" charset="0"/>
              </a:rPr>
              <a:t>μέν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’ η </a:t>
            </a:r>
            <a:r>
              <a:rPr lang="el-GR" sz="2800" i="1" dirty="0" err="1" smtClean="0">
                <a:solidFill>
                  <a:schemeClr val="accent3"/>
                </a:solidFill>
                <a:latin typeface="Century Schoolbook" pitchFamily="18" charset="0"/>
              </a:rPr>
              <a:t>σκέψις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 σου υψηλή, αν εκλεκτή</a:t>
            </a:r>
            <a:b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</a:br>
            <a:r>
              <a:rPr lang="el-GR" sz="2800" i="1" dirty="0" err="1" smtClean="0">
                <a:solidFill>
                  <a:schemeClr val="accent3"/>
                </a:solidFill>
                <a:latin typeface="Century Schoolbook" pitchFamily="18" charset="0"/>
              </a:rPr>
              <a:t>συγκίνησις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 το πνεύμα και το σώμα σου 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αγγίζει</a:t>
            </a:r>
            <a:r>
              <a:rPr lang="el-GR" sz="2800" dirty="0" smtClean="0"/>
              <a:t>· Η προϋπόθεση για την υπερνίκηση των εμποδίων. Ο ποιητής δεν απευθύνεται σε όλους τους ανθρώπους, αλλά σε όσους έχουν πνευματικά και ψυχικά χαρίσματα και θέτουν υψηλούς στόχους.</a:t>
            </a:r>
          </a:p>
          <a:p>
            <a:r>
              <a:rPr lang="el-GR" sz="2800" i="1" dirty="0" err="1" smtClean="0">
                <a:solidFill>
                  <a:schemeClr val="accent3"/>
                </a:solidFill>
                <a:latin typeface="Century Schoolbook" pitchFamily="18" charset="0"/>
              </a:rPr>
              <a:t>σεντέφια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 και κοράλλια, κεχριμπάρια κ’ </a:t>
            </a:r>
            <a:r>
              <a:rPr lang="el-GR" sz="2800" i="1" dirty="0" err="1" smtClean="0">
                <a:solidFill>
                  <a:schemeClr val="accent3"/>
                </a:solidFill>
                <a:latin typeface="Century Schoolbook" pitchFamily="18" charset="0"/>
              </a:rPr>
              <a:t>έβενους</a:t>
            </a:r>
            <a:r>
              <a:rPr lang="el-GR" sz="2800" dirty="0" smtClean="0"/>
              <a:t>·</a:t>
            </a:r>
            <a:r>
              <a:rPr lang="el-GR" sz="2800" dirty="0" smtClean="0"/>
              <a:t> τα οφέλη του ταξιδιού.</a:t>
            </a:r>
            <a:r>
              <a:rPr lang="el-GR" sz="2800" dirty="0" smtClean="0"/>
              <a:t> </a:t>
            </a:r>
          </a:p>
          <a:p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ηδονικά μυρωδικά κάθε λογής,</a:t>
            </a:r>
            <a:b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</a:b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όσο μπορείς πιο άφθονα ηδονικά 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μυρωδικά</a:t>
            </a:r>
            <a:r>
              <a:rPr lang="el-GR" sz="2800" dirty="0" smtClean="0"/>
              <a:t>· οι ποικίλες και άφθονες ηδονικές απολαύσεις είναι το απαραίτητες όσο και τα πνευματικά αγαθά , οι γνώσεις , ή σοφία</a:t>
            </a:r>
            <a:r>
              <a:rPr lang="el-GR" sz="2800" i="1" dirty="0" smtClean="0">
                <a:latin typeface="Book Antiqua" pitchFamily="18" charset="0"/>
              </a:rPr>
              <a:t>· 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σε πόλεις </a:t>
            </a:r>
            <a:r>
              <a:rPr lang="el-GR" sz="2800" i="1" dirty="0" err="1" smtClean="0">
                <a:solidFill>
                  <a:schemeClr val="accent3"/>
                </a:solidFill>
                <a:latin typeface="Century Schoolbook" pitchFamily="18" charset="0"/>
              </a:rPr>
              <a:t>Aιγυπτιακές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 πολλές να πας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, να </a:t>
            </a:r>
            <a:r>
              <a:rPr lang="el-GR" sz="2800" i="1" dirty="0" smtClean="0">
                <a:solidFill>
                  <a:schemeClr val="accent3"/>
                </a:solidFill>
                <a:latin typeface="Century Schoolbook" pitchFamily="18" charset="0"/>
              </a:rPr>
              <a:t>μάθεις και να μάθεις απ’ τους σπουδασμένους</a:t>
            </a:r>
            <a:r>
              <a:rPr lang="el-GR" sz="2800" dirty="0" smtClean="0">
                <a:solidFill>
                  <a:schemeClr val="accent3"/>
                </a:solidFill>
              </a:rPr>
              <a:t>.</a:t>
            </a:r>
          </a:p>
          <a:p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  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l-GR" sz="2800" dirty="0" smtClean="0"/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648" y="980728"/>
            <a:ext cx="7530040" cy="5267672"/>
          </a:xfrm>
        </p:spPr>
        <p:txBody>
          <a:bodyPr/>
          <a:lstStyle/>
          <a:p>
            <a:r>
              <a:rPr lang="el-GR" dirty="0" smtClean="0">
                <a:latin typeface="Calibri Light" pitchFamily="34" charset="0"/>
              </a:rPr>
              <a:t>Η Ιθάκη πρέπει να είναι πάντα στο νου του, για να μην αποπροσανατολιστεί</a:t>
            </a:r>
          </a:p>
          <a:p>
            <a:r>
              <a:rPr lang="el-GR" i="1" dirty="0" smtClean="0">
                <a:solidFill>
                  <a:srgbClr val="FF0000"/>
                </a:solidFill>
                <a:latin typeface="Century Schoolbook" pitchFamily="18" charset="0"/>
              </a:rPr>
              <a:t>Οι </a:t>
            </a:r>
            <a:r>
              <a:rPr lang="el-GR" i="1" dirty="0" err="1" smtClean="0">
                <a:solidFill>
                  <a:srgbClr val="FF0000"/>
                </a:solidFill>
                <a:latin typeface="Century Schoolbook" pitchFamily="18" charset="0"/>
              </a:rPr>
              <a:t>Ιθάκες</a:t>
            </a:r>
            <a:r>
              <a:rPr lang="el-GR" dirty="0" smtClean="0">
                <a:latin typeface="Calibri Light" pitchFamily="34" charset="0"/>
              </a:rPr>
              <a:t>· </a:t>
            </a:r>
            <a:r>
              <a:rPr lang="el-GR" dirty="0" smtClean="0">
                <a:latin typeface="Calibri Light" pitchFamily="34" charset="0"/>
              </a:rPr>
              <a:t>Όλα τα μέρη που έχουν τη δύναμη να κεντρίζουν τη φαντασία του ταξιδιώτη(Κ</a:t>
            </a:r>
            <a:r>
              <a:rPr lang="en-US" dirty="0" err="1" smtClean="0">
                <a:latin typeface="Calibri Light" pitchFamily="34" charset="0"/>
              </a:rPr>
              <a:t>eeley</a:t>
            </a:r>
            <a:r>
              <a:rPr lang="en-US" dirty="0" smtClean="0">
                <a:latin typeface="Calibri Light" pitchFamily="34" charset="0"/>
              </a:rPr>
              <a:t>) </a:t>
            </a:r>
            <a:r>
              <a:rPr lang="el-GR" dirty="0" smtClean="0">
                <a:latin typeface="Calibri Light" pitchFamily="34" charset="0"/>
              </a:rPr>
              <a:t>. Η </a:t>
            </a:r>
            <a:r>
              <a:rPr lang="el-GR" dirty="0" smtClean="0">
                <a:latin typeface="Calibri Light" pitchFamily="34" charset="0"/>
              </a:rPr>
              <a:t>Ιθάκη,  </a:t>
            </a:r>
            <a:r>
              <a:rPr lang="el-GR" dirty="0" smtClean="0">
                <a:latin typeface="Calibri Light" pitchFamily="34" charset="0"/>
              </a:rPr>
              <a:t>ο σκοπός </a:t>
            </a:r>
            <a:r>
              <a:rPr lang="el-GR" dirty="0" smtClean="0">
                <a:latin typeface="Calibri Light" pitchFamily="34" charset="0"/>
              </a:rPr>
              <a:t>του </a:t>
            </a:r>
            <a:r>
              <a:rPr lang="el-GR" dirty="0" smtClean="0">
                <a:latin typeface="Calibri Light" pitchFamily="34" charset="0"/>
              </a:rPr>
              <a:t>ταξιδιού,  </a:t>
            </a:r>
            <a:r>
              <a:rPr lang="el-GR" dirty="0" smtClean="0">
                <a:latin typeface="Calibri Light" pitchFamily="34" charset="0"/>
              </a:rPr>
              <a:t>από </a:t>
            </a:r>
            <a:r>
              <a:rPr lang="el-GR" dirty="0" smtClean="0">
                <a:latin typeface="Calibri Light" pitchFamily="34" charset="0"/>
              </a:rPr>
              <a:t>μόνη της </a:t>
            </a:r>
            <a:r>
              <a:rPr lang="el-GR" dirty="0" smtClean="0">
                <a:latin typeface="Calibri Light" pitchFamily="34" charset="0"/>
              </a:rPr>
              <a:t>δεν έχει αξία χωρίς το ταξίδι. Είναι το κίνητρο για να ταξιδέψει κανείς στο χώρο  της </a:t>
            </a:r>
            <a:r>
              <a:rPr lang="el-GR" dirty="0" smtClean="0">
                <a:latin typeface="Calibri Light" pitchFamily="34" charset="0"/>
              </a:rPr>
              <a:t>μάθησης και της εμπειρίας</a:t>
            </a:r>
            <a:r>
              <a:rPr lang="en-US" dirty="0" smtClean="0">
                <a:latin typeface="Calibri Light" pitchFamily="34" charset="0"/>
              </a:rPr>
              <a:t>.</a:t>
            </a:r>
            <a:endParaRPr lang="el-GR" dirty="0" smtClean="0">
              <a:latin typeface="Calibri Light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329</TotalTime>
  <Words>554</Words>
  <Application>Microsoft Office PowerPoint</Application>
  <PresentationFormat>Προβολή στην οθόνη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Ηλιοστάσιο</vt:lpstr>
      <vt:lpstr>K. Π. Καβάφης</vt:lpstr>
      <vt:lpstr>Διαφάνεια 2</vt:lpstr>
      <vt:lpstr>Γνωρίσματα της ποίησης του</vt:lpstr>
      <vt:lpstr>Γνωρίσματα..</vt:lpstr>
      <vt:lpstr>Γνωρίσματα… </vt:lpstr>
      <vt:lpstr>Η σχέση του με τα ρεύματα</vt:lpstr>
      <vt:lpstr>Ιθάκη</vt:lpstr>
      <vt:lpstr>Διαφάνεια 8</vt:lpstr>
      <vt:lpstr>Διαφάνεια 9</vt:lpstr>
      <vt:lpstr>Τεχνική (στοιχεία συμβολισμού)</vt:lpstr>
      <vt:lpstr>Διαφάνεια 11</vt:lpstr>
      <vt:lpstr>Παράλληλο κείμενο</vt:lpstr>
      <vt:lpstr>Πηγές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K. Π. Καβάφης</dc:title>
  <dc:creator>MARIA</dc:creator>
  <cp:lastModifiedBy>MARIA</cp:lastModifiedBy>
  <cp:revision>42</cp:revision>
  <dcterms:created xsi:type="dcterms:W3CDTF">2013-03-31T07:37:58Z</dcterms:created>
  <dcterms:modified xsi:type="dcterms:W3CDTF">2013-03-31T13:07:02Z</dcterms:modified>
</cp:coreProperties>
</file>