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1" r:id="rId4"/>
    <p:sldId id="257" r:id="rId5"/>
    <p:sldId id="258" r:id="rId6"/>
    <p:sldId id="259" r:id="rId7"/>
    <p:sldId id="269" r:id="rId8"/>
    <p:sldId id="260" r:id="rId9"/>
    <p:sldId id="262" r:id="rId10"/>
    <p:sldId id="263" r:id="rId11"/>
    <p:sldId id="268" r:id="rId12"/>
    <p:sldId id="264" r:id="rId13"/>
    <p:sldId id="266" r:id="rId14"/>
    <p:sldId id="272" r:id="rId15"/>
    <p:sldId id="270" r:id="rId16"/>
    <p:sldId id="261" r:id="rId17"/>
    <p:sldId id="267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80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295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00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7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29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226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823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472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332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13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03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5ABDD2-776D-42D1-831A-5CEB6406C8F4}" type="datetimeFigureOut">
              <a:rPr lang="el-GR" smtClean="0"/>
              <a:t>25/2/2025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804D0B-8B3C-4782-9E0B-382CA110510F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ΡΑΤΣΙΣΜΟΣ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Αιτια</a:t>
            </a:r>
            <a:r>
              <a:rPr lang="el-GR" dirty="0" smtClean="0"/>
              <a:t> – </a:t>
            </a:r>
            <a:r>
              <a:rPr lang="el-GR" dirty="0" err="1" smtClean="0"/>
              <a:t>επιπτωσεισ</a:t>
            </a:r>
            <a:r>
              <a:rPr lang="el-GR" dirty="0" smtClean="0"/>
              <a:t> –</a:t>
            </a:r>
            <a:r>
              <a:rPr lang="el-GR" dirty="0" err="1" smtClean="0"/>
              <a:t>τροποι</a:t>
            </a:r>
            <a:r>
              <a:rPr lang="el-GR" dirty="0" smtClean="0"/>
              <a:t> </a:t>
            </a:r>
            <a:r>
              <a:rPr lang="el-GR" dirty="0" err="1" smtClean="0"/>
              <a:t>αντιμετωπισησ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8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0434"/>
          </a:xfrm>
        </p:spPr>
        <p:txBody>
          <a:bodyPr/>
          <a:lstStyle/>
          <a:p>
            <a:r>
              <a:rPr lang="el-GR" dirty="0" smtClean="0"/>
              <a:t>Η κυριότερη αιτία του ρατσισμού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017038"/>
            <a:ext cx="10058400" cy="4852056"/>
          </a:xfrm>
        </p:spPr>
        <p:txBody>
          <a:bodyPr/>
          <a:lstStyle/>
          <a:p>
            <a:r>
              <a:rPr lang="el-GR" sz="3200" dirty="0" smtClean="0"/>
              <a:t>Είναι η πνευματική ένδεια </a:t>
            </a:r>
            <a:r>
              <a:rPr lang="el-GR" dirty="0" smtClean="0"/>
              <a:t>(=φτώχια):στενόμυαλοι άνθρωποι με περιορισμένους πνευματικούς ορίζοντες, «κατειλημμένους» από στερεότυπες αντιλήψεις, άτομα χωρίς λογική, κρίση, με άγνοια (ως θύματα ρατσιστικών αντιλήψεων), ανίσχυρα πνεύματα που δεν εξετάζουν, δεν κρίνουν. </a:t>
            </a:r>
            <a:r>
              <a:rPr lang="el-GR" dirty="0"/>
              <a:t>Σύμμαχοι του ρατσισμού :η άγνοια, η ημιμάθεια και οι προκαταλήψεις που καταστρέφουν την κριτική και έλλογη σκέψη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46" y="2845425"/>
            <a:ext cx="3303038" cy="333419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24" y="2946170"/>
            <a:ext cx="5965953" cy="33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Αιτία :η έλλειψη ανθρωπιστικής παιδείας.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Δεν καλλιεργείται η αντίληψη της αρμονικής συνύπαρξης και της αλληλεγγύης. Αδυνατούν τα άτομα να αντιμετωπίσουν με σεβασμό τη διαφορετικότητα.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37" y="3017285"/>
            <a:ext cx="3238106" cy="267438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012" y="2687216"/>
            <a:ext cx="4061292" cy="31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4368"/>
          </a:xfrm>
        </p:spPr>
        <p:txBody>
          <a:bodyPr/>
          <a:lstStyle/>
          <a:p>
            <a:r>
              <a:rPr lang="el-GR" dirty="0" smtClean="0"/>
              <a:t>Επιπτώσεις του ρατσισμού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735494"/>
            <a:ext cx="10058400" cy="442271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Αυτός που δέχεται τα ρατσιστικά πυρά, περιθωριοποιείται </a:t>
            </a:r>
            <a:r>
              <a:rPr lang="el-GR" dirty="0" smtClean="0"/>
              <a:t>: αδυνατεί να εξελιχθεί, καθίσταται σε κατάσταση αδράνειας, καθηλώνεται. Η κοινωνία χάνει πολύτιμο δυναμικό.</a:t>
            </a:r>
          </a:p>
          <a:p>
            <a:r>
              <a:rPr lang="el-GR" sz="3200" dirty="0" smtClean="0"/>
              <a:t>Επιπτώσεις στις διαπροσωπικές σχέσεις </a:t>
            </a:r>
            <a:r>
              <a:rPr lang="el-GR" dirty="0" smtClean="0"/>
              <a:t>: εκλείπουν όλα τα συν - :</a:t>
            </a:r>
            <a:r>
              <a:rPr lang="el-GR" dirty="0" err="1" smtClean="0"/>
              <a:t>συναποδοχή</a:t>
            </a:r>
            <a:r>
              <a:rPr lang="el-GR" dirty="0" smtClean="0"/>
              <a:t>, συνύπαρξη, συνεργασία # και δίνουν τη θέση τους στα : μίσος, εχθρότητα, φόβο, αντιπαλότητα. Επικρατεί η ικανοποίηση του ατομικού συμφέροντος –με οποιονδήποτε τρόπο # επικρατεί η αδιαφορία για το κοινό καλό. Υπονομεύεται η συλλογική ζωή.</a:t>
            </a:r>
          </a:p>
          <a:p>
            <a:r>
              <a:rPr lang="el-GR" sz="3200" dirty="0" smtClean="0"/>
              <a:t>Επιπτώσεις  στα έθνη </a:t>
            </a:r>
            <a:r>
              <a:rPr lang="el-GR" dirty="0" smtClean="0"/>
              <a:t>: Φαινόμενα διαχωρισμού των λαών βάσει άκριτων αξιολογικών κρίσεων: ’ικανοί λαοί’ και ‘ανίκανοι λαοί’. Ρατσιστικοί χειρισμοί ---κάποια έθνη διεκδικούν το «αποκλειστικό» </a:t>
            </a:r>
            <a:r>
              <a:rPr lang="el-GR" dirty="0" err="1" smtClean="0"/>
              <a:t>γι’αυτά</a:t>
            </a:r>
            <a:r>
              <a:rPr lang="el-GR" dirty="0" smtClean="0"/>
              <a:t> δικαίωμα διαμόρφωσης του οικουμενικού πολιτισμού με αποτέλεσμα να στερείται ο οικουμενικός πολιτισμός τον πλουραλισμό, την πολυχρωμία μέσα από την πολιτισμική ιδιοτυπία όλων των λαών.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200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578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ρατσισμός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5902" y="1845734"/>
            <a:ext cx="11681927" cy="443376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Καταρρακώνει την ανθρώπινη προσωπικότητα </a:t>
            </a:r>
            <a:r>
              <a:rPr lang="el-GR" dirty="0" smtClean="0"/>
              <a:t>:ο ρατσιστικός στιγματισμός καθιστά τον άνθρωπο αδύναμο, χωρίς αυτοπεποίθηση, με ψυχολογικά προβλήματα.// ανασφάλεια, έντονο συναίσθημα του φόβου.  Εννοείται πώς τα άτομα που δέχονται τη ρατσιστική αντιμετώπιση μπορεί να δράσουν σπασμωδικά, επιθυμούν να ανταποδώσουν τα ρατσιστικά κοινωνικά χτυπήματα που δέχονται ( μπορεί να καταφεύγουν στη βία και στην εγκληματικότητα). Όλα αυτά δυναμιτίζουν την ομαλή κοινωνική συμβίωση.</a:t>
            </a:r>
          </a:p>
          <a:p>
            <a:r>
              <a:rPr lang="el-GR" sz="3200" dirty="0" smtClean="0"/>
              <a:t>Ο ρατσισμός </a:t>
            </a:r>
            <a:r>
              <a:rPr lang="el-GR" sz="3200" dirty="0" smtClean="0">
                <a:sym typeface="Wingdings" panose="05000000000000000000" pitchFamily="2" charset="2"/>
              </a:rPr>
              <a:t></a:t>
            </a:r>
            <a:r>
              <a:rPr lang="el-GR" sz="3200" dirty="0" err="1" smtClean="0"/>
              <a:t>αντι</a:t>
            </a:r>
            <a:r>
              <a:rPr lang="el-GR" sz="3200" dirty="0" smtClean="0"/>
              <a:t> -ανθρώπινος και ολοκληρωτικός</a:t>
            </a:r>
            <a:r>
              <a:rPr lang="el-GR" dirty="0" smtClean="0"/>
              <a:t>. Ο στιγματισμός σε κοινωνικό επίπεδο αποτελεί αυθαιρεσία: καταπατά το δικαίωμα του ατόμου να αναπτύσσεται ελεύθερα και αυτόνομα. Στερείται το δικαίωμα στην ετερότητα (=διαφορετικότητα). Το σύνολο οδηγείται σε μια νοσηρή ομοιομορφία. ---------------- οι ρατσιστικές κοινωνίες &gt; καλλιεργούν :αδικία, ανισοτιμία, αναξιοκρατία και όλα αυτά που αντιτίθενται στη δημοκρατία &gt; είναι αντιδημοκρατικές κοινωνίες &gt;&gt;όπου μειονότητες [πρόσφυγες, σωματικά και πνευματικά αδύναμοι κ.α.] γίνονται θύματα αδικίας και αυθαιρεσίας, πολίτες β’ κατηγορίας ( φυλή, χρώμα, καταγωγή κτλ.)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74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426"/>
          </a:xfrm>
        </p:spPr>
        <p:txBody>
          <a:bodyPr/>
          <a:lstStyle/>
          <a:p>
            <a:r>
              <a:rPr lang="el-GR" dirty="0" smtClean="0"/>
              <a:t>Με τον ρατσισμό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298" y="1735494"/>
            <a:ext cx="12070702" cy="4609322"/>
          </a:xfrm>
        </p:spPr>
        <p:txBody>
          <a:bodyPr>
            <a:noAutofit/>
          </a:bodyPr>
          <a:lstStyle/>
          <a:p>
            <a:r>
              <a:rPr lang="el-GR" sz="3200" dirty="0" smtClean="0"/>
              <a:t>Επικρατεί κλίμα ανασφάλειας, άγχους, αβεβαιότητας και ιδεολογικής σύγχυσης –ξενοφοβία</a:t>
            </a:r>
          </a:p>
          <a:p>
            <a:r>
              <a:rPr lang="el-GR" sz="3200" dirty="0" smtClean="0"/>
              <a:t>Κοινωνικός αποκλεισμός των ατόμων που δέχονται ρατσιστική επίθεση</a:t>
            </a:r>
          </a:p>
          <a:p>
            <a:r>
              <a:rPr lang="el-GR" sz="3200" dirty="0" smtClean="0"/>
              <a:t>Φαινόμενα βίας, </a:t>
            </a:r>
            <a:r>
              <a:rPr lang="el-GR" sz="3200" dirty="0" err="1" smtClean="0"/>
              <a:t>παραβατικών</a:t>
            </a:r>
            <a:r>
              <a:rPr lang="el-GR" sz="3200" dirty="0" smtClean="0"/>
              <a:t> συμπεριφορών και εγκληματικότητας.</a:t>
            </a:r>
          </a:p>
          <a:p>
            <a:r>
              <a:rPr lang="el-GR" sz="3200" dirty="0" smtClean="0"/>
              <a:t>Υπονομεύονται οι αρχές της δημοκρατίας, του διαλόγου, της αλληλεγγύης και της συλλογικότητας.</a:t>
            </a:r>
          </a:p>
          <a:p>
            <a:r>
              <a:rPr lang="el-GR" sz="3200" dirty="0" smtClean="0"/>
              <a:t>Ο ρατσισμός υπήρξε αιτία μαζικής εξόντωσης, γενοκτονιών και καταπίεσης.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0616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0547" y="399305"/>
            <a:ext cx="6905625" cy="38576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172" y="3182836"/>
            <a:ext cx="4725410" cy="270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198447"/>
            <a:ext cx="7296539" cy="54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2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9095"/>
          </a:xfrm>
        </p:spPr>
        <p:txBody>
          <a:bodyPr/>
          <a:lstStyle/>
          <a:p>
            <a:r>
              <a:rPr lang="el-GR" dirty="0" smtClean="0"/>
              <a:t>Τρόποι αντιμετώπισης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3223" y="1828800"/>
            <a:ext cx="11625943" cy="3965510"/>
          </a:xfrm>
        </p:spPr>
        <p:txBody>
          <a:bodyPr>
            <a:normAutofit lnSpcReduction="10000"/>
          </a:bodyPr>
          <a:lstStyle/>
          <a:p>
            <a:r>
              <a:rPr lang="el-GR" sz="3200" dirty="0" smtClean="0"/>
              <a:t>Ανθρωπιστική καλλιέργεια </a:t>
            </a:r>
            <a:r>
              <a:rPr lang="el-GR" dirty="0" smtClean="0"/>
              <a:t>---- εστίαση στην αναγνώριση της ετερότητας.</a:t>
            </a:r>
          </a:p>
          <a:p>
            <a:r>
              <a:rPr lang="el-GR" sz="3200" dirty="0" smtClean="0"/>
              <a:t>Εκπαίδευση</a:t>
            </a:r>
          </a:p>
          <a:p>
            <a:r>
              <a:rPr lang="el-GR" sz="3200" dirty="0" smtClean="0"/>
              <a:t>Ζωή με βάση τις αρχές της ελευθερίας, δημοκρατίας και δικαιοσύνης.</a:t>
            </a:r>
          </a:p>
          <a:p>
            <a:r>
              <a:rPr lang="el-GR" sz="3200" dirty="0" smtClean="0"/>
              <a:t>Μ.Μ.Ε  - Πνευματικοί άνθρωποι.</a:t>
            </a:r>
          </a:p>
          <a:p>
            <a:r>
              <a:rPr lang="el-GR" sz="3200" dirty="0" smtClean="0"/>
              <a:t>Η εκάστοτε πολιτεία να βοηθά τις ασθενείς ομάδες </a:t>
            </a:r>
            <a:r>
              <a:rPr lang="el-GR" dirty="0" smtClean="0"/>
              <a:t>( ευκαιρίες εργασίας [π.χ. σε άτομα με </a:t>
            </a:r>
            <a:r>
              <a:rPr lang="el-GR" dirty="0" err="1" smtClean="0"/>
              <a:t>ΑμεΑ</a:t>
            </a:r>
            <a:r>
              <a:rPr lang="el-GR" dirty="0" smtClean="0"/>
              <a:t>, πρώην φυλακισμένους, ναρκομανείς κ.α.] // προγράμματα υποδοχής προσφύγων –ένταξή τους \\ Νομοθετικές κυρώσεις σε ρατσιστικές ενέργειες κ.α.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04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39" y="121298"/>
            <a:ext cx="12017731" cy="5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6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7625" y="606847"/>
            <a:ext cx="9037638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ΡΑΤΣΙΣΜΟΣ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Έχει πολιτικές και οικονομικές αφετηρίες </a:t>
            </a:r>
            <a:r>
              <a:rPr lang="el-GR" dirty="0" smtClean="0"/>
              <a:t>: π.χ. η εκμετάλλευση των μαύρων (δουλεμπόριο, φτηνή εργατική δύναμη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18" y="3031573"/>
            <a:ext cx="3991462" cy="31963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246375"/>
            <a:ext cx="5462186" cy="27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98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1" y="102637"/>
            <a:ext cx="3763967" cy="120364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</a:t>
            </a:r>
            <a:r>
              <a:rPr lang="el-GR" dirty="0"/>
              <a:t>πολιτικός ρατσισμός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4523" y="1845734"/>
            <a:ext cx="4795934" cy="447109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έχει </a:t>
            </a:r>
            <a:r>
              <a:rPr lang="el-GR" sz="3200" dirty="0"/>
              <a:t>ακόμα μια παραφυάδα :είναι ο υπέρμετρος και ο τυφλός πατριωτισμός : </a:t>
            </a:r>
            <a:endParaRPr lang="el-GR" sz="3200" dirty="0" smtClean="0"/>
          </a:p>
          <a:p>
            <a:r>
              <a:rPr lang="el-GR" u="sng" dirty="0" smtClean="0"/>
              <a:t>Εθνικισμός </a:t>
            </a:r>
            <a:r>
              <a:rPr lang="el-GR" dirty="0" smtClean="0"/>
              <a:t>: καλλιεργείται </a:t>
            </a:r>
            <a:r>
              <a:rPr lang="el-GR" dirty="0"/>
              <a:t>από παρανοϊκούς ηγέτες για να εδραιώσουν το πολιτικό τους βάθρο ή να αποπροσανατολίσουν το πλήθος από καίρια </a:t>
            </a:r>
            <a:r>
              <a:rPr lang="el-GR" dirty="0" smtClean="0"/>
              <a:t>προβλήματα</a:t>
            </a:r>
            <a:endParaRPr lang="el-GR" dirty="0"/>
          </a:p>
          <a:p>
            <a:r>
              <a:rPr lang="el-GR" dirty="0" smtClean="0"/>
              <a:t>Επίσης εξυπηρετεί επεκτατικές βλέψεις λαών ( που συνειδητά καλλιεργούν ρατσιστικές ιδεολογίες.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16" y="102637"/>
            <a:ext cx="6671388" cy="61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πολιτικός ρατσισμός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Ενδημεί εντός των κοινωνικών συνόλων  </a:t>
            </a:r>
            <a:r>
              <a:rPr lang="el-GR" dirty="0" smtClean="0"/>
              <a:t>: μειονότητες θρησκευτικές, πολιτικές, κοινωνικές μπορεί να ορθώνουν τον λόγο τους και εάν είναι αντίθετοι από τους κρατούντες , τους αποδίδονται ρατσιστικοί χαρακτηρισμοί.   ( επίτηδες –αποπροσανατολισμός)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9832"/>
            <a:ext cx="4084797" cy="27182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05" y="3469917"/>
            <a:ext cx="3284213" cy="268828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560" y="3206105"/>
            <a:ext cx="4721905" cy="28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Ξενοφοβία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7321" y="1845734"/>
            <a:ext cx="10058400" cy="4023360"/>
          </a:xfrm>
        </p:spPr>
        <p:txBody>
          <a:bodyPr/>
          <a:lstStyle/>
          <a:p>
            <a:r>
              <a:rPr lang="el-GR" u="sng" dirty="0" smtClean="0"/>
              <a:t>Σε εποχές οικονομικής δυσχέρειας</a:t>
            </a:r>
            <a:r>
              <a:rPr lang="el-GR" dirty="0" smtClean="0"/>
              <a:t>, κρίσης, κοινωνικών προβλημάτων, ένδειας και ανεργίας οι μετανάστες αποτελούν «απειλή»-----αυτή η ρατσιστική και άκριτη αντίληψη υποδαυλίζεται από κέντρα που εξυπηρετούν συγκεκριμένα συμφέροντα και βεβαίως θέλουν να αποπροσανατολίσουν τον λαό.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" y="3248660"/>
            <a:ext cx="3937811" cy="26204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936" y="3202526"/>
            <a:ext cx="3809341" cy="253494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953" y="3248660"/>
            <a:ext cx="4162584" cy="23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1732"/>
          </a:xfrm>
        </p:spPr>
        <p:txBody>
          <a:bodyPr/>
          <a:lstStyle/>
          <a:p>
            <a:r>
              <a:rPr lang="el-GR" dirty="0" smtClean="0"/>
              <a:t>Ο ρατσισμός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93977" cy="402336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Υποκινείται και από ψυχολογικά συμπλέγματα κατωτερότητας, που καλλιεργούνται εντός των κοινωνικών συνόλων από τον εγωκεντρισμό και τη φιλαυτία (=το να αγαπάς τον εαυτό σου) :  </a:t>
            </a:r>
            <a:r>
              <a:rPr lang="el-GR" dirty="0" smtClean="0"/>
              <a:t>π.χ. ψυχολογικά συμπλέγματα «ανωτερότητας», «αλαζονείας», «καθαρότητας», διαστροφή. Αυτά όλα οδηγούν σε κοινωνικό ρατσισμό ( ανίατες ασθένειες, πρώην φυλακισμένοι κ.α.). </a:t>
            </a:r>
          </a:p>
          <a:p>
            <a:r>
              <a:rPr lang="el-GR" dirty="0" smtClean="0"/>
              <a:t>Τι σημαίνει εγωϊσμός; ---είναι πολύ ισχυρός και δεν σου επιτρέπει να αναγνωρίσεις τον Διπλανό σου, ο Διπλανός γίνεται απειλή και αν σε ξεπεράσει, τότε επιστρατεύεις κάθε μέσο να τον εξοντώσεις και να τον διαφθείρεις. </a:t>
            </a:r>
          </a:p>
          <a:p>
            <a:r>
              <a:rPr lang="el-GR" dirty="0" smtClean="0"/>
              <a:t>Ο Άλλος είναι απειλή ---- κάποιοι θεωρούν ότι η παρουσία , δράση και ενέργεια άλλων ομάδων μπορεί να απειλήσουν προνόμια  που απολαμβάνουν ορισμένες κοινωνικές ομάδες…</a:t>
            </a:r>
          </a:p>
        </p:txBody>
      </p:sp>
    </p:spTree>
    <p:extLst>
      <p:ext uri="{BB962C8B-B14F-4D97-AF65-F5344CB8AC3E}">
        <p14:creationId xmlns:p14="http://schemas.microsoft.com/office/powerpoint/2010/main" val="214934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ρατσισμός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Επικίνδυνος </a:t>
            </a:r>
            <a:r>
              <a:rPr lang="el-GR" sz="3200" u="sng" dirty="0" smtClean="0"/>
              <a:t>σε βάρος των μεταναστών και των προσφύγων </a:t>
            </a:r>
            <a:r>
              <a:rPr lang="el-GR" dirty="0" smtClean="0"/>
              <a:t>: συνήθως μπαίνουν στο στόχαστρο για οικονομικούς λόγους, ενώ διεκδικούν τη ζωή τους σε ένα νέο κοινωνικό περιβάλλον.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753"/>
            <a:ext cx="4160180" cy="276841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80" y="3099799"/>
            <a:ext cx="4226483" cy="253589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663" y="4133461"/>
            <a:ext cx="3817048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842</Words>
  <Application>Microsoft Office PowerPoint</Application>
  <PresentationFormat>Ευρεία οθόνη</PresentationFormat>
  <Paragraphs>41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Ανασκόπηση</vt:lpstr>
      <vt:lpstr>ΡΑΤΣΙΣΜΟΣ</vt:lpstr>
      <vt:lpstr>Παρουσίαση του PowerPoint</vt:lpstr>
      <vt:lpstr>Παρουσίαση του PowerPoint</vt:lpstr>
      <vt:lpstr>Ο ΡΑΤΣΙΣΜΟΣ</vt:lpstr>
      <vt:lpstr>Ο πολιτικός ρατσισμός </vt:lpstr>
      <vt:lpstr>Ο πολιτικός ρατσισμός</vt:lpstr>
      <vt:lpstr>Ξενοφοβία </vt:lpstr>
      <vt:lpstr>Ο ρατσισμός </vt:lpstr>
      <vt:lpstr>Ο ρατσισμός</vt:lpstr>
      <vt:lpstr>Η κυριότερη αιτία του ρατσισμού</vt:lpstr>
      <vt:lpstr>Αιτία :η έλλειψη ανθρωπιστικής παιδείας.</vt:lpstr>
      <vt:lpstr>Επιπτώσεις του ρατσισμού</vt:lpstr>
      <vt:lpstr>Ο ρατσισμός</vt:lpstr>
      <vt:lpstr>Με τον ρατσισμό</vt:lpstr>
      <vt:lpstr>Παρουσίαση του PowerPoint</vt:lpstr>
      <vt:lpstr>Παρουσίαση του PowerPoint</vt:lpstr>
      <vt:lpstr>Τρόποι αντιμετώπισης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ΡΑΤΣΙΣΜΟΣ</dc:title>
  <dc:creator>Μυρσίνη</dc:creator>
  <cp:lastModifiedBy>Μυρσίνη</cp:lastModifiedBy>
  <cp:revision>16</cp:revision>
  <dcterms:created xsi:type="dcterms:W3CDTF">2025-02-25T18:15:34Z</dcterms:created>
  <dcterms:modified xsi:type="dcterms:W3CDTF">2025-02-25T20:19:04Z</dcterms:modified>
</cp:coreProperties>
</file>