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62" r:id="rId6"/>
    <p:sldId id="267" r:id="rId7"/>
    <p:sldId id="289" r:id="rId8"/>
    <p:sldId id="268" r:id="rId9"/>
    <p:sldId id="269" r:id="rId10"/>
    <p:sldId id="270" r:id="rId11"/>
    <p:sldId id="271" r:id="rId12"/>
    <p:sldId id="272" r:id="rId13"/>
    <p:sldId id="273" r:id="rId14"/>
    <p:sldId id="274" r:id="rId15"/>
    <p:sldId id="275" r:id="rId16"/>
    <p:sldId id="276" r:id="rId17"/>
    <p:sldId id="284" r:id="rId18"/>
    <p:sldId id="277" r:id="rId19"/>
    <p:sldId id="285" r:id="rId20"/>
    <p:sldId id="278" r:id="rId21"/>
    <p:sldId id="283" r:id="rId22"/>
    <p:sldId id="279" r:id="rId23"/>
    <p:sldId id="280" r:id="rId24"/>
    <p:sldId id="282" r:id="rId25"/>
    <p:sldId id="281" r:id="rId26"/>
    <p:sldId id="259" r:id="rId27"/>
    <p:sldId id="260" r:id="rId28"/>
    <p:sldId id="261" r:id="rId29"/>
    <p:sldId id="263" r:id="rId30"/>
    <p:sldId id="264" r:id="rId31"/>
    <p:sldId id="286" r:id="rId32"/>
    <p:sldId id="265" r:id="rId33"/>
    <p:sldId id="266" r:id="rId34"/>
    <p:sldId id="288"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574" autoAdjust="0"/>
    <p:restoredTop sz="94660"/>
  </p:normalViewPr>
  <p:slideViewPr>
    <p:cSldViewPr>
      <p:cViewPr varScale="1">
        <p:scale>
          <a:sx n="88" d="100"/>
          <a:sy n="88" d="100"/>
        </p:scale>
        <p:origin x="-1138"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E8F77B1-5A60-41C9-8BA7-94E1F4E68C73}" type="datetimeFigureOut">
              <a:rPr lang="el-GR" smtClean="0"/>
              <a:pPr/>
              <a:t>11/6/2020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100316224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8F77B1-5A60-41C9-8BA7-94E1F4E68C73}" type="datetimeFigureOut">
              <a:rPr lang="el-GR" smtClean="0"/>
              <a:pPr/>
              <a:t>11/6/2020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155805606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8F77B1-5A60-41C9-8BA7-94E1F4E68C73}" type="datetimeFigureOut">
              <a:rPr lang="el-GR" smtClean="0"/>
              <a:pPr/>
              <a:t>11/6/2020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423999202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E8F77B1-5A60-41C9-8BA7-94E1F4E68C73}" type="datetimeFigureOut">
              <a:rPr lang="el-GR" smtClean="0"/>
              <a:pPr/>
              <a:t>11/6/2020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232955340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E8F77B1-5A60-41C9-8BA7-94E1F4E68C73}" type="datetimeFigureOut">
              <a:rPr lang="el-GR" smtClean="0"/>
              <a:pPr/>
              <a:t>11/6/2020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69668807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E8F77B1-5A60-41C9-8BA7-94E1F4E68C73}" type="datetimeFigureOut">
              <a:rPr lang="el-GR" smtClean="0"/>
              <a:pPr/>
              <a:t>11/6/2020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70487568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E8F77B1-5A60-41C9-8BA7-94E1F4E68C73}" type="datetimeFigureOut">
              <a:rPr lang="el-GR" smtClean="0"/>
              <a:pPr/>
              <a:t>11/6/2020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410211338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E8F77B1-5A60-41C9-8BA7-94E1F4E68C73}" type="datetimeFigureOut">
              <a:rPr lang="el-GR" smtClean="0"/>
              <a:pPr/>
              <a:t>11/6/2020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203287942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E8F77B1-5A60-41C9-8BA7-94E1F4E68C73}" type="datetimeFigureOut">
              <a:rPr lang="el-GR" smtClean="0"/>
              <a:pPr/>
              <a:t>11/6/2020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411644135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E8F77B1-5A60-41C9-8BA7-94E1F4E68C73}" type="datetimeFigureOut">
              <a:rPr lang="el-GR" smtClean="0"/>
              <a:pPr/>
              <a:t>11/6/2020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123799307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E8F77B1-5A60-41C9-8BA7-94E1F4E68C73}" type="datetimeFigureOut">
              <a:rPr lang="el-GR" smtClean="0"/>
              <a:pPr/>
              <a:t>11/6/2020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12655836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2000">
              <a:schemeClr val="accent1">
                <a:tint val="66000"/>
                <a:satMod val="160000"/>
              </a:schemeClr>
            </a:gs>
            <a:gs pos="68000">
              <a:schemeClr val="accent1">
                <a:tint val="44500"/>
                <a:satMod val="160000"/>
              </a:schemeClr>
            </a:gs>
            <a:gs pos="37000">
              <a:srgbClr val="DEE6F4"/>
            </a:gs>
            <a:gs pos="4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F77B1-5A60-41C9-8BA7-94E1F4E68C73}" type="datetimeFigureOut">
              <a:rPr lang="el-GR" smtClean="0"/>
              <a:pPr/>
              <a:t>11/6/2020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059D2-FDB0-4165-9710-CBEDE9F3B2A7}" type="slidenum">
              <a:rPr lang="el-GR" smtClean="0"/>
              <a:pPr/>
              <a:t>‹#›</a:t>
            </a:fld>
            <a:endParaRPr lang="el-GR"/>
          </a:p>
        </p:txBody>
      </p:sp>
    </p:spTree>
    <p:extLst>
      <p:ext uri="{BB962C8B-B14F-4D97-AF65-F5344CB8AC3E}">
        <p14:creationId xmlns:p14="http://schemas.microsoft.com/office/powerpoint/2010/main" xmlns="" val="2316629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xvIiu9lPp1I"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Υπότιτλος 6"/>
          <p:cNvSpPr>
            <a:spLocks noGrp="1"/>
          </p:cNvSpPr>
          <p:nvPr>
            <p:ph type="subTitle" idx="1"/>
          </p:nvPr>
        </p:nvSpPr>
        <p:spPr>
          <a:xfrm>
            <a:off x="1403648" y="332656"/>
            <a:ext cx="6624736" cy="5904656"/>
          </a:xfrm>
        </p:spPr>
        <p:style>
          <a:lnRef idx="0">
            <a:schemeClr val="accent5"/>
          </a:lnRef>
          <a:fillRef idx="3">
            <a:schemeClr val="accent5"/>
          </a:fillRef>
          <a:effectRef idx="3">
            <a:schemeClr val="accent5"/>
          </a:effectRef>
          <a:fontRef idx="minor">
            <a:schemeClr val="lt1"/>
          </a:fontRef>
        </p:style>
        <p:txBody>
          <a:bodyPr>
            <a:normAutofit/>
          </a:bodyPr>
          <a:lstStyle/>
          <a:p>
            <a:r>
              <a:rPr lang="el-GR" sz="2800" dirty="0" smtClean="0">
                <a:solidFill>
                  <a:schemeClr val="tx1"/>
                </a:solidFill>
              </a:rPr>
              <a:t>1</a:t>
            </a:r>
            <a:r>
              <a:rPr lang="en-US" sz="2400" dirty="0" smtClean="0">
                <a:solidFill>
                  <a:schemeClr val="tx1"/>
                </a:solidFill>
              </a:rPr>
              <a:t>o</a:t>
            </a:r>
            <a:r>
              <a:rPr lang="en-US" sz="2800" dirty="0" smtClean="0">
                <a:solidFill>
                  <a:schemeClr val="tx1"/>
                </a:solidFill>
              </a:rPr>
              <a:t> </a:t>
            </a:r>
            <a:r>
              <a:rPr lang="el-GR" sz="2800" dirty="0" smtClean="0">
                <a:solidFill>
                  <a:schemeClr val="tx1"/>
                </a:solidFill>
              </a:rPr>
              <a:t>Γυμνάσιο </a:t>
            </a:r>
            <a:r>
              <a:rPr lang="el-GR" sz="2800" dirty="0">
                <a:solidFill>
                  <a:schemeClr val="tx1"/>
                </a:solidFill>
              </a:rPr>
              <a:t>Μαρκοπούλου</a:t>
            </a:r>
          </a:p>
          <a:p>
            <a:r>
              <a:rPr lang="el-GR" sz="2800" dirty="0">
                <a:solidFill>
                  <a:schemeClr val="tx1"/>
                </a:solidFill>
              </a:rPr>
              <a:t>Στο μάθημα της κοινωνικής και πολιτικής αγωγής</a:t>
            </a:r>
          </a:p>
          <a:p>
            <a:r>
              <a:rPr lang="el-GR" sz="2800" dirty="0" smtClean="0">
                <a:solidFill>
                  <a:schemeClr val="tx1"/>
                </a:solidFill>
              </a:rPr>
              <a:t>Υπεύθυνη </a:t>
            </a:r>
            <a:r>
              <a:rPr lang="el-GR" sz="2800" dirty="0">
                <a:solidFill>
                  <a:schemeClr val="tx1"/>
                </a:solidFill>
              </a:rPr>
              <a:t>καθηγήτρια:</a:t>
            </a:r>
          </a:p>
          <a:p>
            <a:r>
              <a:rPr lang="en-US" sz="2800" dirty="0">
                <a:solidFill>
                  <a:schemeClr val="tx1"/>
                </a:solidFill>
                <a:latin typeface="Poor Richard" pitchFamily="18" charset="0"/>
              </a:rPr>
              <a:t>K</a:t>
            </a:r>
            <a:r>
              <a:rPr lang="el-GR" sz="2800" dirty="0">
                <a:solidFill>
                  <a:schemeClr val="tx1"/>
                </a:solidFill>
              </a:rPr>
              <a:t>. Δανοχρήστου</a:t>
            </a:r>
          </a:p>
          <a:p>
            <a:r>
              <a:rPr lang="el-GR" sz="2800" dirty="0">
                <a:solidFill>
                  <a:schemeClr val="tx1"/>
                </a:solidFill>
              </a:rPr>
              <a:t>Θέμα : Μέσα Κοινωνικής Δικτύωσης </a:t>
            </a:r>
          </a:p>
          <a:p>
            <a:r>
              <a:rPr lang="el-GR" sz="2800" dirty="0">
                <a:solidFill>
                  <a:schemeClr val="tx1"/>
                </a:solidFill>
              </a:rPr>
              <a:t>Επιμέλεια :  </a:t>
            </a:r>
          </a:p>
          <a:p>
            <a:r>
              <a:rPr lang="el-GR" sz="2800" dirty="0">
                <a:solidFill>
                  <a:schemeClr val="tx1"/>
                </a:solidFill>
              </a:rPr>
              <a:t>Κανάκη Γλυκερία</a:t>
            </a:r>
          </a:p>
          <a:p>
            <a:r>
              <a:rPr lang="el-GR" sz="2800" dirty="0">
                <a:solidFill>
                  <a:schemeClr val="tx1"/>
                </a:solidFill>
              </a:rPr>
              <a:t>Καμπέρι Ενισέλντα</a:t>
            </a:r>
          </a:p>
          <a:p>
            <a:r>
              <a:rPr lang="el-GR" sz="2800" dirty="0">
                <a:solidFill>
                  <a:schemeClr val="tx1"/>
                </a:solidFill>
              </a:rPr>
              <a:t>Κατσούρης Ταξιάρχης</a:t>
            </a:r>
          </a:p>
          <a:p>
            <a:r>
              <a:rPr lang="el-GR" sz="2800" dirty="0">
                <a:solidFill>
                  <a:schemeClr val="tx1"/>
                </a:solidFill>
              </a:rPr>
              <a:t>Κολιαβασίλη Κατερίνα</a:t>
            </a:r>
          </a:p>
          <a:p>
            <a:endParaRPr lang="el-GR" sz="2800" dirty="0">
              <a:solidFill>
                <a:schemeClr val="tx1"/>
              </a:solidFill>
            </a:endParaRPr>
          </a:p>
        </p:txBody>
      </p:sp>
    </p:spTree>
    <p:extLst>
      <p:ext uri="{BB962C8B-B14F-4D97-AF65-F5344CB8AC3E}">
        <p14:creationId xmlns:p14="http://schemas.microsoft.com/office/powerpoint/2010/main" xmlns="" val="4284414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εξιό βέλος 3"/>
          <p:cNvSpPr/>
          <p:nvPr/>
        </p:nvSpPr>
        <p:spPr>
          <a:xfrm>
            <a:off x="323153" y="692696"/>
            <a:ext cx="1152128" cy="8640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5" name="Δεξιό βέλος 4"/>
          <p:cNvSpPr/>
          <p:nvPr/>
        </p:nvSpPr>
        <p:spPr>
          <a:xfrm>
            <a:off x="467544" y="4221088"/>
            <a:ext cx="1152128" cy="8640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6" name="Διάγραμμα ροής: Διάτρητη κάρτα 5"/>
          <p:cNvSpPr/>
          <p:nvPr/>
        </p:nvSpPr>
        <p:spPr>
          <a:xfrm>
            <a:off x="1763688" y="440668"/>
            <a:ext cx="6624736" cy="2232248"/>
          </a:xfrm>
          <a:prstGeom prst="flowChartPunchedCard">
            <a:avLst/>
          </a:prstGeom>
        </p:spPr>
        <p:style>
          <a:lnRef idx="1">
            <a:schemeClr val="accent6"/>
          </a:lnRef>
          <a:fillRef idx="3">
            <a:schemeClr val="accent6"/>
          </a:fillRef>
          <a:effectRef idx="2">
            <a:schemeClr val="accent6"/>
          </a:effectRef>
          <a:fontRef idx="minor">
            <a:schemeClr val="lt1"/>
          </a:fontRef>
        </p:style>
        <p:txBody>
          <a:bodyPr rtlCol="0" anchor="ctr"/>
          <a:lstStyle/>
          <a:p>
            <a:pPr fontAlgn="base">
              <a:spcBef>
                <a:spcPct val="0"/>
              </a:spcBef>
              <a:spcAft>
                <a:spcPct val="0"/>
              </a:spcAft>
            </a:pPr>
            <a:r>
              <a:rPr lang="el-GR" sz="2800" dirty="0">
                <a:solidFill>
                  <a:schemeClr val="tx1"/>
                </a:solidFill>
                <a:latin typeface="Calibri" pitchFamily="34" charset="0"/>
                <a:ea typeface="Calibri" pitchFamily="34" charset="0"/>
                <a:cs typeface="Arial" pitchFamily="34" charset="0"/>
              </a:rPr>
              <a:t>Ρόλος ηθικός :</a:t>
            </a:r>
            <a:endParaRPr lang="el-GR" sz="2800" dirty="0">
              <a:solidFill>
                <a:schemeClr val="tx1"/>
              </a:solidFill>
              <a:latin typeface="Arial" pitchFamily="34" charset="0"/>
              <a:cs typeface="Arial" pitchFamily="34" charset="0"/>
            </a:endParaRPr>
          </a:p>
          <a:p>
            <a:pPr lvl="0" fontAlgn="base">
              <a:spcBef>
                <a:spcPct val="0"/>
              </a:spcBef>
              <a:spcAft>
                <a:spcPct val="0"/>
              </a:spcAft>
              <a:buFontTx/>
              <a:buChar char="•"/>
            </a:pPr>
            <a:r>
              <a:rPr lang="el-GR" sz="2800" dirty="0">
                <a:solidFill>
                  <a:schemeClr val="tx1"/>
                </a:solidFill>
                <a:latin typeface="Calibri" pitchFamily="34" charset="0"/>
                <a:ea typeface="Calibri" pitchFamily="34" charset="0"/>
                <a:cs typeface="Arial" pitchFamily="34" charset="0"/>
              </a:rPr>
              <a:t>Προβάλλουν ηθικά πρότυπα και αξίες, όπως δικαιοσύνη, ανθρωπιά, φιλία των λαών</a:t>
            </a:r>
            <a:endParaRPr lang="el-GR" sz="2800" dirty="0">
              <a:solidFill>
                <a:schemeClr val="tx1"/>
              </a:solidFill>
            </a:endParaRPr>
          </a:p>
        </p:txBody>
      </p:sp>
      <p:sp>
        <p:nvSpPr>
          <p:cNvPr id="7" name="Ψαλίδισμα διαγώνιας γωνίας του ορθογωνίου 6"/>
          <p:cNvSpPr/>
          <p:nvPr/>
        </p:nvSpPr>
        <p:spPr>
          <a:xfrm>
            <a:off x="1795442" y="3284984"/>
            <a:ext cx="6809006" cy="3312368"/>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lvl="0" fontAlgn="base">
              <a:spcBef>
                <a:spcPct val="0"/>
              </a:spcBef>
              <a:spcAft>
                <a:spcPct val="0"/>
              </a:spcAft>
            </a:pPr>
            <a:r>
              <a:rPr lang="el-GR" sz="2800" dirty="0">
                <a:solidFill>
                  <a:schemeClr val="tx1"/>
                </a:solidFill>
                <a:latin typeface="Calibri" pitchFamily="34" charset="0"/>
                <a:ea typeface="Calibri" pitchFamily="34" charset="0"/>
                <a:cs typeface="Arial" pitchFamily="34" charset="0"/>
              </a:rPr>
              <a:t>Ρόλος κοινωνικός:</a:t>
            </a:r>
            <a:endParaRPr lang="el-GR" sz="2800" dirty="0">
              <a:solidFill>
                <a:schemeClr val="tx1"/>
              </a:solidFill>
              <a:latin typeface="Arial" pitchFamily="34" charset="0"/>
              <a:cs typeface="Arial" pitchFamily="34" charset="0"/>
            </a:endParaRPr>
          </a:p>
          <a:p>
            <a:pPr marL="342900" indent="-342900" fontAlgn="base">
              <a:spcBef>
                <a:spcPct val="0"/>
              </a:spcBef>
              <a:spcAft>
                <a:spcPct val="0"/>
              </a:spcAft>
              <a:buFont typeface="Wingdings" pitchFamily="2" charset="2"/>
              <a:buChar char="Ø"/>
            </a:pPr>
            <a:r>
              <a:rPr lang="el-GR" sz="2800" dirty="0">
                <a:solidFill>
                  <a:schemeClr val="tx1"/>
                </a:solidFill>
                <a:latin typeface="Calibri" pitchFamily="34" charset="0"/>
                <a:ea typeface="Calibri" pitchFamily="34" charset="0"/>
                <a:cs typeface="Arial" pitchFamily="34" charset="0"/>
              </a:rPr>
              <a:t>Κοινωνικοποιούν τα άτομα, καθιστώντας τα κοινωνούς των κοινωνικών προβλημάτων και προβάλλονται πρότυπα </a:t>
            </a:r>
            <a:r>
              <a:rPr lang="el-GR" sz="2800" dirty="0" smtClean="0">
                <a:solidFill>
                  <a:schemeClr val="tx1"/>
                </a:solidFill>
                <a:latin typeface="Calibri" pitchFamily="34" charset="0"/>
                <a:ea typeface="Calibri" pitchFamily="34" charset="0"/>
                <a:cs typeface="Arial" pitchFamily="34" charset="0"/>
              </a:rPr>
              <a:t>συμπεφοράς</a:t>
            </a:r>
            <a:r>
              <a:rPr lang="el-GR" sz="2800" dirty="0">
                <a:solidFill>
                  <a:schemeClr val="tx1"/>
                </a:solidFill>
                <a:latin typeface="Calibri" pitchFamily="34" charset="0"/>
                <a:ea typeface="Calibri" pitchFamily="34" charset="0"/>
                <a:cs typeface="Arial" pitchFamily="34" charset="0"/>
              </a:rPr>
              <a:t>.</a:t>
            </a:r>
            <a:endParaRPr lang="el-GR" sz="2800" dirty="0">
              <a:solidFill>
                <a:schemeClr val="tx1"/>
              </a:solidFill>
              <a:latin typeface="Arial" pitchFamily="34" charset="0"/>
              <a:cs typeface="Arial" pitchFamily="34" charset="0"/>
            </a:endParaRPr>
          </a:p>
          <a:p>
            <a:pPr marL="342900" lvl="0" indent="-342900" fontAlgn="base">
              <a:spcBef>
                <a:spcPct val="0"/>
              </a:spcBef>
              <a:spcAft>
                <a:spcPct val="0"/>
              </a:spcAft>
              <a:buFont typeface="Wingdings" pitchFamily="2" charset="2"/>
              <a:buChar char="Ø"/>
            </a:pPr>
            <a:r>
              <a:rPr lang="el-GR" sz="2800" dirty="0">
                <a:solidFill>
                  <a:schemeClr val="tx1"/>
                </a:solidFill>
                <a:latin typeface="Calibri" pitchFamily="34" charset="0"/>
                <a:ea typeface="Calibri" pitchFamily="34" charset="0"/>
                <a:cs typeface="Arial" pitchFamily="34" charset="0"/>
              </a:rPr>
              <a:t>Εντοπίζουν, μελετούν και προτείνουν λύσεις για τα κοινωνικά προβλήματα.</a:t>
            </a:r>
          </a:p>
        </p:txBody>
      </p:sp>
    </p:spTree>
    <p:extLst>
      <p:ext uri="{BB962C8B-B14F-4D97-AF65-F5344CB8AC3E}">
        <p14:creationId xmlns:p14="http://schemas.microsoft.com/office/powerpoint/2010/main" xmlns="" val="410191151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εξιό βέλος 3"/>
          <p:cNvSpPr/>
          <p:nvPr/>
        </p:nvSpPr>
        <p:spPr>
          <a:xfrm>
            <a:off x="323153" y="1304764"/>
            <a:ext cx="1152128" cy="122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5" name="Διάγραμμα ροής: Διάτρητη ταινία 4"/>
          <p:cNvSpPr/>
          <p:nvPr/>
        </p:nvSpPr>
        <p:spPr>
          <a:xfrm>
            <a:off x="1763688" y="332656"/>
            <a:ext cx="6912768" cy="6120680"/>
          </a:xfrm>
          <a:prstGeom prst="flowChartPunchedTape">
            <a:avLst/>
          </a:prstGeom>
        </p:spPr>
        <p:style>
          <a:lnRef idx="1">
            <a:schemeClr val="accent4"/>
          </a:lnRef>
          <a:fillRef idx="3">
            <a:schemeClr val="accent4"/>
          </a:fillRef>
          <a:effectRef idx="2">
            <a:schemeClr val="accent4"/>
          </a:effectRef>
          <a:fontRef idx="minor">
            <a:schemeClr val="lt1"/>
          </a:fontRef>
        </p:style>
        <p:txBody>
          <a:bodyPr rtlCol="0" anchor="ctr"/>
          <a:lstStyle/>
          <a:p>
            <a:pPr fontAlgn="base">
              <a:spcBef>
                <a:spcPct val="0"/>
              </a:spcBef>
              <a:spcAft>
                <a:spcPct val="0"/>
              </a:spcAft>
            </a:pPr>
            <a:r>
              <a:rPr lang="el-GR" sz="3200" dirty="0">
                <a:solidFill>
                  <a:schemeClr val="tx1"/>
                </a:solidFill>
                <a:latin typeface="Calibri" pitchFamily="34" charset="0"/>
                <a:ea typeface="Calibri" pitchFamily="34" charset="0"/>
                <a:cs typeface="Arial" pitchFamily="34" charset="0"/>
              </a:rPr>
              <a:t>Ρόλος ψυχαγωγικός:</a:t>
            </a:r>
            <a:endParaRPr lang="el-GR" sz="3200" dirty="0">
              <a:solidFill>
                <a:schemeClr val="tx1"/>
              </a:solidFill>
              <a:latin typeface="Arial" pitchFamily="34" charset="0"/>
              <a:cs typeface="Arial" pitchFamily="34" charset="0"/>
            </a:endParaRPr>
          </a:p>
          <a:p>
            <a:pPr lvl="0" fontAlgn="base">
              <a:spcBef>
                <a:spcPct val="0"/>
              </a:spcBef>
              <a:spcAft>
                <a:spcPct val="0"/>
              </a:spcAft>
              <a:buFontTx/>
              <a:buChar char="•"/>
            </a:pPr>
            <a:r>
              <a:rPr lang="el-GR" sz="3200" dirty="0">
                <a:solidFill>
                  <a:schemeClr val="tx1"/>
                </a:solidFill>
                <a:latin typeface="Calibri" pitchFamily="34" charset="0"/>
                <a:ea typeface="Calibri" pitchFamily="34" charset="0"/>
                <a:cs typeface="Arial" pitchFamily="34" charset="0"/>
              </a:rPr>
              <a:t>Γίνονται καταφυγή σε ανθρώπους που αντιμετωπίζουν την μοναξιά και την εγκατάλειψη. </a:t>
            </a:r>
          </a:p>
          <a:p>
            <a:pPr lvl="0" fontAlgn="base">
              <a:spcBef>
                <a:spcPct val="0"/>
              </a:spcBef>
              <a:spcAft>
                <a:spcPct val="0"/>
              </a:spcAft>
              <a:buFontTx/>
              <a:buChar char="•"/>
            </a:pPr>
            <a:r>
              <a:rPr lang="el-GR" sz="3200" dirty="0">
                <a:solidFill>
                  <a:schemeClr val="tx1"/>
                </a:solidFill>
                <a:latin typeface="Calibri" pitchFamily="34" charset="0"/>
                <a:ea typeface="Calibri" pitchFamily="34" charset="0"/>
                <a:cs typeface="Arial" pitchFamily="34" charset="0"/>
              </a:rPr>
              <a:t>Προβάλλουν κινηματογραφικές ταινίες , θέατρο, λογοτεχνία</a:t>
            </a:r>
            <a:endParaRPr lang="el-GR"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5158064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u="sng" dirty="0">
                <a:latin typeface="Calibri" pitchFamily="34" charset="0"/>
                <a:ea typeface="Calibri" pitchFamily="34" charset="0"/>
                <a:cs typeface="Arial" pitchFamily="34" charset="0"/>
              </a:rPr>
              <a:t>Αρνητικές επιδράσεις</a:t>
            </a:r>
            <a:r>
              <a:rPr lang="el-GR" sz="1400" dirty="0">
                <a:latin typeface="Arial" pitchFamily="34" charset="0"/>
                <a:cs typeface="Arial" pitchFamily="34" charset="0"/>
              </a:rPr>
              <a:t/>
            </a:r>
            <a:br>
              <a:rPr lang="el-GR" sz="1400" dirty="0">
                <a:latin typeface="Arial" pitchFamily="34" charset="0"/>
                <a:cs typeface="Arial" pitchFamily="34" charset="0"/>
              </a:rPr>
            </a:br>
            <a:endParaRPr lang="el-GR" dirty="0"/>
          </a:p>
        </p:txBody>
      </p:sp>
      <p:sp>
        <p:nvSpPr>
          <p:cNvPr id="4" name="Δεξιό βέλος 3"/>
          <p:cNvSpPr/>
          <p:nvPr/>
        </p:nvSpPr>
        <p:spPr>
          <a:xfrm>
            <a:off x="323153" y="1304764"/>
            <a:ext cx="1152128" cy="1224136"/>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solidFill>
                <a:schemeClr val="accent2"/>
              </a:solidFill>
            </a:endParaRPr>
          </a:p>
        </p:txBody>
      </p:sp>
      <p:sp>
        <p:nvSpPr>
          <p:cNvPr id="5" name="Στρογγύλεμα μίας γωνίας ορθογωνίου 4"/>
          <p:cNvSpPr/>
          <p:nvPr/>
        </p:nvSpPr>
        <p:spPr>
          <a:xfrm>
            <a:off x="1691680" y="1520788"/>
            <a:ext cx="6768752" cy="201622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l-GR" sz="2400" dirty="0">
                <a:solidFill>
                  <a:schemeClr val="tx1"/>
                </a:solidFill>
                <a:latin typeface="Calibri" pitchFamily="34" charset="0"/>
                <a:ea typeface="Calibri" pitchFamily="34" charset="0"/>
                <a:cs typeface="Arial" pitchFamily="34" charset="0"/>
              </a:rPr>
              <a:t>Όταν αντί να ενημερώνουν, προβάλλουν σκάνδαλα, βία, διογκώνουν τις ειδήσεις και </a:t>
            </a:r>
            <a:r>
              <a:rPr lang="el-GR" sz="2400" dirty="0" smtClean="0">
                <a:solidFill>
                  <a:schemeClr val="tx1"/>
                </a:solidFill>
                <a:latin typeface="Calibri" pitchFamily="34" charset="0"/>
                <a:ea typeface="Calibri" pitchFamily="34" charset="0"/>
                <a:cs typeface="Arial" pitchFamily="34" charset="0"/>
              </a:rPr>
              <a:t>παραπληροφορούν</a:t>
            </a:r>
          </a:p>
          <a:p>
            <a:pPr marL="285750" lvl="0" indent="-285750" algn="ctr">
              <a:buFont typeface="Arial" pitchFamily="34" charset="0"/>
              <a:buChar char="•"/>
            </a:pPr>
            <a:r>
              <a:rPr lang="el-GR" sz="2400" dirty="0">
                <a:solidFill>
                  <a:schemeClr val="tx1"/>
                </a:solidFill>
                <a:latin typeface="Calibri" pitchFamily="34" charset="0"/>
                <a:ea typeface="Calibri" pitchFamily="34" charset="0"/>
                <a:cs typeface="Arial" pitchFamily="34" charset="0"/>
              </a:rPr>
              <a:t>Επηρεάζουν αρνητικά την πολιτική ζωή </a:t>
            </a:r>
            <a:endParaRPr lang="el-GR" dirty="0">
              <a:solidFill>
                <a:schemeClr val="tx1"/>
              </a:solidFill>
              <a:latin typeface="Arial" pitchFamily="34" charset="0"/>
              <a:cs typeface="Arial" pitchFamily="34" charset="0"/>
            </a:endParaRPr>
          </a:p>
          <a:p>
            <a:pPr marL="285750" indent="-285750" algn="ctr">
              <a:buFont typeface="Arial" pitchFamily="34" charset="0"/>
              <a:buChar char="•"/>
            </a:pPr>
            <a:endParaRPr lang="el-GR" sz="2400" dirty="0"/>
          </a:p>
        </p:txBody>
      </p:sp>
      <p:sp>
        <p:nvSpPr>
          <p:cNvPr id="7" name="Ψαλίδισμα διαγώνιας γωνίας του ορθογωνίου 6"/>
          <p:cNvSpPr/>
          <p:nvPr/>
        </p:nvSpPr>
        <p:spPr>
          <a:xfrm>
            <a:off x="1691680" y="4077072"/>
            <a:ext cx="6768752" cy="2520280"/>
          </a:xfrm>
          <a:prstGeom prst="snip2DiagRect">
            <a:avLst/>
          </a:prstGeom>
        </p:spPr>
        <p:style>
          <a:lnRef idx="1">
            <a:schemeClr val="accent6"/>
          </a:lnRef>
          <a:fillRef idx="3">
            <a:schemeClr val="accent6"/>
          </a:fillRef>
          <a:effectRef idx="2">
            <a:schemeClr val="accent6"/>
          </a:effectRef>
          <a:fontRef idx="minor">
            <a:schemeClr val="lt1"/>
          </a:fontRef>
        </p:style>
        <p:txBody>
          <a:bodyPr rtlCol="0" anchor="ctr"/>
          <a:lstStyle/>
          <a:p>
            <a:pPr lvl="0" fontAlgn="base">
              <a:spcBef>
                <a:spcPct val="0"/>
              </a:spcBef>
              <a:spcAft>
                <a:spcPct val="0"/>
              </a:spcAft>
            </a:pPr>
            <a:r>
              <a:rPr lang="el-GR" sz="2400" dirty="0">
                <a:solidFill>
                  <a:schemeClr val="tx1"/>
                </a:solidFill>
                <a:latin typeface="Calibri" pitchFamily="34" charset="0"/>
                <a:ea typeface="Calibri" pitchFamily="34" charset="0"/>
                <a:cs typeface="Arial" pitchFamily="34" charset="0"/>
              </a:rPr>
              <a:t>1.Με την προπαγάνδα πολιτικοποιούν και μαζοποιούν τα άτομα.</a:t>
            </a:r>
            <a:endParaRPr lang="el-GR" sz="2400" dirty="0">
              <a:solidFill>
                <a:schemeClr val="tx1"/>
              </a:solidFill>
              <a:latin typeface="Arial" pitchFamily="34" charset="0"/>
              <a:cs typeface="Arial" pitchFamily="34" charset="0"/>
            </a:endParaRPr>
          </a:p>
          <a:p>
            <a:pPr lvl="0" eaLnBrk="0" fontAlgn="base" hangingPunct="0">
              <a:spcBef>
                <a:spcPct val="0"/>
              </a:spcBef>
              <a:spcAft>
                <a:spcPct val="0"/>
              </a:spcAft>
            </a:pPr>
            <a:r>
              <a:rPr lang="el-GR" sz="2400" dirty="0">
                <a:solidFill>
                  <a:schemeClr val="tx1"/>
                </a:solidFill>
                <a:latin typeface="Calibri" pitchFamily="34" charset="0"/>
                <a:ea typeface="Calibri" pitchFamily="34" charset="0"/>
                <a:cs typeface="Arial" pitchFamily="34" charset="0"/>
              </a:rPr>
              <a:t>2.Προκαλούν &lt;&lt;πλύση εγκεφάλου&gt;&gt; με τις πολιτικές διαφημίσεις και προβάλλουν πρότυπα ζωής.</a:t>
            </a:r>
            <a:endParaRPr lang="el-GR" sz="2400" dirty="0">
              <a:solidFill>
                <a:schemeClr val="tx1"/>
              </a:solidFill>
              <a:latin typeface="Arial" pitchFamily="34" charset="0"/>
              <a:cs typeface="Arial" pitchFamily="34" charset="0"/>
            </a:endParaRPr>
          </a:p>
          <a:p>
            <a:pPr lvl="0" eaLnBrk="0" fontAlgn="base" hangingPunct="0">
              <a:spcBef>
                <a:spcPct val="0"/>
              </a:spcBef>
              <a:spcAft>
                <a:spcPct val="0"/>
              </a:spcAft>
            </a:pPr>
            <a:r>
              <a:rPr lang="el-GR" sz="2400" dirty="0">
                <a:solidFill>
                  <a:schemeClr val="tx1"/>
                </a:solidFill>
                <a:latin typeface="Calibri" pitchFamily="34" charset="0"/>
                <a:ea typeface="Calibri" pitchFamily="34" charset="0"/>
                <a:cs typeface="Arial" pitchFamily="34" charset="0"/>
              </a:rPr>
              <a:t>3.Εξυπηρετούν κομματικές σκοπιμότητες και διαστρεβλώνουν την πραγματικότητα</a:t>
            </a:r>
            <a:endParaRPr lang="el-GR" sz="2400" dirty="0"/>
          </a:p>
        </p:txBody>
      </p:sp>
    </p:spTree>
    <p:extLst>
      <p:ext uri="{BB962C8B-B14F-4D97-AF65-F5344CB8AC3E}">
        <p14:creationId xmlns:p14="http://schemas.microsoft.com/office/powerpoint/2010/main" xmlns="" val="190437352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εξιό βέλος 3"/>
          <p:cNvSpPr/>
          <p:nvPr/>
        </p:nvSpPr>
        <p:spPr>
          <a:xfrm>
            <a:off x="166254" y="332656"/>
            <a:ext cx="1152128" cy="1224136"/>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solidFill>
                <a:schemeClr val="accent2"/>
              </a:solidFill>
            </a:endParaRPr>
          </a:p>
        </p:txBody>
      </p:sp>
      <p:sp>
        <p:nvSpPr>
          <p:cNvPr id="5" name="Ψαλίδισμα διαγώνιας γωνίας του ορθογωνίου 4"/>
          <p:cNvSpPr/>
          <p:nvPr/>
        </p:nvSpPr>
        <p:spPr>
          <a:xfrm>
            <a:off x="1763688" y="332656"/>
            <a:ext cx="6624736" cy="1872208"/>
          </a:xfrm>
          <a:prstGeom prst="snip2DiagRect">
            <a:avLst/>
          </a:prstGeom>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fontAlgn="base">
              <a:spcBef>
                <a:spcPct val="0"/>
              </a:spcBef>
              <a:spcAft>
                <a:spcPct val="0"/>
              </a:spcAft>
              <a:buFont typeface="Wingdings" pitchFamily="2" charset="2"/>
              <a:buChar char="v"/>
            </a:pPr>
            <a:r>
              <a:rPr lang="el-GR" sz="2400" dirty="0">
                <a:solidFill>
                  <a:schemeClr val="tx1"/>
                </a:solidFill>
                <a:latin typeface="Calibri" pitchFamily="34" charset="0"/>
                <a:ea typeface="Calibri" pitchFamily="34" charset="0"/>
                <a:cs typeface="Arial" pitchFamily="34" charset="0"/>
              </a:rPr>
              <a:t>Υποβαθμίζουν την αισθητική παρουσιάζοντας προγράμματα χαμηλής ποιότητας.</a:t>
            </a:r>
            <a:endParaRPr lang="el-GR" sz="2400" dirty="0">
              <a:solidFill>
                <a:schemeClr val="tx1"/>
              </a:solidFill>
              <a:latin typeface="Arial" pitchFamily="34" charset="0"/>
              <a:cs typeface="Arial" pitchFamily="34" charset="0"/>
            </a:endParaRPr>
          </a:p>
        </p:txBody>
      </p:sp>
      <p:sp>
        <p:nvSpPr>
          <p:cNvPr id="6" name="Ψαλίδισμα διαγώνιας γωνίας του ορθογωνίου 5"/>
          <p:cNvSpPr/>
          <p:nvPr/>
        </p:nvSpPr>
        <p:spPr>
          <a:xfrm>
            <a:off x="1763260" y="2348880"/>
            <a:ext cx="7070042" cy="223224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spcBef>
                <a:spcPct val="0"/>
              </a:spcBef>
              <a:spcAft>
                <a:spcPct val="0"/>
              </a:spcAft>
              <a:buFont typeface="Wingdings" pitchFamily="2" charset="2"/>
              <a:buChar char="v"/>
            </a:pPr>
            <a:r>
              <a:rPr lang="el-GR" sz="2400" dirty="0">
                <a:solidFill>
                  <a:schemeClr val="tx1"/>
                </a:solidFill>
                <a:latin typeface="Calibri" pitchFamily="34" charset="0"/>
                <a:ea typeface="Calibri" pitchFamily="34" charset="0"/>
                <a:cs typeface="Arial" pitchFamily="34" charset="0"/>
              </a:rPr>
              <a:t>Απομονώνουν τα άτομα αφού με τα προγράμματα – παιχνίδια δεν τους αφήνουν χρόνο για διάλογο, ακόμα και στα μέλη της οικογενείας και τους εθίζουν σ’ αυτά.</a:t>
            </a:r>
            <a:endParaRPr lang="el-GR" sz="2400" dirty="0">
              <a:solidFill>
                <a:schemeClr val="tx1"/>
              </a:solidFill>
              <a:latin typeface="Arial" pitchFamily="34" charset="0"/>
              <a:cs typeface="Arial" pitchFamily="34" charset="0"/>
            </a:endParaRPr>
          </a:p>
        </p:txBody>
      </p:sp>
      <p:sp>
        <p:nvSpPr>
          <p:cNvPr id="9" name="Ψαλίδισμα διαγώνιας γωνίας του ορθογωνίου 8"/>
          <p:cNvSpPr/>
          <p:nvPr/>
        </p:nvSpPr>
        <p:spPr>
          <a:xfrm>
            <a:off x="1763688" y="4907636"/>
            <a:ext cx="7069614" cy="16897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lvl="0" indent="-285750" fontAlgn="base">
              <a:spcBef>
                <a:spcPct val="0"/>
              </a:spcBef>
              <a:spcAft>
                <a:spcPct val="0"/>
              </a:spcAft>
              <a:buFont typeface="Wingdings" pitchFamily="2" charset="2"/>
              <a:buChar char="v"/>
            </a:pPr>
            <a:r>
              <a:rPr lang="el-GR" sz="2800" dirty="0">
                <a:solidFill>
                  <a:schemeClr val="tx1"/>
                </a:solidFill>
                <a:latin typeface="Calibri" pitchFamily="34" charset="0"/>
                <a:ea typeface="Calibri" pitchFamily="34" charset="0"/>
                <a:cs typeface="Arial" pitchFamily="34" charset="0"/>
              </a:rPr>
              <a:t>Με την παγκοσμιότητα που τα διακρίνει καλλιεργούν την αποστροφή από τις παραδοσιακές αξίες και προωθούν την ξενομανία.</a:t>
            </a:r>
            <a:endParaRPr lang="el-GR" sz="2800" dirty="0">
              <a:solidFill>
                <a:schemeClr val="tx1"/>
              </a:solidFill>
              <a:latin typeface="Arial" pitchFamily="34" charset="0"/>
              <a:cs typeface="Arial" pitchFamily="34" charset="0"/>
            </a:endParaRPr>
          </a:p>
        </p:txBody>
      </p:sp>
      <p:sp>
        <p:nvSpPr>
          <p:cNvPr id="10" name="Δεξιό βέλος 9"/>
          <p:cNvSpPr/>
          <p:nvPr/>
        </p:nvSpPr>
        <p:spPr>
          <a:xfrm>
            <a:off x="166254" y="2348880"/>
            <a:ext cx="1152128" cy="1224136"/>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solidFill>
                <a:schemeClr val="accent2"/>
              </a:solidFill>
            </a:endParaRPr>
          </a:p>
        </p:txBody>
      </p:sp>
      <p:sp>
        <p:nvSpPr>
          <p:cNvPr id="11" name="Δεξιό βέλος 10"/>
          <p:cNvSpPr/>
          <p:nvPr/>
        </p:nvSpPr>
        <p:spPr>
          <a:xfrm>
            <a:off x="166254" y="4907636"/>
            <a:ext cx="1152128" cy="1224136"/>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solidFill>
                <a:schemeClr val="accent2"/>
              </a:solidFill>
            </a:endParaRPr>
          </a:p>
        </p:txBody>
      </p:sp>
    </p:spTree>
    <p:extLst>
      <p:ext uri="{BB962C8B-B14F-4D97-AF65-F5344CB8AC3E}">
        <p14:creationId xmlns:p14="http://schemas.microsoft.com/office/powerpoint/2010/main" xmlns="" val="21200435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εξιό βέλος 3"/>
          <p:cNvSpPr/>
          <p:nvPr/>
        </p:nvSpPr>
        <p:spPr>
          <a:xfrm>
            <a:off x="323528" y="2780928"/>
            <a:ext cx="1152128" cy="1224136"/>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solidFill>
                <a:schemeClr val="accent2"/>
              </a:solidFill>
            </a:endParaRPr>
          </a:p>
        </p:txBody>
      </p:sp>
      <p:sp>
        <p:nvSpPr>
          <p:cNvPr id="5" name="Διάγραμμα ροής: Διάτρητη ταινία 4"/>
          <p:cNvSpPr/>
          <p:nvPr/>
        </p:nvSpPr>
        <p:spPr>
          <a:xfrm>
            <a:off x="1835696" y="1520788"/>
            <a:ext cx="5976664" cy="3744416"/>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4000" b="1" i="1" u="sng" dirty="0">
                <a:solidFill>
                  <a:schemeClr val="tx1"/>
                </a:solidFill>
                <a:latin typeface="Calibri" pitchFamily="34" charset="0"/>
                <a:ea typeface="Calibri" pitchFamily="34" charset="0"/>
                <a:cs typeface="Arial" pitchFamily="34" charset="0"/>
              </a:rPr>
              <a:t>Συρρικνώνουν την γλώσσα και την φτωχαίνουν</a:t>
            </a:r>
            <a:endParaRPr lang="el-GR" sz="4000" b="1" i="1" u="sng" dirty="0"/>
          </a:p>
        </p:txBody>
      </p:sp>
    </p:spTree>
    <p:extLst>
      <p:ext uri="{BB962C8B-B14F-4D97-AF65-F5344CB8AC3E}">
        <p14:creationId xmlns:p14="http://schemas.microsoft.com/office/powerpoint/2010/main" xmlns="" val="304083980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ύλεμα μίας γωνίας ορθογωνίου 1"/>
          <p:cNvSpPr/>
          <p:nvPr/>
        </p:nvSpPr>
        <p:spPr>
          <a:xfrm>
            <a:off x="899592" y="1916832"/>
            <a:ext cx="7416824" cy="3528392"/>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l-GR" sz="3200" dirty="0"/>
              <a:t>Η εξάρτηση από τα κοινωνικά δίκτυα κατατάσσεται πλέον στην κατηγορία των ψυχικών διαταραχών, ενώ παρουσιάζει τις συμπεριφορές που εμφανίζονται στις εξαρτήσεις από το κάπνισμα ή το αλκοόλ.</a:t>
            </a:r>
          </a:p>
        </p:txBody>
      </p:sp>
      <p:sp>
        <p:nvSpPr>
          <p:cNvPr id="3" name="TextBox 2"/>
          <p:cNvSpPr txBox="1"/>
          <p:nvPr/>
        </p:nvSpPr>
        <p:spPr>
          <a:xfrm>
            <a:off x="1655676" y="395372"/>
            <a:ext cx="5904656" cy="830997"/>
          </a:xfrm>
          <a:prstGeom prst="rect">
            <a:avLst/>
          </a:prstGeom>
          <a:noFill/>
        </p:spPr>
        <p:txBody>
          <a:bodyPr wrap="square" rtlCol="0">
            <a:spAutoFit/>
          </a:bodyPr>
          <a:lstStyle/>
          <a:p>
            <a:pPr lvl="0" algn="ctr"/>
            <a:r>
              <a:rPr lang="el-GR" sz="4800" dirty="0"/>
              <a:t>ΕΞΑΡΤΗΣΗ</a:t>
            </a:r>
          </a:p>
        </p:txBody>
      </p:sp>
    </p:spTree>
    <p:extLst>
      <p:ext uri="{BB962C8B-B14F-4D97-AF65-F5344CB8AC3E}">
        <p14:creationId xmlns:p14="http://schemas.microsoft.com/office/powerpoint/2010/main" xmlns="" val="164276873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ύλεμα μίας γωνίας ορθογωνίου 1"/>
          <p:cNvSpPr/>
          <p:nvPr/>
        </p:nvSpPr>
        <p:spPr>
          <a:xfrm>
            <a:off x="827584" y="463989"/>
            <a:ext cx="7128792" cy="4405171"/>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3200" dirty="0">
                <a:solidFill>
                  <a:schemeClr val="tx1"/>
                </a:solidFill>
              </a:rPr>
              <a:t>Τέτοιες συμπεριφορές περιλαμβάνουν:</a:t>
            </a:r>
          </a:p>
          <a:p>
            <a:pPr lvl="0" algn="ctr"/>
            <a:endParaRPr lang="el-GR" dirty="0">
              <a:solidFill>
                <a:schemeClr val="tx1"/>
              </a:solidFill>
            </a:endParaRPr>
          </a:p>
          <a:p>
            <a:pPr lvl="0" algn="ctr"/>
            <a:endParaRPr lang="el-GR" dirty="0">
              <a:solidFill>
                <a:schemeClr val="tx1"/>
              </a:solidFill>
            </a:endParaRPr>
          </a:p>
          <a:p>
            <a:pPr marL="285750" lvl="0" indent="-285750">
              <a:buFont typeface="Arial" pitchFamily="34" charset="0"/>
              <a:buChar char="•"/>
            </a:pPr>
            <a:r>
              <a:rPr lang="el-GR" sz="2800" dirty="0">
                <a:solidFill>
                  <a:schemeClr val="tx1"/>
                </a:solidFill>
              </a:rPr>
              <a:t>Αλλαγές στη διάθεση</a:t>
            </a:r>
          </a:p>
          <a:p>
            <a:pPr marL="285750" lvl="0" indent="-285750">
              <a:buFont typeface="Arial" pitchFamily="34" charset="0"/>
              <a:buChar char="•"/>
            </a:pPr>
            <a:r>
              <a:rPr lang="el-GR" sz="2800" dirty="0" smtClean="0">
                <a:solidFill>
                  <a:schemeClr val="tx1"/>
                </a:solidFill>
              </a:rPr>
              <a:t>Κοινωνική απόσυρση</a:t>
            </a:r>
          </a:p>
          <a:p>
            <a:pPr marL="285750" lvl="0" indent="-285750">
              <a:buFont typeface="Arial" pitchFamily="34" charset="0"/>
              <a:buChar char="•"/>
            </a:pPr>
            <a:r>
              <a:rPr lang="el-GR" sz="2800" dirty="0" smtClean="0">
                <a:solidFill>
                  <a:schemeClr val="tx1"/>
                </a:solidFill>
              </a:rPr>
              <a:t>Συγκρούσεις με άλλους ανθρώπους</a:t>
            </a:r>
          </a:p>
          <a:p>
            <a:pPr marL="285750" lvl="0" indent="-285750">
              <a:buFont typeface="Arial" pitchFamily="34" charset="0"/>
              <a:buChar char="•"/>
            </a:pPr>
            <a:r>
              <a:rPr lang="el-GR" sz="2800" dirty="0" smtClean="0">
                <a:solidFill>
                  <a:schemeClr val="tx1"/>
                </a:solidFill>
              </a:rPr>
              <a:t>Υποτροπή </a:t>
            </a:r>
            <a:r>
              <a:rPr lang="el-GR" sz="2800" dirty="0">
                <a:solidFill>
                  <a:schemeClr val="tx1"/>
                </a:solidFill>
              </a:rPr>
              <a:t>(επανεμφάνιση δυσάρεστων καταστάσεων μετά από περίοδο βελτίωσης</a:t>
            </a:r>
          </a:p>
        </p:txBody>
      </p:sp>
    </p:spTree>
    <p:extLst>
      <p:ext uri="{BB962C8B-B14F-4D97-AF65-F5344CB8AC3E}">
        <p14:creationId xmlns:p14="http://schemas.microsoft.com/office/powerpoint/2010/main" xmlns="" val="232881463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lum/>
            <a:alphaModFix/>
          </a:blip>
          <a:srcRect/>
          <a:stretch>
            <a:fillRect/>
          </a:stretch>
        </p:blipFill>
        <p:spPr>
          <a:xfrm>
            <a:off x="0" y="0"/>
            <a:ext cx="9143999" cy="6857999"/>
          </a:xfrm>
          <a:prstGeom prst="rect">
            <a:avLst/>
          </a:prstGeom>
          <a:noFill/>
          <a:ln>
            <a:noFill/>
          </a:ln>
        </p:spPr>
      </p:pic>
    </p:spTree>
    <p:extLst>
      <p:ext uri="{BB962C8B-B14F-4D97-AF65-F5344CB8AC3E}">
        <p14:creationId xmlns:p14="http://schemas.microsoft.com/office/powerpoint/2010/main" xmlns="" val="32658538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ύλεμα μίας γωνίας ορθογωνίου 1"/>
          <p:cNvSpPr/>
          <p:nvPr/>
        </p:nvSpPr>
        <p:spPr>
          <a:xfrm>
            <a:off x="1475281" y="260648"/>
            <a:ext cx="7272808" cy="2520280"/>
          </a:xfrm>
          <a:prstGeom prst="round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l-GR" sz="3200" dirty="0">
                <a:solidFill>
                  <a:schemeClr val="tx1"/>
                </a:solidFill>
              </a:rPr>
              <a:t>Επιπλέον, τα άτομα παραμελούν πολλές πτυχές της ζωής τους λόγω της πολύωρης ενασχόλησης με τα κοινωνικά δίκτυα.</a:t>
            </a:r>
          </a:p>
        </p:txBody>
      </p:sp>
      <p:sp>
        <p:nvSpPr>
          <p:cNvPr id="3" name="Στρογγύλεμα μίας γωνίας ορθογωνίου 2"/>
          <p:cNvSpPr/>
          <p:nvPr/>
        </p:nvSpPr>
        <p:spPr>
          <a:xfrm>
            <a:off x="1699966" y="3079371"/>
            <a:ext cx="7416824" cy="3528392"/>
          </a:xfrm>
          <a:prstGeom prst="round1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l-GR" sz="2800" dirty="0">
                <a:solidFill>
                  <a:schemeClr val="tx1"/>
                </a:solidFill>
              </a:rPr>
              <a:t>Το 40% του παγκοσμίου πληθυσμού (3 δισ. περίπου) είναι χρήστες σε κάποιο από τα κοινωνικά μέσα και ο κάθε χρήστης ξοδεύει δύο ώρες την ημέρα σε ένα από αυτά. Η κοινωνική ομάδα που ασχολείται περισσότερο είναι οι νέοι.</a:t>
            </a:r>
          </a:p>
        </p:txBody>
      </p:sp>
      <p:sp>
        <p:nvSpPr>
          <p:cNvPr id="4" name="Δεξιό βέλος 3"/>
          <p:cNvSpPr/>
          <p:nvPr/>
        </p:nvSpPr>
        <p:spPr>
          <a:xfrm>
            <a:off x="323153" y="1304764"/>
            <a:ext cx="1152128" cy="122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5" name="Δεξιό βέλος 4"/>
          <p:cNvSpPr/>
          <p:nvPr/>
        </p:nvSpPr>
        <p:spPr>
          <a:xfrm>
            <a:off x="475553" y="3789040"/>
            <a:ext cx="1152128" cy="122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Tree>
    <p:extLst>
      <p:ext uri="{BB962C8B-B14F-4D97-AF65-F5344CB8AC3E}">
        <p14:creationId xmlns:p14="http://schemas.microsoft.com/office/powerpoint/2010/main" xmlns="" val="367405878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lum/>
            <a:alphaModFix/>
          </a:blip>
          <a:srcRect/>
          <a:stretch>
            <a:fillRect/>
          </a:stretch>
        </p:blipFill>
        <p:spPr>
          <a:xfrm>
            <a:off x="0" y="0"/>
            <a:ext cx="9127161" cy="6957392"/>
          </a:xfrm>
          <a:prstGeom prst="rect">
            <a:avLst/>
          </a:prstGeom>
          <a:noFill/>
          <a:ln>
            <a:noFill/>
          </a:ln>
        </p:spPr>
      </p:pic>
    </p:spTree>
    <p:extLst>
      <p:ext uri="{BB962C8B-B14F-4D97-AF65-F5344CB8AC3E}">
        <p14:creationId xmlns:p14="http://schemas.microsoft.com/office/powerpoint/2010/main" xmlns="" val="71344729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ΠΕΡΙΕΧΟΜΕΝΑ</a:t>
            </a:r>
            <a:endParaRPr lang="el-GR" dirty="0"/>
          </a:p>
        </p:txBody>
      </p:sp>
      <p:sp>
        <p:nvSpPr>
          <p:cNvPr id="3" name="Θέση περιεχομένου 2"/>
          <p:cNvSpPr>
            <a:spLocks noGrp="1"/>
          </p:cNvSpPr>
          <p:nvPr>
            <p:ph idx="1"/>
          </p:nvPr>
        </p:nvSpPr>
        <p:spPr/>
        <p:txBody>
          <a:bodyPr/>
          <a:lstStyle/>
          <a:p>
            <a:r>
              <a:rPr lang="el-GR" dirty="0" smtClean="0"/>
              <a:t>ΟΡΙΣΜΟΣ</a:t>
            </a:r>
          </a:p>
          <a:p>
            <a:r>
              <a:rPr lang="el-GR" dirty="0" smtClean="0"/>
              <a:t>ΕΠΙΔΡΑΣΕΙΣ</a:t>
            </a:r>
          </a:p>
          <a:p>
            <a:r>
              <a:rPr lang="el-GR" dirty="0" smtClean="0"/>
              <a:t>ΕΞΑΡΤΗΣΗ</a:t>
            </a:r>
          </a:p>
          <a:p>
            <a:r>
              <a:rPr lang="el-GR" dirty="0" smtClean="0"/>
              <a:t>ΠΩΣ ΘΑ ΕΊΝΑΙ ΔΙΑΜΟΡΦΩΜΕΝΑ ΣΤΟ ΜΕΛΛΟΝ</a:t>
            </a:r>
            <a:endParaRPr lang="el-GR" dirty="0"/>
          </a:p>
        </p:txBody>
      </p:sp>
    </p:spTree>
    <p:extLst>
      <p:ext uri="{BB962C8B-B14F-4D97-AF65-F5344CB8AC3E}">
        <p14:creationId xmlns:p14="http://schemas.microsoft.com/office/powerpoint/2010/main" xmlns="" val="361306622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Στρογγύλεμα μίας γωνίας ορθογωνίου 2"/>
          <p:cNvSpPr/>
          <p:nvPr/>
        </p:nvSpPr>
        <p:spPr>
          <a:xfrm>
            <a:off x="1763688" y="242566"/>
            <a:ext cx="7164288" cy="3130196"/>
          </a:xfrm>
          <a:prstGeom prst="round1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3200" dirty="0">
                <a:solidFill>
                  <a:sysClr val="windowText" lastClr="000000"/>
                </a:solidFill>
                <a:latin typeface="Arial" pitchFamily="18"/>
                <a:ea typeface="Microsoft YaHei" pitchFamily="2"/>
              </a:rPr>
              <a:t>Πολλοί από αυτούς συμφωνούν ότι δεν έχουν πραγματικούς φίλους στους οποίους μπορούν να στραφούν όταν βρίσκονται σε κάποιο αδιέξοδο, κάνοντάς τους να στρέφονται ξανά στα κινητά τους τηλέφωνα για προσωρινή ανακούφιση</a:t>
            </a:r>
            <a:endParaRPr lang="el-GR" dirty="0"/>
          </a:p>
        </p:txBody>
      </p:sp>
      <p:sp>
        <p:nvSpPr>
          <p:cNvPr id="4" name="Ψαλίδισμα διαγώνιας γωνίας του ορθογωνίου 3"/>
          <p:cNvSpPr/>
          <p:nvPr/>
        </p:nvSpPr>
        <p:spPr>
          <a:xfrm>
            <a:off x="2033464" y="3789040"/>
            <a:ext cx="6624736" cy="2880320"/>
          </a:xfrm>
          <a:prstGeom prst="snip2Diag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spcAft>
                <a:spcPts val="1414"/>
              </a:spcAft>
              <a:buSzPct val="45000"/>
            </a:pPr>
            <a:r>
              <a:rPr lang="el-GR" sz="2400" dirty="0">
                <a:solidFill>
                  <a:sysClr val="windowText" lastClr="000000"/>
                </a:solidFill>
                <a:latin typeface="Arial" pitchFamily="18"/>
                <a:ea typeface="Microsoft YaHei" pitchFamily="2"/>
              </a:rPr>
              <a:t>Σύμφωνα με την ιατρική επιστήμη, η διάδραση με την τεχνολογία εκκρίνει στους ανθρώπους μια χημική ουσία που ονομάζεται ντοπαμίνη. Γι' αυτό όταν γράφουμε μηνύματα στο κινητό ή ενασχολούμαστε με τα κοινωνικά δίκτυα αισθανόμαστε ωραία.</a:t>
            </a:r>
          </a:p>
        </p:txBody>
      </p:sp>
      <p:sp>
        <p:nvSpPr>
          <p:cNvPr id="5" name="Δεξιό βέλος 4"/>
          <p:cNvSpPr/>
          <p:nvPr/>
        </p:nvSpPr>
        <p:spPr>
          <a:xfrm>
            <a:off x="323153" y="1304764"/>
            <a:ext cx="1152128" cy="122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6" name="Δεξιό βέλος 5"/>
          <p:cNvSpPr/>
          <p:nvPr/>
        </p:nvSpPr>
        <p:spPr>
          <a:xfrm>
            <a:off x="475553" y="4437112"/>
            <a:ext cx="1152128" cy="122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Tree>
    <p:extLst>
      <p:ext uri="{BB962C8B-B14F-4D97-AF65-F5344CB8AC3E}">
        <p14:creationId xmlns:p14="http://schemas.microsoft.com/office/powerpoint/2010/main" xmlns="" val="81330563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lum/>
            <a:alphaModFix/>
          </a:blip>
          <a:srcRect/>
          <a:stretch>
            <a:fillRect/>
          </a:stretch>
        </p:blipFill>
        <p:spPr>
          <a:xfrm>
            <a:off x="21009" y="0"/>
            <a:ext cx="9252520" cy="6846707"/>
          </a:xfrm>
          <a:prstGeom prst="rect">
            <a:avLst/>
          </a:prstGeom>
          <a:noFill/>
          <a:ln>
            <a:noFill/>
          </a:ln>
        </p:spPr>
      </p:pic>
    </p:spTree>
    <p:extLst>
      <p:ext uri="{BB962C8B-B14F-4D97-AF65-F5344CB8AC3E}">
        <p14:creationId xmlns:p14="http://schemas.microsoft.com/office/powerpoint/2010/main" xmlns="" val="425618832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Ψαλίδισμα διαγώνιας γωνίας του ορθογωνίου 2"/>
          <p:cNvSpPr/>
          <p:nvPr/>
        </p:nvSpPr>
        <p:spPr>
          <a:xfrm>
            <a:off x="2627784" y="443568"/>
            <a:ext cx="6048672" cy="3312368"/>
          </a:xfrm>
          <a:prstGeom prst="snip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hangingPunct="0">
              <a:spcAft>
                <a:spcPts val="1414"/>
              </a:spcAft>
              <a:buSzPct val="45000"/>
            </a:pPr>
            <a:r>
              <a:rPr lang="el-GR" sz="2400" dirty="0">
                <a:solidFill>
                  <a:sysClr val="windowText" lastClr="000000"/>
                </a:solidFill>
                <a:latin typeface="Arial" pitchFamily="18"/>
                <a:ea typeface="Microsoft YaHei" pitchFamily="2"/>
              </a:rPr>
              <a:t>Όταν όμως κάποιος δε λαμβάνει απόκριση σε κάτι που δημοσίευσε, αρχίζει να αναρωτιέται τι έκανε λάθος και ανησυχεί. Κάτι τέτοιο ενδέχεται να εξελιχθεί σε τραύμα, ιδιαίτερα κατά την περίοδο της εφηβείας, όποτε και οι νέοι προσπαθούν να ενταχθούν σε ένα ευρύτερο κοινωνικό σύνολο.</a:t>
            </a:r>
          </a:p>
        </p:txBody>
      </p:sp>
      <p:sp>
        <p:nvSpPr>
          <p:cNvPr id="4" name="Ψαλίδισμα διαγώνιας γωνίας του ορθογωνίου 3"/>
          <p:cNvSpPr/>
          <p:nvPr/>
        </p:nvSpPr>
        <p:spPr>
          <a:xfrm>
            <a:off x="2713477" y="3861048"/>
            <a:ext cx="6408712" cy="2880320"/>
          </a:xfrm>
          <a:prstGeom prst="snip2Diag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ctr" hangingPunct="0">
              <a:spcAft>
                <a:spcPts val="1414"/>
              </a:spcAft>
              <a:buSzPct val="45000"/>
            </a:pPr>
            <a:r>
              <a:rPr lang="el-GR" sz="2400" dirty="0">
                <a:solidFill>
                  <a:sysClr val="windowText" lastClr="000000"/>
                </a:solidFill>
                <a:latin typeface="Arial" pitchFamily="18"/>
                <a:ea typeface="Microsoft YaHei" pitchFamily="2"/>
              </a:rPr>
              <a:t>Η τεχνολογία και η εξάρτησή μας από αυτή, μας έχει αποτρέψει από το διάβασμα βιβλίων. Αυτό είναι μειονέκτημα αν λάβουμε υπ' όψιν μας ότι η λογοτεχνία μάς καθιστά ικανούς να καταλάβουμε τις ζωές και τα κίνητρα των άλλων, καθώς και τον τρόπο σκέψης τους.</a:t>
            </a:r>
          </a:p>
        </p:txBody>
      </p:sp>
      <p:sp>
        <p:nvSpPr>
          <p:cNvPr id="5" name="Δεξιό βέλος 4"/>
          <p:cNvSpPr/>
          <p:nvPr/>
        </p:nvSpPr>
        <p:spPr>
          <a:xfrm>
            <a:off x="323153" y="1304764"/>
            <a:ext cx="1152128" cy="122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6" name="Δεξιό βέλος 5"/>
          <p:cNvSpPr/>
          <p:nvPr/>
        </p:nvSpPr>
        <p:spPr>
          <a:xfrm>
            <a:off x="546268" y="4077072"/>
            <a:ext cx="1152128" cy="122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Tree>
    <p:extLst>
      <p:ext uri="{BB962C8B-B14F-4D97-AF65-F5344CB8AC3E}">
        <p14:creationId xmlns:p14="http://schemas.microsoft.com/office/powerpoint/2010/main" xmlns="" val="318027544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Ενδείξεις ότι ένα άτομο είναι εξαρτημένο (ψυχολογικός τομέας)</a:t>
            </a:r>
          </a:p>
        </p:txBody>
      </p:sp>
      <p:sp>
        <p:nvSpPr>
          <p:cNvPr id="5" name="Θέση περιεχομένου 4"/>
          <p:cNvSpPr>
            <a:spLocks noGrp="1"/>
          </p:cNvSpPr>
          <p:nvPr>
            <p:ph idx="1"/>
          </p:nvPr>
        </p:nvSpPr>
        <p:spPr>
          <a:prstGeom prst="snip2DiagRect">
            <a:avLst/>
          </a:prstGeom>
          <a:ln/>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lvl="0" hangingPunct="0">
              <a:spcBef>
                <a:spcPts val="0"/>
              </a:spcBef>
              <a:spcAft>
                <a:spcPts val="1414"/>
              </a:spcAft>
              <a:buSzPct val="45000"/>
              <a:buFont typeface="Wingdings" pitchFamily="2" charset="2"/>
              <a:buChar char="v"/>
            </a:pPr>
            <a:r>
              <a:rPr lang="el-GR" sz="2400" dirty="0">
                <a:solidFill>
                  <a:sysClr val="windowText" lastClr="000000"/>
                </a:solidFill>
                <a:latin typeface="Arial" pitchFamily="18"/>
                <a:ea typeface="Microsoft YaHei" pitchFamily="2"/>
              </a:rPr>
              <a:t>Επιθυμία να περνάει όλο και περισσότερο χρόνο στο διαδίκτυο</a:t>
            </a:r>
          </a:p>
          <a:p>
            <a:pPr lvl="0" hangingPunct="0">
              <a:spcBef>
                <a:spcPts val="0"/>
              </a:spcBef>
              <a:spcAft>
                <a:spcPts val="1414"/>
              </a:spcAft>
              <a:buSzPct val="45000"/>
              <a:buFont typeface="Wingdings" pitchFamily="2" charset="2"/>
              <a:buChar char="v"/>
            </a:pPr>
            <a:r>
              <a:rPr lang="el-GR" sz="2400" dirty="0">
                <a:solidFill>
                  <a:sysClr val="windowText" lastClr="000000"/>
                </a:solidFill>
                <a:latin typeface="Arial" pitchFamily="18"/>
                <a:ea typeface="Microsoft YaHei" pitchFamily="2"/>
              </a:rPr>
              <a:t>Συναισθηματικό κενό, ανία και ανησυχία όταν δεν είναι on-line</a:t>
            </a:r>
          </a:p>
          <a:p>
            <a:pPr lvl="0" hangingPunct="0">
              <a:spcBef>
                <a:spcPts val="0"/>
              </a:spcBef>
              <a:spcAft>
                <a:spcPts val="1414"/>
              </a:spcAft>
              <a:buSzPct val="45000"/>
              <a:buFont typeface="Wingdings" pitchFamily="2" charset="2"/>
              <a:buChar char="v"/>
            </a:pPr>
            <a:r>
              <a:rPr lang="el-GR" sz="2400" dirty="0">
                <a:solidFill>
                  <a:sysClr val="windowText" lastClr="000000"/>
                </a:solidFill>
                <a:latin typeface="Arial" pitchFamily="18"/>
                <a:ea typeface="Microsoft YaHei" pitchFamily="2"/>
              </a:rPr>
              <a:t>Αδιαφορία για τις ευθύνες του</a:t>
            </a:r>
          </a:p>
          <a:p>
            <a:pPr lvl="0" hangingPunct="0">
              <a:spcBef>
                <a:spcPts val="0"/>
              </a:spcBef>
              <a:spcAft>
                <a:spcPts val="1414"/>
              </a:spcAft>
              <a:buSzPct val="45000"/>
              <a:buFont typeface="Wingdings" pitchFamily="2" charset="2"/>
              <a:buChar char="v"/>
            </a:pPr>
            <a:r>
              <a:rPr lang="el-GR" sz="2400" dirty="0">
                <a:solidFill>
                  <a:sysClr val="windowText" lastClr="000000"/>
                </a:solidFill>
                <a:latin typeface="Arial" pitchFamily="18"/>
                <a:ea typeface="Microsoft YaHei" pitchFamily="2"/>
              </a:rPr>
              <a:t>Αίσθηση ευεξίας όταν ασχολείται με τον υπολογιστή</a:t>
            </a:r>
          </a:p>
          <a:p>
            <a:pPr lvl="0" hangingPunct="0">
              <a:spcBef>
                <a:spcPts val="0"/>
              </a:spcBef>
              <a:spcAft>
                <a:spcPts val="1414"/>
              </a:spcAft>
              <a:buSzPct val="45000"/>
              <a:buFont typeface="Wingdings" pitchFamily="2" charset="2"/>
              <a:buChar char="v"/>
            </a:pPr>
            <a:r>
              <a:rPr lang="el-GR" sz="2400" dirty="0">
                <a:solidFill>
                  <a:sysClr val="windowText" lastClr="000000"/>
                </a:solidFill>
                <a:latin typeface="Arial" pitchFamily="18"/>
                <a:ea typeface="Microsoft YaHei" pitchFamily="2"/>
              </a:rPr>
              <a:t>Αδυναμία διακοπής της χρήσης ή της μείωσης του χρόνου ενασχόλησης</a:t>
            </a:r>
          </a:p>
          <a:p>
            <a:pPr marL="457200" lvl="0" indent="-457200">
              <a:buFont typeface="Wingdings" pitchFamily="2" charset="2"/>
              <a:buChar char="v"/>
            </a:pPr>
            <a:endParaRPr lang="el-GR" sz="3200" dirty="0">
              <a:solidFill>
                <a:schemeClr val="tx1"/>
              </a:solidFill>
            </a:endParaRPr>
          </a:p>
        </p:txBody>
      </p:sp>
    </p:spTree>
    <p:extLst>
      <p:ext uri="{BB962C8B-B14F-4D97-AF65-F5344CB8AC3E}">
        <p14:creationId xmlns:p14="http://schemas.microsoft.com/office/powerpoint/2010/main" xmlns="" val="57436501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heel(1)">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1)">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1)">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heel(1)">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heel(1)">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lum/>
            <a:alphaModFix/>
          </a:blip>
          <a:srcRect/>
          <a:stretch>
            <a:fillRect/>
          </a:stretch>
        </p:blipFill>
        <p:spPr>
          <a:xfrm>
            <a:off x="0" y="5760"/>
            <a:ext cx="9505056" cy="6852240"/>
          </a:xfrm>
          <a:prstGeom prst="rect">
            <a:avLst/>
          </a:prstGeom>
          <a:noFill/>
          <a:ln>
            <a:noFill/>
          </a:ln>
        </p:spPr>
      </p:pic>
    </p:spTree>
    <p:extLst>
      <p:ext uri="{BB962C8B-B14F-4D97-AF65-F5344CB8AC3E}">
        <p14:creationId xmlns:p14="http://schemas.microsoft.com/office/powerpoint/2010/main" xmlns="" val="265037122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Ενδείξεις ότι ένα άτομο είναι εξαρτημένο (σωματικά </a:t>
            </a:r>
            <a:r>
              <a:rPr lang="el-GR" dirty="0" smtClean="0"/>
              <a:t>συμπτώματα)</a:t>
            </a:r>
            <a:endParaRPr lang="el-GR" dirty="0"/>
          </a:p>
        </p:txBody>
      </p:sp>
      <p:sp>
        <p:nvSpPr>
          <p:cNvPr id="5" name="Ψαλίδισμα διαγώνιας γωνίας του ορθογωνίου 4"/>
          <p:cNvSpPr/>
          <p:nvPr/>
        </p:nvSpPr>
        <p:spPr>
          <a:xfrm>
            <a:off x="1115616" y="2204864"/>
            <a:ext cx="6840760" cy="4536504"/>
          </a:xfrm>
          <a:prstGeom prst="snip2Diag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457200" lvl="0" indent="-457200">
              <a:buFont typeface="Wingdings" pitchFamily="2" charset="2"/>
              <a:buChar char="v"/>
            </a:pPr>
            <a:r>
              <a:rPr lang="el-GR" sz="3200" dirty="0">
                <a:solidFill>
                  <a:schemeClr val="tx1"/>
                </a:solidFill>
              </a:rPr>
              <a:t>Ξηροφθαλμία</a:t>
            </a:r>
          </a:p>
          <a:p>
            <a:pPr marL="457200" lvl="0" indent="-457200">
              <a:buFont typeface="Wingdings" pitchFamily="2" charset="2"/>
              <a:buChar char="v"/>
            </a:pPr>
            <a:r>
              <a:rPr lang="el-GR" sz="3200" dirty="0">
                <a:solidFill>
                  <a:schemeClr val="tx1"/>
                </a:solidFill>
              </a:rPr>
              <a:t>Ημικρανίες και σοβαροί πονοκέφαλοι</a:t>
            </a:r>
          </a:p>
          <a:p>
            <a:pPr marL="457200" lvl="0" indent="-457200">
              <a:buFont typeface="Wingdings" pitchFamily="2" charset="2"/>
              <a:buChar char="v"/>
            </a:pPr>
            <a:r>
              <a:rPr lang="el-GR" sz="3200" dirty="0">
                <a:solidFill>
                  <a:schemeClr val="tx1"/>
                </a:solidFill>
              </a:rPr>
              <a:t>Διατροφικές ανισορροπίες όπως παράλειψη γευμάτων</a:t>
            </a:r>
          </a:p>
          <a:p>
            <a:pPr marL="457200" lvl="0" indent="-457200">
              <a:buFont typeface="Wingdings" pitchFamily="2" charset="2"/>
              <a:buChar char="v"/>
            </a:pPr>
            <a:r>
              <a:rPr lang="el-GR" sz="3200" dirty="0">
                <a:solidFill>
                  <a:schemeClr val="tx1"/>
                </a:solidFill>
              </a:rPr>
              <a:t>Παραμέληση της προσωπικής υγειινής</a:t>
            </a:r>
          </a:p>
          <a:p>
            <a:pPr marL="457200" lvl="0" indent="-457200">
              <a:buFont typeface="Wingdings" pitchFamily="2" charset="2"/>
              <a:buChar char="v"/>
            </a:pPr>
            <a:r>
              <a:rPr lang="el-GR" sz="3200" dirty="0">
                <a:solidFill>
                  <a:schemeClr val="tx1"/>
                </a:solidFill>
              </a:rPr>
              <a:t>Διαταραχές του ύπνου και αλλαγές στις ώρες του ύπνου</a:t>
            </a:r>
          </a:p>
        </p:txBody>
      </p:sp>
    </p:spTree>
    <p:extLst>
      <p:ext uri="{BB962C8B-B14F-4D97-AF65-F5344CB8AC3E}">
        <p14:creationId xmlns:p14="http://schemas.microsoft.com/office/powerpoint/2010/main" xmlns="" val="15046048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92696"/>
            <a:ext cx="8229600" cy="1143000"/>
          </a:xfrm>
        </p:spPr>
        <p:txBody>
          <a:bodyPr>
            <a:normAutofit fontScale="90000"/>
          </a:bodyPr>
          <a:lstStyle/>
          <a:p>
            <a:r>
              <a:rPr lang="el-GR" b="1" i="1" u="dbl" dirty="0"/>
              <a:t>ΤΑ ΜΕΣΑ ΚΟΙΝΩΝΙΚΗΣ ΔΥΚΤΥΟΣΗΣ ΠΩΣ ΘΑ ΕΙΝΑΙ ΔΙΑΜΟΡΦΩΜΕΝΑ ΣΤΟ ΜΕΛΛΟΝ</a:t>
            </a:r>
            <a:r>
              <a:rPr lang="el-GR" dirty="0"/>
              <a:t/>
            </a:r>
            <a:br>
              <a:rPr lang="el-GR" dirty="0"/>
            </a:br>
            <a:endParaRPr lang="el-GR" dirty="0"/>
          </a:p>
        </p:txBody>
      </p:sp>
      <p:pic>
        <p:nvPicPr>
          <p:cNvPr id="4" name="Εικόνα 3"/>
          <p:cNvPicPr/>
          <p:nvPr/>
        </p:nvPicPr>
        <p:blipFill>
          <a:blip r:embed="rId2">
            <a:extLst>
              <a:ext uri="{28A0092B-C50C-407E-A947-70E740481C1C}">
                <a14:useLocalDpi xmlns:a14="http://schemas.microsoft.com/office/drawing/2010/main" xmlns="" val="0"/>
              </a:ext>
            </a:extLst>
          </a:blip>
          <a:stretch>
            <a:fillRect/>
          </a:stretch>
        </p:blipFill>
        <p:spPr>
          <a:xfrm>
            <a:off x="251520" y="2564904"/>
            <a:ext cx="3528392" cy="2808312"/>
          </a:xfrm>
          <a:prstGeom prst="rect">
            <a:avLst/>
          </a:prstGeom>
        </p:spPr>
      </p:pic>
      <p:sp>
        <p:nvSpPr>
          <p:cNvPr id="5" name="Στρογγυλεμένο ορθογώνιο 4"/>
          <p:cNvSpPr/>
          <p:nvPr/>
        </p:nvSpPr>
        <p:spPr>
          <a:xfrm>
            <a:off x="4499992" y="2276872"/>
            <a:ext cx="4464496" cy="40324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Arial" pitchFamily="34" charset="0"/>
              <a:buChar char="•"/>
            </a:pPr>
            <a:r>
              <a:rPr lang="el-GR" dirty="0"/>
              <a:t>   </a:t>
            </a:r>
            <a:r>
              <a:rPr lang="el-GR" i="1" dirty="0"/>
              <a:t>Τα μέσα κοινωνικής δικτύωσης έχουν δηλητηριάσει τον τρόπο με τον οποίο επικοινωνούμε. </a:t>
            </a:r>
            <a:endParaRPr lang="el-GR" i="1" dirty="0" smtClean="0"/>
          </a:p>
          <a:p>
            <a:pPr marL="285750" indent="-285750" algn="ctr">
              <a:buFont typeface="Arial" pitchFamily="34" charset="0"/>
              <a:buChar char="•"/>
            </a:pPr>
            <a:r>
              <a:rPr lang="el-GR" i="1" dirty="0" smtClean="0"/>
              <a:t>Έχουμε φανταστει </a:t>
            </a:r>
            <a:r>
              <a:rPr lang="el-GR" i="1" dirty="0"/>
              <a:t>τον κόσμο χωρίς </a:t>
            </a:r>
            <a:r>
              <a:rPr lang="el-GR" i="1" dirty="0" smtClean="0"/>
              <a:t>αυτά ;</a:t>
            </a:r>
            <a:endParaRPr lang="el-GR" dirty="0"/>
          </a:p>
        </p:txBody>
      </p:sp>
    </p:spTree>
    <p:extLst>
      <p:ext uri="{BB962C8B-B14F-4D97-AF65-F5344CB8AC3E}">
        <p14:creationId xmlns:p14="http://schemas.microsoft.com/office/powerpoint/2010/main" xmlns="" val="403148599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Επεξήγηση με παραλληλόγραμμο 3"/>
          <p:cNvSpPr/>
          <p:nvPr/>
        </p:nvSpPr>
        <p:spPr>
          <a:xfrm>
            <a:off x="827584" y="188640"/>
            <a:ext cx="6408712" cy="2664296"/>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ctr">
              <a:buFont typeface="Wingdings" pitchFamily="2" charset="2"/>
              <a:buChar char="Ø"/>
            </a:pPr>
            <a:r>
              <a:rPr lang="el-GR" i="1" dirty="0"/>
              <a:t> Στην σύγχρονη κοινωνία γνωρίζουμε ότι κανένα μέσο κοινωνικής δικτύωσης δεν ζει για πάντα. Το Τwitter και το Facebook αποσυντίθενται σταδιακά .Πρέπει να αναρωτηθούμε πώς θα είναι το μέλλον μετά τα μέσα κοινωνικής </a:t>
            </a:r>
            <a:r>
              <a:rPr lang="el-GR" i="1" dirty="0" smtClean="0"/>
              <a:t>δικτύωσης.</a:t>
            </a:r>
          </a:p>
          <a:p>
            <a:pPr marL="285750" indent="-285750" algn="ctr">
              <a:buFont typeface="Wingdings" pitchFamily="2" charset="2"/>
              <a:buChar char="Ø"/>
            </a:pPr>
            <a:r>
              <a:rPr lang="el-GR" i="1" dirty="0" smtClean="0"/>
              <a:t>Άλα πρώτα πρέπει να αναρωτηθούμε πως δημιουργούνται και ποίος  είναι ο ρόλος τους </a:t>
            </a:r>
            <a:endParaRPr lang="el-GR" dirty="0"/>
          </a:p>
        </p:txBody>
      </p:sp>
      <p:sp>
        <p:nvSpPr>
          <p:cNvPr id="5" name="Επεξήγηση με σύννεφο 4"/>
          <p:cNvSpPr/>
          <p:nvPr/>
        </p:nvSpPr>
        <p:spPr>
          <a:xfrm>
            <a:off x="3919785" y="3150951"/>
            <a:ext cx="5256584" cy="3872343"/>
          </a:xfrm>
          <a:prstGeom prst="cloudCallout">
            <a:avLst>
              <a:gd name="adj1" fmla="val 43920"/>
              <a:gd name="adj2" fmla="val 38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i="1" dirty="0" smtClean="0"/>
              <a:t>Όλα ξεκινούν με το όραμα δημιουργίας δημοσίων βημάτων, όπου όλοι οι άνθρωποι θα μπορούν να αναζητήσουν το κοινό έδαφος. Δυστυχώς έχει διαφορετική κατάληξη, δηλ. οι άνθρωποι εκμεταλλεύονται προσωπικά δεδομένα μέσα από αυτά τα μέσα κοινωνικής δικτύωσης </a:t>
            </a:r>
            <a:endParaRPr lang="el-GR" dirty="0"/>
          </a:p>
        </p:txBody>
      </p:sp>
      <p:pic>
        <p:nvPicPr>
          <p:cNvPr id="6" name="Εικόνα 5"/>
          <p:cNvPicPr/>
          <p:nvPr/>
        </p:nvPicPr>
        <p:blipFill>
          <a:blip r:embed="rId2" cstate="print">
            <a:extLst>
              <a:ext uri="{28A0092B-C50C-407E-A947-70E740481C1C}">
                <a14:useLocalDpi xmlns:a14="http://schemas.microsoft.com/office/drawing/2010/main" xmlns="" val="0"/>
              </a:ext>
            </a:extLst>
          </a:blip>
          <a:stretch>
            <a:fillRect/>
          </a:stretch>
        </p:blipFill>
        <p:spPr>
          <a:xfrm>
            <a:off x="9836" y="3356992"/>
            <a:ext cx="3626060" cy="3024336"/>
          </a:xfrm>
          <a:prstGeom prst="rect">
            <a:avLst/>
          </a:prstGeom>
        </p:spPr>
      </p:pic>
    </p:spTree>
    <p:extLst>
      <p:ext uri="{BB962C8B-B14F-4D97-AF65-F5344CB8AC3E}">
        <p14:creationId xmlns:p14="http://schemas.microsoft.com/office/powerpoint/2010/main" xmlns="" val="38248628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Ψαλίδισμα διαγώνιας γωνίας του ορθογωνίου 5"/>
          <p:cNvSpPr/>
          <p:nvPr/>
        </p:nvSpPr>
        <p:spPr>
          <a:xfrm>
            <a:off x="323528" y="332656"/>
            <a:ext cx="4608512" cy="3816424"/>
          </a:xfrm>
          <a:prstGeom prst="snip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b="1" i="1" u="sng" dirty="0">
                <a:solidFill>
                  <a:srgbClr val="111111"/>
                </a:solidFill>
                <a:latin typeface="Segoe Print"/>
                <a:ea typeface="Times New Roman"/>
                <a:cs typeface="Arial"/>
              </a:rPr>
              <a:t>Μέσω ενός αλγόριθμου οι ειδικοί κατέληξαν στο συμπέρασμα ότι ακόμα και στο μέλλον θα εξακολουθούμε να ανησυχούμε για τον τρόπο με τον οποίο συμπεριφερόμαστε στους άλλους στη δημόσια σφαίρα </a:t>
            </a:r>
            <a:endParaRPr lang="el-GR" dirty="0"/>
          </a:p>
        </p:txBody>
      </p:sp>
      <p:sp>
        <p:nvSpPr>
          <p:cNvPr id="7" name="Διάγραμμα ροής: Εναλλακτική διεργασία 6"/>
          <p:cNvSpPr/>
          <p:nvPr/>
        </p:nvSpPr>
        <p:spPr>
          <a:xfrm>
            <a:off x="3995936" y="4293096"/>
            <a:ext cx="5040560" cy="234888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i="1" dirty="0">
                <a:solidFill>
                  <a:schemeClr val="tx1"/>
                </a:solidFill>
              </a:rPr>
              <a:t> Δεν υπάρχει στον πραγματικό κόσμο κάτι ανάλογο με τα μέσα κοινωνικής </a:t>
            </a:r>
            <a:r>
              <a:rPr lang="el-GR" i="1" dirty="0" smtClean="0">
                <a:solidFill>
                  <a:schemeClr val="tx1"/>
                </a:solidFill>
              </a:rPr>
              <a:t>δικτύωσης , ενώ στην </a:t>
            </a:r>
            <a:r>
              <a:rPr lang="el-GR" i="1" dirty="0">
                <a:solidFill>
                  <a:schemeClr val="tx1"/>
                </a:solidFill>
              </a:rPr>
              <a:t>πραγματική ζωή, άλλωστε, ελέγχουμε καλύτερα ποιος θα μπει στην ιδιωτική μας ζωή, και ποιος θα μάθει λεπτομέρειες για το πρόσωπό </a:t>
            </a:r>
            <a:r>
              <a:rPr lang="el-GR" i="1" dirty="0" smtClean="0">
                <a:solidFill>
                  <a:schemeClr val="tx1"/>
                </a:solidFill>
              </a:rPr>
              <a:t>μας</a:t>
            </a:r>
            <a:r>
              <a:rPr lang="el-GR" i="1" dirty="0">
                <a:solidFill>
                  <a:schemeClr val="tx1"/>
                </a:solidFill>
              </a:rPr>
              <a:t>.</a:t>
            </a:r>
            <a:endParaRPr lang="el-GR" dirty="0">
              <a:solidFill>
                <a:schemeClr val="tx1"/>
              </a:solidFill>
            </a:endParaRPr>
          </a:p>
        </p:txBody>
      </p:sp>
      <p:cxnSp>
        <p:nvCxnSpPr>
          <p:cNvPr id="9" name="Γωνιακή σύνδεση 8"/>
          <p:cNvCxnSpPr/>
          <p:nvPr/>
        </p:nvCxnSpPr>
        <p:spPr>
          <a:xfrm rot="16200000" flipH="1">
            <a:off x="4932040" y="2708920"/>
            <a:ext cx="1584176" cy="1584176"/>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pic>
        <p:nvPicPr>
          <p:cNvPr id="5" name="Εικόνα 4"/>
          <p:cNvPicPr/>
          <p:nvPr/>
        </p:nvPicPr>
        <p:blipFill>
          <a:blip r:embed="rId2">
            <a:extLst>
              <a:ext uri="{28A0092B-C50C-407E-A947-70E740481C1C}">
                <a14:useLocalDpi xmlns:a14="http://schemas.microsoft.com/office/drawing/2010/main" xmlns="" val="0"/>
              </a:ext>
            </a:extLst>
          </a:blip>
          <a:stretch>
            <a:fillRect/>
          </a:stretch>
        </p:blipFill>
        <p:spPr>
          <a:xfrm>
            <a:off x="5724128" y="76555"/>
            <a:ext cx="3263900" cy="2984500"/>
          </a:xfrm>
          <a:prstGeom prst="rect">
            <a:avLst/>
          </a:prstGeom>
        </p:spPr>
      </p:pic>
    </p:spTree>
    <p:extLst>
      <p:ext uri="{BB962C8B-B14F-4D97-AF65-F5344CB8AC3E}">
        <p14:creationId xmlns:p14="http://schemas.microsoft.com/office/powerpoint/2010/main" xmlns="" val="108019960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Ψαλίδισμα διαγώνιας γωνίας του ορθογωνίου 3"/>
          <p:cNvSpPr/>
          <p:nvPr/>
        </p:nvSpPr>
        <p:spPr>
          <a:xfrm>
            <a:off x="1115616" y="2132856"/>
            <a:ext cx="7128792" cy="3024336"/>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sz="2800" i="1" dirty="0" smtClean="0"/>
              <a:t> Κανείς  όμωςδεν έχει σκεπτεί τι  </a:t>
            </a:r>
            <a:r>
              <a:rPr lang="el-GR" sz="2800" i="1" dirty="0"/>
              <a:t>θα αποτρέψει τους ψηφιακούς δημόσιους χώρους του μέλλοντος από το να βρίθουν ύβρεων και παραπληροφόρησης και τελικά να καταστούν πολύ χειρότεροι από σήμερα;</a:t>
            </a:r>
            <a:endParaRPr lang="el-GR" sz="2800" dirty="0"/>
          </a:p>
        </p:txBody>
      </p:sp>
      <p:sp>
        <p:nvSpPr>
          <p:cNvPr id="5" name="Βέλος προς τα κάτω 4"/>
          <p:cNvSpPr/>
          <p:nvPr/>
        </p:nvSpPr>
        <p:spPr>
          <a:xfrm>
            <a:off x="4139952" y="404664"/>
            <a:ext cx="1080120" cy="10081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προς τα κάτω 5"/>
          <p:cNvSpPr/>
          <p:nvPr/>
        </p:nvSpPr>
        <p:spPr>
          <a:xfrm rot="10800000">
            <a:off x="4139952" y="5517232"/>
            <a:ext cx="1080120" cy="10081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98880108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Μέσα Κοινωνικής Δικτύωση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2254" y="-315416"/>
            <a:ext cx="9763280" cy="71911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288600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p:nvPr/>
        </p:nvPicPr>
        <p:blipFill>
          <a:blip r:embed="rId2">
            <a:extLst>
              <a:ext uri="{28A0092B-C50C-407E-A947-70E740481C1C}">
                <a14:useLocalDpi xmlns:a14="http://schemas.microsoft.com/office/drawing/2010/main" xmlns="" val="0"/>
              </a:ext>
            </a:extLst>
          </a:blip>
          <a:stretch>
            <a:fillRect/>
          </a:stretch>
        </p:blipFill>
        <p:spPr>
          <a:xfrm>
            <a:off x="0" y="13645"/>
            <a:ext cx="3528392" cy="2808312"/>
          </a:xfrm>
          <a:prstGeom prst="rect">
            <a:avLst/>
          </a:prstGeom>
        </p:spPr>
      </p:pic>
      <p:sp>
        <p:nvSpPr>
          <p:cNvPr id="4" name="Ορθογώνιο 3"/>
          <p:cNvSpPr/>
          <p:nvPr/>
        </p:nvSpPr>
        <p:spPr>
          <a:xfrm>
            <a:off x="4860032" y="386128"/>
            <a:ext cx="4149788" cy="48443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t>O</a:t>
            </a:r>
            <a:r>
              <a:rPr lang="el-GR" dirty="0"/>
              <a:t>ι εικόνες αυτές καυτηριάζουν  το σύγχρονο τρόπο ζωής , δηλαδή  παρουσιάζουν μια κοινωνία  αποξενωμένοι από  τον κόσμο  και οι άνθρωποι αυτοί θα έχουν  ως  μόνο σκοπό στην ζωή τους θα είναι τα Μ.Κ.Δ. και για το μόνο που ενδιαφέρονται θα είναι μόνο αυτά  χωρίς να έχουν κάποιο σκοπό ή στόχο. Θα νοιάζονται  μόνο για τον εικονικό κόσμο και θα δημιουργούν ανούσιους και ψεύτικους φιλικούς δεσμούς και θα παραμελούν την ζωή  τους ,χωρίς να έχουν πετύχει τίποτα.</a:t>
            </a:r>
          </a:p>
          <a:p>
            <a:r>
              <a:rPr lang="el-GR" i="1" dirty="0"/>
              <a:t> </a:t>
            </a:r>
            <a:endParaRPr lang="el-GR" dirty="0"/>
          </a:p>
          <a:p>
            <a:r>
              <a:rPr lang="el-GR" dirty="0"/>
              <a:t> </a:t>
            </a:r>
          </a:p>
        </p:txBody>
      </p:sp>
      <p:pic>
        <p:nvPicPr>
          <p:cNvPr id="5" name="Εικόνα 4"/>
          <p:cNvPicPr>
            <a:picLocks noChangeAspect="1"/>
          </p:cNvPicPr>
          <p:nvPr/>
        </p:nvPicPr>
        <p:blipFill>
          <a:blip r:embed="rId3">
            <a:lum/>
            <a:alphaModFix/>
          </a:blip>
          <a:srcRect/>
          <a:stretch>
            <a:fillRect/>
          </a:stretch>
        </p:blipFill>
        <p:spPr>
          <a:xfrm>
            <a:off x="251520" y="3365478"/>
            <a:ext cx="4439667" cy="3159865"/>
          </a:xfrm>
          <a:prstGeom prst="rect">
            <a:avLst/>
          </a:prstGeom>
          <a:noFill/>
          <a:ln>
            <a:noFill/>
          </a:ln>
        </p:spPr>
      </p:pic>
    </p:spTree>
    <p:extLst>
      <p:ext uri="{BB962C8B-B14F-4D97-AF65-F5344CB8AC3E}">
        <p14:creationId xmlns:p14="http://schemas.microsoft.com/office/powerpoint/2010/main" xmlns="" val="5681757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lum/>
            <a:alphaModFix/>
          </a:blip>
          <a:srcRect/>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xmlns="" val="28675801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5300" u="sng" dirty="0" smtClean="0"/>
              <a:t>Προτεινόμεν</a:t>
            </a:r>
            <a:r>
              <a:rPr lang="en-US" sz="5300" u="sng" dirty="0" smtClean="0"/>
              <a:t>o</a:t>
            </a:r>
            <a:r>
              <a:rPr lang="el-GR" sz="5300" u="sng" dirty="0" smtClean="0"/>
              <a:t>  </a:t>
            </a:r>
            <a:r>
              <a:rPr lang="el-GR" sz="5300" u="sng" dirty="0"/>
              <a:t>Βίντεο</a:t>
            </a:r>
            <a:r>
              <a:rPr lang="el-GR" dirty="0"/>
              <a:t/>
            </a:r>
            <a:br>
              <a:rPr lang="el-GR" dirty="0"/>
            </a:br>
            <a:endParaRPr lang="el-GR" dirty="0"/>
          </a:p>
        </p:txBody>
      </p:sp>
      <p:sp>
        <p:nvSpPr>
          <p:cNvPr id="3" name="TextBox 2"/>
          <p:cNvSpPr txBox="1"/>
          <p:nvPr/>
        </p:nvSpPr>
        <p:spPr>
          <a:xfrm>
            <a:off x="1331640" y="2276872"/>
            <a:ext cx="4680520" cy="369332"/>
          </a:xfrm>
          <a:prstGeom prst="rect">
            <a:avLst/>
          </a:prstGeom>
          <a:noFill/>
        </p:spPr>
        <p:txBody>
          <a:bodyPr wrap="square" rtlCol="0">
            <a:spAutoFit/>
          </a:bodyPr>
          <a:lstStyle/>
          <a:p>
            <a:r>
              <a:rPr lang="en-US" dirty="0">
                <a:hlinkClick r:id="rId2"/>
              </a:rPr>
              <a:t>https://www.youtube.com/watch?v=xvIiu9lPp1I</a:t>
            </a:r>
            <a:endParaRPr lang="el-GR" dirty="0"/>
          </a:p>
        </p:txBody>
      </p:sp>
    </p:spTree>
    <p:extLst>
      <p:ext uri="{BB962C8B-B14F-4D97-AF65-F5344CB8AC3E}">
        <p14:creationId xmlns:p14="http://schemas.microsoft.com/office/powerpoint/2010/main" xmlns="" val="324709180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ΒΙΒΛΙΟΓΡΑΦΙΑ</a:t>
            </a:r>
            <a:br>
              <a:rPr lang="el-GR" dirty="0"/>
            </a:br>
            <a:endParaRPr lang="el-GR" dirty="0"/>
          </a:p>
        </p:txBody>
      </p:sp>
      <p:sp>
        <p:nvSpPr>
          <p:cNvPr id="4" name="Θέση περιεχομένου 3"/>
          <p:cNvSpPr>
            <a:spLocks noGrp="1"/>
          </p:cNvSpPr>
          <p:nvPr>
            <p:ph idx="1"/>
          </p:nvPr>
        </p:nvSpPr>
        <p:spPr/>
        <p:txBody>
          <a:bodyPr/>
          <a:lstStyle/>
          <a:p>
            <a:r>
              <a:rPr lang="el-GR" u="sng" dirty="0"/>
              <a:t>https://www.kathimerini.gr</a:t>
            </a:r>
            <a:r>
              <a:rPr lang="el-GR" u="sng" dirty="0" smtClean="0"/>
              <a:t>/</a:t>
            </a:r>
            <a:endParaRPr lang="el-GR" dirty="0" smtClean="0"/>
          </a:p>
          <a:p>
            <a:pPr lvl="0"/>
            <a:r>
              <a:rPr lang="el-GR" dirty="0">
                <a:latin typeface="Calibri" pitchFamily="34" charset="0"/>
                <a:ea typeface="Calibri" pitchFamily="34" charset="0"/>
                <a:cs typeface="Arial" pitchFamily="34" charset="0"/>
              </a:rPr>
              <a:t>Γ.Μπατζίνας, Δήμ. Λούλος ,     έκφραση Γ’ Λυκείου, Εκδ. Ζήτη .</a:t>
            </a:r>
            <a:endParaRPr lang="el-GR" sz="2400" dirty="0">
              <a:latin typeface="Arial" pitchFamily="34" charset="0"/>
              <a:cs typeface="Arial" pitchFamily="34" charset="0"/>
            </a:endParaRPr>
          </a:p>
          <a:p>
            <a:endParaRPr lang="el-GR" dirty="0"/>
          </a:p>
        </p:txBody>
      </p:sp>
    </p:spTree>
    <p:extLst>
      <p:ext uri="{BB962C8B-B14F-4D97-AF65-F5344CB8AC3E}">
        <p14:creationId xmlns:p14="http://schemas.microsoft.com/office/powerpoint/2010/main" xmlns="" val="23473425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99592" y="2132856"/>
            <a:ext cx="7715200" cy="2260848"/>
          </a:xfrm>
        </p:spPr>
        <p:txBody>
          <a:bodyPr>
            <a:normAutofit fontScale="92500" lnSpcReduction="10000"/>
          </a:bodyPr>
          <a:lstStyle/>
          <a:p>
            <a:pPr marL="0" indent="0" algn="ctr">
              <a:buNone/>
            </a:pPr>
            <a:r>
              <a:rPr lang="el-GR" dirty="0" smtClean="0">
                <a:solidFill>
                  <a:srgbClr val="FF0000"/>
                </a:solidFill>
              </a:rPr>
              <a:t>  </a:t>
            </a:r>
            <a:r>
              <a:rPr lang="el-GR" sz="5400" dirty="0" smtClean="0">
                <a:solidFill>
                  <a:srgbClr val="FF0000"/>
                </a:solidFill>
                <a:latin typeface="Book Antiqua" pitchFamily="18" charset="0"/>
              </a:rPr>
              <a:t>ΕΥΧΑΡΙΣΤΟΥΜΕ ΠΟΥ ΜΑΣ ΠΑΡΑΚΟΛΟΥΘΗΣΕΤΕ</a:t>
            </a:r>
            <a:endParaRPr lang="el-GR" sz="5400" dirty="0">
              <a:solidFill>
                <a:srgbClr val="FF0000"/>
              </a:solidFill>
              <a:latin typeface="Book Antiqua" pitchFamily="18" charset="0"/>
            </a:endParaRPr>
          </a:p>
        </p:txBody>
      </p:sp>
    </p:spTree>
    <p:extLst>
      <p:ext uri="{BB962C8B-B14F-4D97-AF65-F5344CB8AC3E}">
        <p14:creationId xmlns:p14="http://schemas.microsoft.com/office/powerpoint/2010/main" xmlns="" val="14793723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Μέσα Κοινωνικής Δικτύωσης</a:t>
            </a:r>
            <a:endParaRPr lang="el-GR" dirty="0"/>
          </a:p>
        </p:txBody>
      </p:sp>
      <p:sp>
        <p:nvSpPr>
          <p:cNvPr id="9" name="Στρογγυλεμένο ορθογώνιο 8"/>
          <p:cNvSpPr/>
          <p:nvPr/>
        </p:nvSpPr>
        <p:spPr>
          <a:xfrm>
            <a:off x="971600" y="1268760"/>
            <a:ext cx="6912768" cy="1656184"/>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lang="en-US" dirty="0" smtClean="0"/>
              <a:t>   </a:t>
            </a:r>
            <a:r>
              <a:rPr lang="el-GR" dirty="0" smtClean="0"/>
              <a:t>Ο όρος μεσα κοινωνικής  δικτύοσης ή αλλιως </a:t>
            </a:r>
            <a:r>
              <a:rPr lang="en-US" dirty="0" smtClean="0"/>
              <a:t>social media</a:t>
            </a:r>
            <a:r>
              <a:rPr lang="el-GR" dirty="0" smtClean="0"/>
              <a:t> αναφέρεται στα μέσα αλληλεπίδρασης και επικοινωνίας μεσω των διαδικτυακών ομάδων</a:t>
            </a:r>
            <a:endParaRPr lang="el-GR" dirty="0"/>
          </a:p>
        </p:txBody>
      </p:sp>
      <p:sp>
        <p:nvSpPr>
          <p:cNvPr id="10" name="Διάγραμμα ροής: Διάτρητη ταινία 9"/>
          <p:cNvSpPr/>
          <p:nvPr/>
        </p:nvSpPr>
        <p:spPr>
          <a:xfrm>
            <a:off x="3599384" y="3645024"/>
            <a:ext cx="5544616" cy="3060340"/>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dirty="0">
                <a:solidFill>
                  <a:schemeClr val="tx1"/>
                </a:solidFill>
              </a:rPr>
              <a:t>Τα </a:t>
            </a:r>
            <a:r>
              <a:rPr lang="en-US" dirty="0">
                <a:solidFill>
                  <a:schemeClr val="tx1"/>
                </a:solidFill>
              </a:rPr>
              <a:t>social media </a:t>
            </a:r>
            <a:r>
              <a:rPr lang="el-GR" dirty="0">
                <a:solidFill>
                  <a:schemeClr val="tx1"/>
                </a:solidFill>
              </a:rPr>
              <a:t>εμφανίζονται σε διάφορες μορφές </a:t>
            </a:r>
            <a:r>
              <a:rPr lang="en-US" dirty="0">
                <a:solidFill>
                  <a:schemeClr val="tx1"/>
                </a:solidFill>
              </a:rPr>
              <a:t>Facebook</a:t>
            </a:r>
            <a:r>
              <a:rPr lang="el-GR" dirty="0">
                <a:solidFill>
                  <a:schemeClr val="tx1"/>
                </a:solidFill>
              </a:rPr>
              <a:t> , </a:t>
            </a:r>
            <a:r>
              <a:rPr lang="en-US" dirty="0">
                <a:solidFill>
                  <a:schemeClr val="tx1"/>
                </a:solidFill>
              </a:rPr>
              <a:t>Twitter </a:t>
            </a:r>
            <a:r>
              <a:rPr lang="el-GR" dirty="0">
                <a:solidFill>
                  <a:schemeClr val="tx1"/>
                </a:solidFill>
              </a:rPr>
              <a:t>κ.α. . Τα Μ.Κ.Δ.  αποτελούν κοινωνική διάδραση μεταξύ των ανθρώπων  που δημιουργούνται, μοιράζονται και ανταλλάσσονται πληροφορείς , ιδέες μέσα από εικόνες , κοινότητες και δίκτυα.  Σήμερα αποτελούν κυρίαρχο κομμάτι της καθημερινότητας των ανθρώπων </a:t>
            </a:r>
          </a:p>
        </p:txBody>
      </p:sp>
      <p:sp>
        <p:nvSpPr>
          <p:cNvPr id="12" name="AutoShape 2" descr="Αποτέλεσμα εικόνας για Μέσα Κοινωνικής Δικτύωση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335" y="3356992"/>
            <a:ext cx="3201400"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22291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Αποτέλεσμα εικόνας για μεσα κοινωνικησ δικτυωσησ στο μελλον"/>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xmlns="" val="12199553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Θετικά -Αρνητικά</a:t>
            </a:r>
            <a:br>
              <a:rPr lang="el-GR" dirty="0"/>
            </a:br>
            <a:endParaRPr lang="el-GR" dirty="0"/>
          </a:p>
        </p:txBody>
      </p:sp>
      <p:sp>
        <p:nvSpPr>
          <p:cNvPr id="4" name="Ορθογώνιο 3"/>
          <p:cNvSpPr/>
          <p:nvPr/>
        </p:nvSpPr>
        <p:spPr>
          <a:xfrm>
            <a:off x="1259632" y="1340768"/>
            <a:ext cx="6768752" cy="26642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1" algn="ctr">
              <a:buNone/>
            </a:pPr>
            <a:r>
              <a:rPr lang="el-GR" sz="3600" b="1" i="1" u="sng" dirty="0">
                <a:solidFill>
                  <a:schemeClr val="tx1"/>
                </a:solidFill>
              </a:rPr>
              <a:t>Τα μέσα κοινωνικής δικτύωσης έχουν σημαντικές επιδράσεις στην ζωή μας αλλά και καταστροφικές συνέπειες .</a:t>
            </a:r>
          </a:p>
        </p:txBody>
      </p:sp>
    </p:spTree>
    <p:extLst>
      <p:ext uri="{BB962C8B-B14F-4D97-AF65-F5344CB8AC3E}">
        <p14:creationId xmlns:p14="http://schemas.microsoft.com/office/powerpoint/2010/main" xmlns="" val="36232645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ΕΙΚΟΝΕΣ ΜΕΣΩΝ ΚΟΙΝΩΝΙΚΗΣ ΔΙΚΤΥΩΣΗΣ anim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524"/>
            <a:ext cx="9144000" cy="6880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728049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332656"/>
            <a:ext cx="8229600" cy="1143000"/>
          </a:xfrm>
        </p:spPr>
        <p:txBody>
          <a:bodyPr>
            <a:normAutofit fontScale="90000"/>
          </a:bodyPr>
          <a:lstStyle/>
          <a:p>
            <a:pPr lvl="0"/>
            <a:r>
              <a:rPr lang="el-GR" u="sng" dirty="0">
                <a:latin typeface="Calibri" pitchFamily="34" charset="0"/>
                <a:ea typeface="Calibri" pitchFamily="34" charset="0"/>
                <a:cs typeface="Arial" pitchFamily="34" charset="0"/>
              </a:rPr>
              <a:t>Θετικές επιδράσεις </a:t>
            </a:r>
            <a:r>
              <a:rPr lang="el-GR" sz="3200" dirty="0">
                <a:latin typeface="Arial" pitchFamily="34" charset="0"/>
                <a:cs typeface="Arial" pitchFamily="34" charset="0"/>
              </a:rPr>
              <a:t/>
            </a:r>
            <a:br>
              <a:rPr lang="el-GR" sz="3200" dirty="0">
                <a:latin typeface="Arial" pitchFamily="34" charset="0"/>
                <a:cs typeface="Arial" pitchFamily="34" charset="0"/>
              </a:rPr>
            </a:br>
            <a:endParaRPr lang="el-GR" dirty="0"/>
          </a:p>
        </p:txBody>
      </p:sp>
      <p:sp>
        <p:nvSpPr>
          <p:cNvPr id="4" name="Δεξιό βέλος 3"/>
          <p:cNvSpPr/>
          <p:nvPr/>
        </p:nvSpPr>
        <p:spPr>
          <a:xfrm>
            <a:off x="323528" y="1628800"/>
            <a:ext cx="1152128" cy="8640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5" name="Στρογγυλεμένο ορθογώνιο 4"/>
          <p:cNvSpPr/>
          <p:nvPr/>
        </p:nvSpPr>
        <p:spPr>
          <a:xfrm>
            <a:off x="2123728" y="1628800"/>
            <a:ext cx="5688632" cy="129614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fontAlgn="base">
              <a:spcBef>
                <a:spcPct val="0"/>
              </a:spcBef>
              <a:spcAft>
                <a:spcPct val="0"/>
              </a:spcAft>
            </a:pPr>
            <a:r>
              <a:rPr lang="el-GR" sz="2000" dirty="0">
                <a:solidFill>
                  <a:schemeClr val="tx1"/>
                </a:solidFill>
                <a:latin typeface="Calibri" pitchFamily="34" charset="0"/>
                <a:ea typeface="Calibri" pitchFamily="34" charset="0"/>
                <a:cs typeface="Arial" pitchFamily="34" charset="0"/>
              </a:rPr>
              <a:t>Ρόλος ενημερωτικός:</a:t>
            </a:r>
          </a:p>
          <a:p>
            <a:pPr lvl="0" fontAlgn="base">
              <a:spcBef>
                <a:spcPct val="0"/>
              </a:spcBef>
              <a:spcAft>
                <a:spcPct val="0"/>
              </a:spcAft>
              <a:buFontTx/>
              <a:buChar char="•"/>
            </a:pPr>
            <a:r>
              <a:rPr lang="el-GR" sz="2000" dirty="0">
                <a:solidFill>
                  <a:schemeClr val="tx1"/>
                </a:solidFill>
                <a:latin typeface="Calibri" pitchFamily="34" charset="0"/>
                <a:ea typeface="Calibri" pitchFamily="34" charset="0"/>
                <a:cs typeface="Arial" pitchFamily="34" charset="0"/>
              </a:rPr>
              <a:t>Σε θέματα εσωτερικής και εξωτερικής ειδησεογραφίας</a:t>
            </a:r>
            <a:endParaRPr lang="el-GR" sz="2000" dirty="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el-GR" sz="2000" dirty="0">
                <a:solidFill>
                  <a:schemeClr val="tx1"/>
                </a:solidFill>
                <a:latin typeface="Calibri" pitchFamily="34" charset="0"/>
                <a:ea typeface="Calibri" pitchFamily="34" charset="0"/>
                <a:cs typeface="Arial" pitchFamily="34" charset="0"/>
              </a:rPr>
              <a:t>Σε θέματα γνωριμίας και επικοινωνίας των </a:t>
            </a:r>
            <a:r>
              <a:rPr lang="el-GR" sz="2000" dirty="0" smtClean="0">
                <a:solidFill>
                  <a:schemeClr val="tx1"/>
                </a:solidFill>
                <a:latin typeface="Calibri" pitchFamily="34" charset="0"/>
                <a:ea typeface="Calibri" pitchFamily="34" charset="0"/>
                <a:cs typeface="Arial" pitchFamily="34" charset="0"/>
              </a:rPr>
              <a:t>λαών.</a:t>
            </a:r>
            <a:endParaRPr lang="el-GR" sz="1400" dirty="0">
              <a:latin typeface="Arial" pitchFamily="34" charset="0"/>
              <a:cs typeface="Arial" pitchFamily="34" charset="0"/>
            </a:endParaRPr>
          </a:p>
        </p:txBody>
      </p:sp>
      <p:sp>
        <p:nvSpPr>
          <p:cNvPr id="6" name="Δεξιό βέλος 5"/>
          <p:cNvSpPr/>
          <p:nvPr/>
        </p:nvSpPr>
        <p:spPr>
          <a:xfrm>
            <a:off x="350284" y="4221088"/>
            <a:ext cx="1152128" cy="8640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7" name="Ψαλίδισμα της γωνίας της ίδιας πλευράς του ορθογωνίου 6"/>
          <p:cNvSpPr/>
          <p:nvPr/>
        </p:nvSpPr>
        <p:spPr>
          <a:xfrm>
            <a:off x="2123728" y="3609020"/>
            <a:ext cx="6480720" cy="2916324"/>
          </a:xfrm>
          <a:prstGeom prst="snip2SameRect">
            <a:avLst/>
          </a:prstGeom>
        </p:spPr>
        <p:style>
          <a:lnRef idx="3">
            <a:schemeClr val="lt1"/>
          </a:lnRef>
          <a:fillRef idx="1">
            <a:schemeClr val="accent2"/>
          </a:fillRef>
          <a:effectRef idx="1">
            <a:schemeClr val="accent2"/>
          </a:effectRef>
          <a:fontRef idx="minor">
            <a:schemeClr val="lt1"/>
          </a:fontRef>
        </p:style>
        <p:txBody>
          <a:bodyPr rtlCol="0" anchor="ctr"/>
          <a:lstStyle/>
          <a:p>
            <a:pPr fontAlgn="base">
              <a:spcBef>
                <a:spcPct val="0"/>
              </a:spcBef>
              <a:spcAft>
                <a:spcPct val="0"/>
              </a:spcAft>
            </a:pPr>
            <a:r>
              <a:rPr lang="el-GR" sz="2000" dirty="0">
                <a:solidFill>
                  <a:schemeClr val="tx1"/>
                </a:solidFill>
                <a:latin typeface="Calibri" pitchFamily="34" charset="0"/>
                <a:ea typeface="Calibri" pitchFamily="34" charset="0"/>
                <a:cs typeface="Arial" pitchFamily="34" charset="0"/>
              </a:rPr>
              <a:t>Ρόλος </a:t>
            </a:r>
            <a:r>
              <a:rPr lang="el-GR" sz="2000" dirty="0" smtClean="0">
                <a:solidFill>
                  <a:schemeClr val="tx1"/>
                </a:solidFill>
                <a:latin typeface="Calibri" pitchFamily="34" charset="0"/>
                <a:ea typeface="Calibri" pitchFamily="34" charset="0"/>
                <a:cs typeface="Arial" pitchFamily="34" charset="0"/>
              </a:rPr>
              <a:t>πνευματικός:</a:t>
            </a:r>
          </a:p>
          <a:p>
            <a:pPr fontAlgn="base">
              <a:spcBef>
                <a:spcPct val="0"/>
              </a:spcBef>
              <a:spcAft>
                <a:spcPct val="0"/>
              </a:spcAft>
              <a:buFontTx/>
              <a:buChar char="•"/>
            </a:pPr>
            <a:r>
              <a:rPr lang="el-GR" sz="2000" dirty="0" smtClean="0">
                <a:solidFill>
                  <a:schemeClr val="tx1"/>
                </a:solidFill>
                <a:latin typeface="Calibri" pitchFamily="34" charset="0"/>
                <a:ea typeface="Calibri" pitchFamily="34" charset="0"/>
                <a:cs typeface="Arial" pitchFamily="34" charset="0"/>
              </a:rPr>
              <a:t>Προβληματίζουν </a:t>
            </a:r>
            <a:r>
              <a:rPr lang="el-GR" sz="2000" dirty="0">
                <a:solidFill>
                  <a:schemeClr val="tx1"/>
                </a:solidFill>
                <a:latin typeface="Calibri" pitchFamily="34" charset="0"/>
                <a:ea typeface="Calibri" pitchFamily="34" charset="0"/>
                <a:cs typeface="Arial" pitchFamily="34" charset="0"/>
              </a:rPr>
              <a:t>, ευαισθητοποιούν, διαφωτίζουν την κοινή γνώμη και προτείνουν τρόπους επίλυσης των ατομικών και κοινωνικών προβλημάτων.</a:t>
            </a:r>
          </a:p>
          <a:p>
            <a:pPr fontAlgn="base">
              <a:spcBef>
                <a:spcPct val="0"/>
              </a:spcBef>
              <a:spcAft>
                <a:spcPct val="0"/>
              </a:spcAft>
              <a:buFontTx/>
              <a:buChar char="•"/>
            </a:pPr>
            <a:r>
              <a:rPr lang="el-GR" sz="2000" dirty="0">
                <a:solidFill>
                  <a:schemeClr val="tx1"/>
                </a:solidFill>
                <a:latin typeface="Calibri" pitchFamily="34" charset="0"/>
                <a:ea typeface="Calibri" pitchFamily="34" charset="0"/>
                <a:cs typeface="Arial" pitchFamily="34" charset="0"/>
              </a:rPr>
              <a:t> Μέσα από τα άρθρα, συνεντεύξεις πνευματικών ανθρώπων, διευρύνουν τις γνώσεις και προάγουν το πνευματικό επίπεδο του κοινού.</a:t>
            </a:r>
            <a:endParaRPr lang="el-GR" sz="2000" dirty="0">
              <a:solidFill>
                <a:schemeClr val="tx1"/>
              </a:solidFill>
              <a:latin typeface="Arial" pitchFamily="34" charset="0"/>
              <a:cs typeface="Arial" pitchFamily="34" charset="0"/>
            </a:endParaRPr>
          </a:p>
          <a:p>
            <a:pPr lvl="0" fontAlgn="base">
              <a:spcBef>
                <a:spcPct val="0"/>
              </a:spcBef>
              <a:spcAft>
                <a:spcPct val="0"/>
              </a:spcAft>
            </a:pPr>
            <a:endParaRPr lang="el-GR"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76791308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εξιό βέλος 3"/>
          <p:cNvSpPr/>
          <p:nvPr/>
        </p:nvSpPr>
        <p:spPr>
          <a:xfrm>
            <a:off x="323528" y="980728"/>
            <a:ext cx="1152128" cy="8640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5" name="Δεξιό βέλος 4"/>
          <p:cNvSpPr/>
          <p:nvPr/>
        </p:nvSpPr>
        <p:spPr>
          <a:xfrm>
            <a:off x="323528" y="3212976"/>
            <a:ext cx="1152128" cy="8640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7" name="Στρογγύλεμα διαγώνιας γωνίας του ορθογωνίου 6"/>
          <p:cNvSpPr/>
          <p:nvPr/>
        </p:nvSpPr>
        <p:spPr>
          <a:xfrm>
            <a:off x="2339752" y="476672"/>
            <a:ext cx="5256584" cy="1944216"/>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fontAlgn="base">
              <a:spcBef>
                <a:spcPct val="0"/>
              </a:spcBef>
              <a:spcAft>
                <a:spcPct val="0"/>
              </a:spcAft>
            </a:pPr>
            <a:r>
              <a:rPr lang="el-GR" sz="2000" dirty="0">
                <a:solidFill>
                  <a:schemeClr val="tx1"/>
                </a:solidFill>
                <a:latin typeface="Calibri" pitchFamily="34" charset="0"/>
                <a:ea typeface="Calibri" pitchFamily="34" charset="0"/>
                <a:cs typeface="Arial" pitchFamily="34" charset="0"/>
              </a:rPr>
              <a:t>Ρόλος πολιτικός :</a:t>
            </a:r>
          </a:p>
          <a:p>
            <a:pPr marL="285750" indent="-285750" fontAlgn="base">
              <a:spcBef>
                <a:spcPct val="0"/>
              </a:spcBef>
              <a:spcAft>
                <a:spcPct val="0"/>
              </a:spcAft>
              <a:buFont typeface="Wingdings" pitchFamily="2" charset="2"/>
              <a:buChar char="v"/>
            </a:pPr>
            <a:r>
              <a:rPr lang="el-GR" sz="2000" dirty="0">
                <a:solidFill>
                  <a:schemeClr val="tx1"/>
                </a:solidFill>
                <a:latin typeface="Calibri" pitchFamily="34" charset="0"/>
                <a:ea typeface="Calibri" pitchFamily="34" charset="0"/>
                <a:cs typeface="Arial" pitchFamily="34" charset="0"/>
              </a:rPr>
              <a:t>Διευκολύνουν τη διακίνηση πολιτικών ιδεών. </a:t>
            </a:r>
          </a:p>
          <a:p>
            <a:pPr marL="285750" indent="-285750" fontAlgn="base">
              <a:spcBef>
                <a:spcPct val="0"/>
              </a:spcBef>
              <a:spcAft>
                <a:spcPct val="0"/>
              </a:spcAft>
              <a:buFont typeface="Wingdings" pitchFamily="2" charset="2"/>
              <a:buChar char="v"/>
            </a:pPr>
            <a:r>
              <a:rPr lang="el-GR" sz="2000" dirty="0">
                <a:solidFill>
                  <a:schemeClr val="tx1"/>
                </a:solidFill>
                <a:latin typeface="Calibri" pitchFamily="34" charset="0"/>
                <a:ea typeface="Calibri" pitchFamily="34" charset="0"/>
                <a:cs typeface="Arial" pitchFamily="34" charset="0"/>
              </a:rPr>
              <a:t> Διαμορφώνουν την πολιτική συνείδηση.</a:t>
            </a:r>
            <a:endParaRPr lang="el-GR" sz="2000" dirty="0">
              <a:solidFill>
                <a:schemeClr val="tx1"/>
              </a:solidFill>
              <a:latin typeface="Arial" pitchFamily="34" charset="0"/>
              <a:cs typeface="Arial" pitchFamily="34" charset="0"/>
            </a:endParaRPr>
          </a:p>
        </p:txBody>
      </p:sp>
      <p:sp>
        <p:nvSpPr>
          <p:cNvPr id="3" name="Στρογγυλεμένο ορθογώνιο 2"/>
          <p:cNvSpPr/>
          <p:nvPr/>
        </p:nvSpPr>
        <p:spPr>
          <a:xfrm>
            <a:off x="1979712" y="2852936"/>
            <a:ext cx="5976664"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sz="2400" dirty="0">
                <a:solidFill>
                  <a:schemeClr val="tx1"/>
                </a:solidFill>
                <a:latin typeface="Calibri" pitchFamily="34" charset="0"/>
                <a:ea typeface="Calibri" pitchFamily="34" charset="0"/>
                <a:cs typeface="Arial" pitchFamily="34" charset="0"/>
              </a:rPr>
              <a:t>Ρόλος κοινωνικός:</a:t>
            </a:r>
            <a:endParaRPr lang="el-GR" sz="2400" dirty="0">
              <a:solidFill>
                <a:schemeClr val="tx1"/>
              </a:solidFill>
              <a:latin typeface="Arial" pitchFamily="34" charset="0"/>
              <a:cs typeface="Arial" pitchFamily="34" charset="0"/>
            </a:endParaRPr>
          </a:p>
          <a:p>
            <a:pPr marL="342900" indent="-342900" fontAlgn="base">
              <a:spcBef>
                <a:spcPct val="0"/>
              </a:spcBef>
              <a:spcAft>
                <a:spcPct val="0"/>
              </a:spcAft>
              <a:buFont typeface="Wingdings" pitchFamily="2" charset="2"/>
              <a:buChar char="Ø"/>
            </a:pPr>
            <a:r>
              <a:rPr lang="el-GR" sz="2400" dirty="0">
                <a:solidFill>
                  <a:schemeClr val="tx1"/>
                </a:solidFill>
                <a:latin typeface="Calibri" pitchFamily="34" charset="0"/>
                <a:ea typeface="Calibri" pitchFamily="34" charset="0"/>
                <a:cs typeface="Arial" pitchFamily="34" charset="0"/>
              </a:rPr>
              <a:t>Κοινωνικοποιούν τα άτομα, καθιστώντας τα κοινωνούς των κοινωνικών προβλημάτων και προβάλλονται πρότυπα συμπεριφοράς.</a:t>
            </a:r>
            <a:endParaRPr lang="el-GR" sz="2400" dirty="0">
              <a:solidFill>
                <a:schemeClr val="tx1"/>
              </a:solidFill>
              <a:latin typeface="Arial" pitchFamily="34" charset="0"/>
              <a:cs typeface="Arial" pitchFamily="34" charset="0"/>
            </a:endParaRPr>
          </a:p>
          <a:p>
            <a:pPr marL="342900" lvl="0" indent="-342900" fontAlgn="base">
              <a:spcBef>
                <a:spcPct val="0"/>
              </a:spcBef>
              <a:spcAft>
                <a:spcPct val="0"/>
              </a:spcAft>
              <a:buFont typeface="Wingdings" pitchFamily="2" charset="2"/>
              <a:buChar char="Ø"/>
            </a:pPr>
            <a:r>
              <a:rPr lang="el-GR" sz="2400" dirty="0">
                <a:solidFill>
                  <a:schemeClr val="tx1"/>
                </a:solidFill>
                <a:latin typeface="Calibri" pitchFamily="34" charset="0"/>
                <a:ea typeface="Calibri" pitchFamily="34" charset="0"/>
                <a:cs typeface="Arial" pitchFamily="34" charset="0"/>
              </a:rPr>
              <a:t>Εντοπίζουν, μελετούν και προτείνουν λύσεις για τα κοινωνικά προβλήματα.</a:t>
            </a:r>
          </a:p>
        </p:txBody>
      </p:sp>
    </p:spTree>
    <p:extLst>
      <p:ext uri="{BB962C8B-B14F-4D97-AF65-F5344CB8AC3E}">
        <p14:creationId xmlns:p14="http://schemas.microsoft.com/office/powerpoint/2010/main" xmlns="" val="23883281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1094</Words>
  <Application>Microsoft Office PowerPoint</Application>
  <PresentationFormat>Προβολή στην οθόνη (4:3)</PresentationFormat>
  <Paragraphs>96</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Διαφάνεια 1</vt:lpstr>
      <vt:lpstr>ΠΕΡΙΕΧΟΜΕΝΑ</vt:lpstr>
      <vt:lpstr>Διαφάνεια 3</vt:lpstr>
      <vt:lpstr>Διαφάνεια 4</vt:lpstr>
      <vt:lpstr>Διαφάνεια 5</vt:lpstr>
      <vt:lpstr>Θετικά -Αρνητικά </vt:lpstr>
      <vt:lpstr>Διαφάνεια 7</vt:lpstr>
      <vt:lpstr>Θετικές επιδράσεις  </vt:lpstr>
      <vt:lpstr>Διαφάνεια 9</vt:lpstr>
      <vt:lpstr>Διαφάνεια 10</vt:lpstr>
      <vt:lpstr>Διαφάνεια 11</vt:lpstr>
      <vt:lpstr>Αρνητικές επιδράσεις </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Ενδείξεις ότι ένα άτομο είναι εξαρτημένο (ψυχολογικός τομέας)</vt:lpstr>
      <vt:lpstr>Διαφάνεια 24</vt:lpstr>
      <vt:lpstr>Ενδείξεις ότι ένα άτομο είναι εξαρτημένο (σωματικά συμπτώματα)</vt:lpstr>
      <vt:lpstr>ΤΑ ΜΕΣΑ ΚΟΙΝΩΝΙΚΗΣ ΔΥΚΤΥΟΣΗΣ ΠΩΣ ΘΑ ΕΙΝΑΙ ΔΙΑΜΟΡΦΩΜΕΝΑ ΣΤΟ ΜΕΛΛΟΝ </vt:lpstr>
      <vt:lpstr>Διαφάνεια 27</vt:lpstr>
      <vt:lpstr>Διαφάνεια 28</vt:lpstr>
      <vt:lpstr>Διαφάνεια 29</vt:lpstr>
      <vt:lpstr>Διαφάνεια 30</vt:lpstr>
      <vt:lpstr>Διαφάνεια 31</vt:lpstr>
      <vt:lpstr>Προτεινόμενo  Βίντεο </vt:lpstr>
      <vt:lpstr>ΒΙΒΛΙΟΓΡΑΦΙΑ </vt:lpstr>
      <vt:lpstr>Διαφάνεια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Ιωαννής</dc:creator>
  <cp:lastModifiedBy>gm</cp:lastModifiedBy>
  <cp:revision>31</cp:revision>
  <dcterms:created xsi:type="dcterms:W3CDTF">2020-03-02T07:49:42Z</dcterms:created>
  <dcterms:modified xsi:type="dcterms:W3CDTF">2020-06-11T07:16:30Z</dcterms:modified>
</cp:coreProperties>
</file>