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9/17/2021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41D2AC3-6A0B-4169-B1EA-E3AE8B351BDD}"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D4B9363-8B87-41B7-9F8E-64519CBB8F34}"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AEF5746-5284-4951-9F37-7AE924EDBCB7}"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2398B29-7265-4A65-A2A4-6703C057B7C1}"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28FBA082-94DF-4C4B-A041-6624924AB0A8}" type="datetimeFigureOut">
              <a:rPr lang="en-US" dirty="0"/>
              <a:t>9/17/2021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B27686C4-3AB5-4E0C-86CA-FB108C350AA9}" type="datetimeFigureOut">
              <a:rPr lang="en-US" dirty="0"/>
              <a:t>9/17/2021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F7F47CF-67C9-420C-80A5-E2069FF0C2DF}"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685802" y="2861733"/>
            <a:ext cx="5088712" cy="2512852"/>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5993969" y="2861733"/>
            <a:ext cx="5088713" cy="2512852"/>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9/17/2021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9/17/2021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0C3BFE2-83B7-4B0A-B9D3-AB28331082B3}"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2EF78E3-FDA3-4D28-AAA2-0B81F349A39D}"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9/17/2021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A76BDD-9140-4E35-8744-F5DADDC992DF}"/>
              </a:ext>
            </a:extLst>
          </p:cNvPr>
          <p:cNvSpPr>
            <a:spLocks noGrp="1"/>
          </p:cNvSpPr>
          <p:nvPr>
            <p:ph type="ctrTitle"/>
          </p:nvPr>
        </p:nvSpPr>
        <p:spPr/>
        <p:txBody>
          <a:bodyPr/>
          <a:lstStyle/>
          <a:p>
            <a:r>
              <a:rPr lang="el-GR" dirty="0" err="1"/>
              <a:t>Ενζυμα</a:t>
            </a:r>
            <a:r>
              <a:rPr lang="el-GR" dirty="0"/>
              <a:t>- </a:t>
            </a:r>
            <a:r>
              <a:rPr lang="el-GR" dirty="0" err="1"/>
              <a:t>βιολογικοι</a:t>
            </a:r>
            <a:r>
              <a:rPr lang="el-GR" dirty="0"/>
              <a:t> </a:t>
            </a:r>
            <a:r>
              <a:rPr lang="el-GR" dirty="0" err="1"/>
              <a:t>καταλυτεσ</a:t>
            </a:r>
            <a:endParaRPr lang="el-GR" dirty="0"/>
          </a:p>
        </p:txBody>
      </p:sp>
      <p:sp>
        <p:nvSpPr>
          <p:cNvPr id="3" name="Υπότιτλος 2">
            <a:extLst>
              <a:ext uri="{FF2B5EF4-FFF2-40B4-BE49-F238E27FC236}">
                <a16:creationId xmlns:a16="http://schemas.microsoft.com/office/drawing/2014/main" id="{36358E8E-B148-41EC-8748-422747603E1B}"/>
              </a:ext>
            </a:extLst>
          </p:cNvPr>
          <p:cNvSpPr>
            <a:spLocks noGrp="1"/>
          </p:cNvSpPr>
          <p:nvPr>
            <p:ph type="subTitle" idx="1"/>
          </p:nvPr>
        </p:nvSpPr>
        <p:spPr/>
        <p:txBody>
          <a:bodyPr/>
          <a:lstStyle/>
          <a:p>
            <a:r>
              <a:rPr lang="el-GR" dirty="0" err="1"/>
              <a:t>Μηχανισμος</a:t>
            </a:r>
            <a:r>
              <a:rPr lang="el-GR" dirty="0"/>
              <a:t> </a:t>
            </a:r>
            <a:r>
              <a:rPr lang="el-GR" dirty="0" err="1"/>
              <a:t>δρασης</a:t>
            </a:r>
            <a:r>
              <a:rPr lang="el-GR" dirty="0"/>
              <a:t> των </a:t>
            </a:r>
            <a:r>
              <a:rPr lang="el-GR" dirty="0" err="1"/>
              <a:t>ενζυμων</a:t>
            </a:r>
            <a:endParaRPr lang="el-GR" dirty="0"/>
          </a:p>
        </p:txBody>
      </p:sp>
    </p:spTree>
    <p:extLst>
      <p:ext uri="{BB962C8B-B14F-4D97-AF65-F5344CB8AC3E}">
        <p14:creationId xmlns:p14="http://schemas.microsoft.com/office/powerpoint/2010/main" val="2435910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F85338-9EDE-47B6-A615-744CE740F0AA}"/>
              </a:ext>
            </a:extLst>
          </p:cNvPr>
          <p:cNvSpPr>
            <a:spLocks noGrp="1"/>
          </p:cNvSpPr>
          <p:nvPr>
            <p:ph type="title"/>
          </p:nvPr>
        </p:nvSpPr>
        <p:spPr/>
        <p:txBody>
          <a:bodyPr/>
          <a:lstStyle/>
          <a:p>
            <a:r>
              <a:rPr lang="el-GR" dirty="0" err="1"/>
              <a:t>Μηχανισμοσ</a:t>
            </a:r>
            <a:r>
              <a:rPr lang="el-GR" dirty="0"/>
              <a:t> </a:t>
            </a:r>
            <a:r>
              <a:rPr lang="el-GR" dirty="0" err="1"/>
              <a:t>δρασησ</a:t>
            </a:r>
            <a:r>
              <a:rPr lang="el-GR" dirty="0"/>
              <a:t> των </a:t>
            </a:r>
            <a:r>
              <a:rPr lang="el-GR" dirty="0" err="1"/>
              <a:t>ενζυμων</a:t>
            </a:r>
            <a:endParaRPr lang="el-GR" dirty="0"/>
          </a:p>
        </p:txBody>
      </p:sp>
      <p:sp>
        <p:nvSpPr>
          <p:cNvPr id="3" name="Θέση περιεχομένου 2">
            <a:extLst>
              <a:ext uri="{FF2B5EF4-FFF2-40B4-BE49-F238E27FC236}">
                <a16:creationId xmlns:a16="http://schemas.microsoft.com/office/drawing/2014/main" id="{247DB92D-C9E9-4051-8E5D-A2F3325386F5}"/>
              </a:ext>
            </a:extLst>
          </p:cNvPr>
          <p:cNvSpPr>
            <a:spLocks noGrp="1"/>
          </p:cNvSpPr>
          <p:nvPr>
            <p:ph sz="quarter" idx="13"/>
          </p:nvPr>
        </p:nvSpPr>
        <p:spPr>
          <a:xfrm>
            <a:off x="685800" y="1837765"/>
            <a:ext cx="10394707" cy="3772921"/>
          </a:xfrm>
        </p:spPr>
        <p:txBody>
          <a:bodyPr/>
          <a:lstStyle/>
          <a:p>
            <a:r>
              <a:rPr lang="el-GR" cap="none" dirty="0"/>
              <a:t>Για να πραγματοποιηθεί μια χημική αντίδραση πρέπει αρχικά να προσφερθεί ενέργεια στα αντιδρώντα μόρια, ο οποία ονομάζεται ενέργεια ενεργοποίησης.</a:t>
            </a:r>
          </a:p>
          <a:p>
            <a:r>
              <a:rPr lang="el-GR" cap="none" dirty="0"/>
              <a:t>Η απαιτούμενη ενέργεια ενεργοποίησης είναι απαγορευτική για την επιβίωση των κυττάρων</a:t>
            </a:r>
          </a:p>
          <a:p>
            <a:r>
              <a:rPr lang="el-GR" cap="none" dirty="0"/>
              <a:t>Ο απαιτούμενος χρόνος για να πραγματοποιηθεί η αντίδραση είναι πολύ μεγάλος.</a:t>
            </a:r>
          </a:p>
          <a:p>
            <a:r>
              <a:rPr lang="el-GR" cap="none" dirty="0"/>
              <a:t>Τα  ένζυμα καταλύουν αντιδράσεις που μπορούν να γίνουν και χωρίς αυτά, αλλά η ταχύτητά τους αυξάνεται μέχρι κ 100 εκατομμύρια φορές.</a:t>
            </a:r>
          </a:p>
        </p:txBody>
      </p:sp>
    </p:spTree>
    <p:extLst>
      <p:ext uri="{BB962C8B-B14F-4D97-AF65-F5344CB8AC3E}">
        <p14:creationId xmlns:p14="http://schemas.microsoft.com/office/powerpoint/2010/main" val="340649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254F29-F6C7-4020-8C44-31FBD9672E9B}"/>
              </a:ext>
            </a:extLst>
          </p:cNvPr>
          <p:cNvSpPr>
            <a:spLocks noGrp="1"/>
          </p:cNvSpPr>
          <p:nvPr>
            <p:ph type="title"/>
          </p:nvPr>
        </p:nvSpPr>
        <p:spPr/>
        <p:txBody>
          <a:bodyPr/>
          <a:lstStyle/>
          <a:p>
            <a:r>
              <a:rPr lang="el-GR" dirty="0" err="1"/>
              <a:t>Μηχανισμοσ</a:t>
            </a:r>
            <a:r>
              <a:rPr lang="el-GR" dirty="0"/>
              <a:t> </a:t>
            </a:r>
            <a:r>
              <a:rPr lang="el-GR" dirty="0" err="1"/>
              <a:t>δρασης</a:t>
            </a:r>
            <a:r>
              <a:rPr lang="el-GR" dirty="0"/>
              <a:t> των </a:t>
            </a:r>
            <a:r>
              <a:rPr lang="el-GR" dirty="0" err="1"/>
              <a:t>ενζυμων</a:t>
            </a:r>
            <a:endParaRPr lang="el-GR" dirty="0"/>
          </a:p>
        </p:txBody>
      </p:sp>
      <p:sp>
        <p:nvSpPr>
          <p:cNvPr id="3" name="Θέση περιεχομένου 2">
            <a:extLst>
              <a:ext uri="{FF2B5EF4-FFF2-40B4-BE49-F238E27FC236}">
                <a16:creationId xmlns:a16="http://schemas.microsoft.com/office/drawing/2014/main" id="{7E782BC1-8214-4145-86A8-63F442EDCAA0}"/>
              </a:ext>
            </a:extLst>
          </p:cNvPr>
          <p:cNvSpPr>
            <a:spLocks noGrp="1"/>
          </p:cNvSpPr>
          <p:nvPr>
            <p:ph sz="quarter" idx="13"/>
          </p:nvPr>
        </p:nvSpPr>
        <p:spPr/>
        <p:txBody>
          <a:bodyPr/>
          <a:lstStyle/>
          <a:p>
            <a:r>
              <a:rPr lang="el-GR" cap="none" dirty="0"/>
              <a:t>Τα αντιδρώντα μόρια ονομάζονται και μόρια υποστρώματος.</a:t>
            </a:r>
          </a:p>
          <a:p>
            <a:r>
              <a:rPr lang="el-GR" cap="none" dirty="0"/>
              <a:t>Ο κατάλληλος προσανατολισμός των μορίων επιτυγχάνει την αύξηση ταχύτητας αντίδρασης και γίνεται στο ενεργό κέντρο του ενζύμου.</a:t>
            </a:r>
          </a:p>
          <a:p>
            <a:r>
              <a:rPr lang="el-GR" cap="none" dirty="0"/>
              <a:t>Η σύνδεση ενζύμου-υποστρώματος οδηγεί στο να γίνουν ασταθείς οι δεσμοί των αντιδρώντων μορίων. Σπάνε ποιο εύκολα, κάτι που αποτελεί προϋπόθεση για το σχηματισμό των προϊόντων. </a:t>
            </a:r>
          </a:p>
          <a:p>
            <a:r>
              <a:rPr lang="el-GR" cap="none" dirty="0"/>
              <a:t>Το σχήμα του ενεργού κέντρου του ενζύμου σε ορισμένες περιπτώσεις γίνεται συμπληρωματικό του υποστρώματος μόνο μετά την πρόσδεση του με το υπόστρωμα.</a:t>
            </a:r>
          </a:p>
        </p:txBody>
      </p:sp>
    </p:spTree>
    <p:extLst>
      <p:ext uri="{BB962C8B-B14F-4D97-AF65-F5344CB8AC3E}">
        <p14:creationId xmlns:p14="http://schemas.microsoft.com/office/powerpoint/2010/main" val="158340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D556C4-EF0F-4484-A045-F8E1252C781E}"/>
              </a:ext>
            </a:extLst>
          </p:cNvPr>
          <p:cNvSpPr>
            <a:spLocks noGrp="1"/>
          </p:cNvSpPr>
          <p:nvPr>
            <p:ph type="title"/>
          </p:nvPr>
        </p:nvSpPr>
        <p:spPr/>
        <p:txBody>
          <a:bodyPr/>
          <a:lstStyle/>
          <a:p>
            <a:r>
              <a:rPr lang="el-GR" dirty="0" err="1"/>
              <a:t>Ιδιοτητεσ</a:t>
            </a:r>
            <a:r>
              <a:rPr lang="el-GR" dirty="0"/>
              <a:t> των </a:t>
            </a:r>
            <a:r>
              <a:rPr lang="el-GR" dirty="0" err="1"/>
              <a:t>ενζυμων</a:t>
            </a:r>
            <a:endParaRPr lang="el-GR" dirty="0"/>
          </a:p>
        </p:txBody>
      </p:sp>
      <p:sp>
        <p:nvSpPr>
          <p:cNvPr id="3" name="Θέση περιεχομένου 2">
            <a:extLst>
              <a:ext uri="{FF2B5EF4-FFF2-40B4-BE49-F238E27FC236}">
                <a16:creationId xmlns:a16="http://schemas.microsoft.com/office/drawing/2014/main" id="{6B39733A-231F-4C7F-9A1A-0E5D7CF31AF5}"/>
              </a:ext>
            </a:extLst>
          </p:cNvPr>
          <p:cNvSpPr>
            <a:spLocks noGrp="1"/>
          </p:cNvSpPr>
          <p:nvPr>
            <p:ph sz="quarter" idx="13"/>
          </p:nvPr>
        </p:nvSpPr>
        <p:spPr>
          <a:xfrm>
            <a:off x="685800" y="1837766"/>
            <a:ext cx="10394707" cy="3808432"/>
          </a:xfrm>
        </p:spPr>
        <p:txBody>
          <a:bodyPr>
            <a:normAutofit fontScale="92500" lnSpcReduction="10000"/>
          </a:bodyPr>
          <a:lstStyle/>
          <a:p>
            <a:r>
              <a:rPr lang="el-GR" cap="none" dirty="0"/>
              <a:t>Τα ένζυμα είναι πρωτεϊνικά μόρια, άρα:</a:t>
            </a:r>
          </a:p>
          <a:p>
            <a:r>
              <a:rPr lang="el-GR" cap="none" dirty="0"/>
              <a:t>Η καταλυτική δράση των ενζύμων καθορίζεται από την τριτοταγή δομή του μορίου και χάνεται αν για κάποιο λόγο η δομή αυτή πάψει να υπάρχει.</a:t>
            </a:r>
          </a:p>
          <a:p>
            <a:r>
              <a:rPr lang="el-GR" cap="none" dirty="0"/>
              <a:t>Δρουν πολύ γρήγορα. </a:t>
            </a:r>
          </a:p>
          <a:p>
            <a:r>
              <a:rPr lang="el-GR" cap="none" dirty="0"/>
              <a:t>Δεν συμμετέχουν στην αντίδραση που καταλύουν. Παραμένουν αναλλοίωτα και μετά το τέλος της αντίδρασης μπορούν να ξαναχρησιμοποιηθούν.</a:t>
            </a:r>
          </a:p>
          <a:p>
            <a:r>
              <a:rPr lang="el-GR" cap="none" dirty="0"/>
              <a:t>Εμφανίζουν υψηλό βαθμό εξειδίκευσης. Συνήθως δρουν σε ένα μόνο συγκεκριμένο υπόστρωμα λόγω της δυνατότητας σύνδεσης του ενεργού τους κέντρου με το υπόστρωμα.</a:t>
            </a:r>
          </a:p>
          <a:p>
            <a:r>
              <a:rPr lang="el-GR" cap="none" dirty="0"/>
              <a:t>Η δραστικότητα των ενζύμων επηρεάζεται από διάφορους παράγοντες, όπως θερμοκρασία, </a:t>
            </a:r>
            <a:r>
              <a:rPr lang="en-US" cap="none" dirty="0"/>
              <a:t>pH</a:t>
            </a:r>
            <a:r>
              <a:rPr lang="el-GR" cap="none" dirty="0"/>
              <a:t> κλπ.</a:t>
            </a:r>
          </a:p>
        </p:txBody>
      </p:sp>
    </p:spTree>
    <p:extLst>
      <p:ext uri="{BB962C8B-B14F-4D97-AF65-F5344CB8AC3E}">
        <p14:creationId xmlns:p14="http://schemas.microsoft.com/office/powerpoint/2010/main" val="109378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C28C73-D2A1-49D0-8338-711E335062B7}"/>
              </a:ext>
            </a:extLst>
          </p:cNvPr>
          <p:cNvSpPr>
            <a:spLocks noGrp="1"/>
          </p:cNvSpPr>
          <p:nvPr>
            <p:ph type="title"/>
          </p:nvPr>
        </p:nvSpPr>
        <p:spPr/>
        <p:txBody>
          <a:bodyPr/>
          <a:lstStyle/>
          <a:p>
            <a:r>
              <a:rPr lang="el-GR" dirty="0" err="1"/>
              <a:t>Ιδιοτητεσ</a:t>
            </a:r>
            <a:r>
              <a:rPr lang="el-GR" dirty="0"/>
              <a:t> των </a:t>
            </a:r>
            <a:r>
              <a:rPr lang="el-GR" dirty="0" err="1"/>
              <a:t>ενζυμων</a:t>
            </a:r>
            <a:endParaRPr lang="el-GR" dirty="0"/>
          </a:p>
        </p:txBody>
      </p:sp>
      <p:sp>
        <p:nvSpPr>
          <p:cNvPr id="3" name="Θέση περιεχομένου 2">
            <a:extLst>
              <a:ext uri="{FF2B5EF4-FFF2-40B4-BE49-F238E27FC236}">
                <a16:creationId xmlns:a16="http://schemas.microsoft.com/office/drawing/2014/main" id="{0E1B6002-0F7C-47FA-9C6B-383602C63D4F}"/>
              </a:ext>
            </a:extLst>
          </p:cNvPr>
          <p:cNvSpPr>
            <a:spLocks noGrp="1"/>
          </p:cNvSpPr>
          <p:nvPr>
            <p:ph sz="quarter" idx="13"/>
          </p:nvPr>
        </p:nvSpPr>
        <p:spPr>
          <a:xfrm>
            <a:off x="685800" y="1837766"/>
            <a:ext cx="10394707" cy="3536820"/>
          </a:xfrm>
        </p:spPr>
        <p:txBody>
          <a:bodyPr/>
          <a:lstStyle/>
          <a:p>
            <a:r>
              <a:rPr lang="el-GR" cap="none" dirty="0"/>
              <a:t>Διάκριση των ενζύμων:</a:t>
            </a:r>
          </a:p>
          <a:p>
            <a:r>
              <a:rPr lang="el-GR" cap="none" dirty="0"/>
              <a:t>Ενδοκυτταρικά: βρίσκονται είτε ελεύθερα μέσα στα κύτταρα, είτε δεσμευμένα πάνω σε μεμβράνες και ανάλογα προσδιορίζεται και ο χώρος που μπορεί να λαμβάνει χώρα η αντίδραση.</a:t>
            </a:r>
          </a:p>
          <a:p>
            <a:r>
              <a:rPr lang="el-GR" cap="none" dirty="0" err="1"/>
              <a:t>Εξωκυτταρικά</a:t>
            </a:r>
            <a:r>
              <a:rPr lang="el-GR" cap="none" dirty="0"/>
              <a:t>: εκκρίνονται από τα κύτταρα και δρουν έξω από αυτά. Μπορούν να μεταφερθούν μέσω των υγρών του οργανισμού (αίμα, λέμφος) σε διάφορα μέρη του σώματος και να δράσουν ανάλογα με τις ανάγκες </a:t>
            </a:r>
            <a:r>
              <a:rPr lang="el-GR" cap="none"/>
              <a:t>του οργανισμού.</a:t>
            </a:r>
            <a:endParaRPr lang="el-GR" cap="none" dirty="0"/>
          </a:p>
        </p:txBody>
      </p:sp>
    </p:spTree>
    <p:extLst>
      <p:ext uri="{BB962C8B-B14F-4D97-AF65-F5344CB8AC3E}">
        <p14:creationId xmlns:p14="http://schemas.microsoft.com/office/powerpoint/2010/main" val="3127487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Κύρια εκδήλωση">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TM04033927[[fn=Κύρια εκδήλωση]]</Template>
  <TotalTime>157</TotalTime>
  <Words>332</Words>
  <Application>Microsoft Office PowerPoint</Application>
  <PresentationFormat>Ευρεία οθόνη</PresentationFormat>
  <Paragraphs>23</Paragraphs>
  <Slides>5</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5</vt:i4>
      </vt:variant>
    </vt:vector>
  </HeadingPairs>
  <TitlesOfParts>
    <vt:vector size="8" baseType="lpstr">
      <vt:lpstr>Arial</vt:lpstr>
      <vt:lpstr>Impact</vt:lpstr>
      <vt:lpstr>Κύρια εκδήλωση</vt:lpstr>
      <vt:lpstr>Ενζυμα- βιολογικοι καταλυτεσ</vt:lpstr>
      <vt:lpstr>Μηχανισμοσ δρασησ των ενζυμων</vt:lpstr>
      <vt:lpstr>Μηχανισμοσ δρασης των ενζυμων</vt:lpstr>
      <vt:lpstr>Ιδιοτητεσ των ενζυμων</vt:lpstr>
      <vt:lpstr>Ιδιοτητεσ των ενζυμων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Ενζυμα- βιολογικοι καταλυτεσ</dc:title>
  <dc:creator>Δήμητρα-Γεωργία</dc:creator>
  <cp:lastModifiedBy>Δήμητρα-Γεωργία</cp:lastModifiedBy>
  <cp:revision>1</cp:revision>
  <dcterms:created xsi:type="dcterms:W3CDTF">2021-09-17T06:34:56Z</dcterms:created>
  <dcterms:modified xsi:type="dcterms:W3CDTF">2021-09-17T09:12:40Z</dcterms:modified>
</cp:coreProperties>
</file>