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7" r:id="rId4"/>
    <p:sldId id="268" r:id="rId5"/>
    <p:sldId id="269" r:id="rId6"/>
    <p:sldId id="258" r:id="rId7"/>
    <p:sldId id="260" r:id="rId8"/>
    <p:sldId id="261" r:id="rId9"/>
  </p:sldIdLst>
  <p:sldSz cx="12188825" cy="6858000"/>
  <p:notesSz cx="6858000" cy="9144000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599" autoAdjust="0"/>
  </p:normalViewPr>
  <p:slideViewPr>
    <p:cSldViewPr>
      <p:cViewPr varScale="1">
        <p:scale>
          <a:sx n="80" d="100"/>
          <a:sy n="80" d="100"/>
        </p:scale>
        <p:origin x="782" y="67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072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BCFB5D4-A4C8-4338-A8FC-A504D2C24A9B}" type="datetime1">
              <a:rPr lang="el-GR" smtClean="0"/>
              <a:t>19/1/2022</a:t>
            </a:fld>
            <a:endParaRPr lang="el-GR" dirty="0"/>
          </a:p>
        </p:txBody>
      </p:sp>
      <p:sp>
        <p:nvSpPr>
          <p:cNvPr id="4" name="Σύμβολο κράτησης θέσης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5" name="Σύμβολο κράτησης θέσης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813E63C-D67E-46AD-8F8E-C5243B6C950C}" type="datetime1">
              <a:rPr lang="el-GR" smtClean="0"/>
              <a:t>19/1/2022</a:t>
            </a:fld>
            <a:endParaRPr lang="el-GR" dirty="0"/>
          </a:p>
        </p:txBody>
      </p:sp>
      <p:sp>
        <p:nvSpPr>
          <p:cNvPr id="4" name="Σύμβολο κράτησης θέσης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 rtl="0"/>
            <a:r>
              <a:rPr lang="el-GR" dirty="0"/>
              <a:t>Δεύτερου επιπέδου</a:t>
            </a:r>
          </a:p>
          <a:p>
            <a:pPr lvl="2" rtl="0"/>
            <a:r>
              <a:rPr lang="el-GR" dirty="0"/>
              <a:t>Τρίτου επιπέδου</a:t>
            </a:r>
          </a:p>
          <a:p>
            <a:pPr lvl="3" rtl="0"/>
            <a:r>
              <a:rPr lang="el-GR" dirty="0"/>
              <a:t>Τέταρτου επιπέδου</a:t>
            </a:r>
          </a:p>
          <a:p>
            <a:pPr lvl="4" rtl="0"/>
            <a:r>
              <a:rPr lang="el-GR" dirty="0"/>
              <a:t>Πέμπτου επιπέδου</a:t>
            </a:r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63339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0892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75593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82133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82262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61635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46330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13239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256" name="Γραμμή" descr="Γραφικό γραμμής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Ελεύθερη σχεδίαση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8" name="Ελεύθερη σχεδίαση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9" name="Ελεύθερη σχεδίαση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0" name="Ελεύθερη σχεδίαση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1" name="Ελεύθερη σχεδίαση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2" name="Ελεύθερη σχεδίαση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3" name="Ελεύθερη σχεδίαση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4" name="Ελεύθερη σχεδίαση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5" name="Ελεύθερη σχεδίαση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6" name="Ελεύθερη σχεδίαση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7" name="Ελεύθερη σχεδίαση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8" name="Ελεύθερη σχεδίαση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9" name="Ελεύθερη σχεδίαση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0" name="Ελεύθερη σχεδίαση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1" name="Ελεύθερη σχεδίαση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2" name="Ελεύθερη σχεδίαση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3" name="Ελεύθερη σχεδίαση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4" name="Ελεύθερη σχεδίαση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5" name="Ελεύθερη σχεδίαση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6" name="Ελεύθερη σχεδίαση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7" name="Ελεύθερη σχεδίαση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8" name="Ελεύθερη σχεδίαση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9" name="Ελεύθερη σχεδίαση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0" name="Ελεύθερη σχεδίαση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1" name="Ελεύθερη σχεδίαση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2" name="Ελεύθερη σχεδίαση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3" name="Ελεύθερη σχεδίαση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4" name="Ελεύθερη σχεδίαση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5" name="Ελεύθερη σχεδίαση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6" name="Ελεύθερη σχεδίαση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7" name="Ελεύθερη σχεδίαση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8" name="Ελεύθερη σχεδίαση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9" name="Ελεύθερη σχεδίαση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0" name="Ελεύθερη σχεδίαση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1" name="Ελεύθερη σχεδίαση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2" name="Ελεύθερη σχεδίαση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3" name="Ελεύθερη σχεδίαση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4" name="Ελεύθερη σχεδίαση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5" name="Ελεύθερη σχεδίαση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6" name="Ελεύθερη σχεδίαση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7" name="Ελεύθερη σχεδίαση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8" name="Ελεύθερη σχεδίαση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9" name="Ελεύθερη σχεδίαση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0" name="Ελεύθερη σχεδίαση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1" name="Ελεύθερη σχεδίαση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2" name="Ελεύθερη σχεδίαση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3" name="Ελεύθερη σχεδίαση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4" name="Ελεύθερη σχεδίαση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5" name="Ελεύθερη σχεδίαση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6" name="Ελεύθερη σχεδίαση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7" name="Ελεύθερη σχεδίαση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8" name="Ελεύθερη σχεδίαση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9" name="Ελεύθερη σχεδίαση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0" name="Ελεύθερη σχεδίαση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1" name="Ελεύθερη σχεδίαση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2" name="Ελεύθερη σχεδίαση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3" name="Ελεύθερη σχεδίαση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4" name="Ελεύθερη σχεδίαση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5" name="Ελεύθερη σχεδίαση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6" name="Ελεύθερη σχεδίαση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7" name="Ελεύθερη σχεδίαση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8" name="Ελεύθερη σχεδίαση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9" name="Ελεύθερη σχεδίαση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0" name="Ελεύθερη σχεδίαση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1" name="Ελεύθερη σχεδίαση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2" name="Ελεύθερη σχεδίαση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3" name="Ελεύθερη σχεδίαση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4" name="Ελεύθερη σχεδίαση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5" name="Ελεύθερη σχεδίαση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6" name="Ελεύθερη σχεδίαση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7" name="Ελεύθερη σχεδίαση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8" name="Ελεύθερη σχεδίαση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9" name="Ελεύθερη σχεδίαση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0" name="Ελεύθερη σχεδίαση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1" name="Ελεύθερη σχεδίαση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2" name="Ελεύθερη σχεδίαση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3" name="Ελεύθερη σχεδίαση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4" name="Ελεύθερη σχεδίαση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5" name="Ελεύθερη σχεδίαση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6" name="Ελεύθερη σχεδίαση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7" name="Ελεύθερη σχεδίαση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8" name="Ελεύθερη σχεδίαση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9" name="Ελεύθερη σχεδίαση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0" name="Ελεύθερη σχεδίαση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1" name="Ελεύθερη σχεδίαση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2" name="Ελεύθερη σχεδίαση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3" name="Ελεύθερη σχεδίαση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4" name="Ελεύθερη σχεδίαση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5" name="Ελεύθερη σχεδίαση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6" name="Ελεύθερη σχεδίαση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7" name="Ελεύθερη σχεδίαση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8" name="Ελεύθερη σχεδίαση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9" name="Ελεύθερη σχεδίαση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0" name="Ελεύθερη σχεδίαση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1" name="Ελεύθερη σχεδίαση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2" name="Ελεύθερη σχεδίαση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3" name="Ελεύθερη σχεδίαση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4" name="Ελεύθερη σχεδίαση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5" name="Ελεύθερη σχεδίαση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6" name="Ελεύθερη σχεδίαση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7" name="Ελεύθερη σχεδίαση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8" name="Ελεύθερη σχεδίαση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9" name="Ελεύθερη σχεδίαση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0" name="Ελεύθερη σχεδίαση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1" name="Ελεύθερη σχεδίαση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2" name="Ελεύθερη σχεδίαση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3" name="Ελεύθερη σχεδίαση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4" name="Ελεύθερη σχεδίαση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5" name="Ελεύθερη σχεδίαση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6" name="Ελεύθερη σχεδίαση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7" name="Ελεύθερη σχεδίαση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8" name="Ελεύθερη σχεδίαση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9" name="Ελεύθερη σχεδίαση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0" name="Ελεύθερη σχεδίαση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1" name="Ελεύθερη σχεδίαση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2" name="Ελεύθερη σχεδίαση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3" name="Ελεύθερη σχεδίαση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4" name="Ελεύθερη σχεδίαση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5" name="Ελεύθερη σχεδίαση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6" name="Ελεύθερη σχεδίαση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7" name="Ελεύθερη σχεδίαση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8" name="Ελεύθερη σχεδίαση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9" name="Ελεύθερη σχεδίαση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</p:grp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7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Ελεύθερη σχεδίαση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9" name="Ελεύθερη σχεδίαση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0" name="Ελεύθερη σχεδίαση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1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2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3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4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5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4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5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6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7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8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9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0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1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2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3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4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5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6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7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8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9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0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1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2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3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4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5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6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7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8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9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0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1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2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3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4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5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6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7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8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9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0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1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2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3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4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5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6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7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8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9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0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1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2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3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4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5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6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7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8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9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80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81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D5C4122-C6A0-4C3A-884B-99E79B92808F}" type="datetime1">
              <a:rPr lang="el-GR" smtClean="0"/>
              <a:t>19/1/2022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7" name="Γραμμή" descr="Γραφικό γραμμής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9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0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1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2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3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4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5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4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5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6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7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8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9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0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1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2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3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4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5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6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7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8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9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0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1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2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3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4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5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6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7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8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9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0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1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2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3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4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5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6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7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8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9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0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1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2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3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4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5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6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7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8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9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0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1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2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3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4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5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6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7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8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9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80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81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7423C5-B4FD-4F01-AAC7-0EEF433AB54A}" type="datetime1">
              <a:rPr lang="el-GR" smtClean="0"/>
              <a:t>19/1/2022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167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9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0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1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2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3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4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5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6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7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8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9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0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1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2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3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4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5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6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7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8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9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0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1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2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3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4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5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6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7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8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9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0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1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2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3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4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5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6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7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8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9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0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1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2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3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4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5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6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7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8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9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0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1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2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3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4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5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6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7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8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9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0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1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2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3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4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5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6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7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8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9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40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41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17B44FC-29E4-4980-A70E-CC0957147049}" type="datetime1">
              <a:rPr lang="el-GR" smtClean="0"/>
              <a:t>19/1/2022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255" name="Γραμμή" descr="Γραφικό γραμμής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Ελεύθερη σχεδίαση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7" name="Ελεύθερη σχεδίαση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8" name="Ελεύθερη σχεδίαση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9" name="Ελεύθερη σχεδίαση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0" name="Ελεύθερη σχεδίαση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1" name="Ελεύθερη σχεδίαση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2" name="Ελεύθερη σχεδίαση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3" name="Ελεύθερη σχεδίαση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4" name="Ελεύθερη σχεδίαση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5" name="Ελεύθερη σχεδίαση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6" name="Ελεύθερη σχεδίαση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7" name="Ελεύθερη σχεδίαση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8" name="Ελεύθερη σχεδίαση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9" name="Ελεύθερη σχεδίαση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0" name="Ελεύθερη σχεδίαση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1" name="Ελεύθερη σχεδίαση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2" name="Ελεύθερη σχεδίαση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3" name="Ελεύθερη σχεδίαση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4" name="Ελεύθερη σχεδίαση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5" name="Ελεύθερη σχεδίαση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6" name="Ελεύθερη σχεδίαση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7" name="Ελεύθερη σχεδίαση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8" name="Ελεύθερη σχεδίαση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9" name="Ελεύθερη σχεδίαση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0" name="Ελεύθερη σχεδίαση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1" name="Ελεύθερη σχεδίαση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2" name="Ελεύθερη σχεδίαση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3" name="Ελεύθερη σχεδίαση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4" name="Ελεύθερη σχεδίαση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5" name="Ελεύθερη σχεδίαση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6" name="Ελεύθερη σχεδίαση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7" name="Ελεύθερη σχεδίαση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8" name="Ελεύθερη σχεδίαση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9" name="Ελεύθερη σχεδίαση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0" name="Ελεύθερη σχεδίαση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1" name="Ελεύθερη σχεδίαση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2" name="Ελεύθερη σχεδίαση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3" name="Ελεύθερη σχεδίαση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4" name="Ελεύθερη σχεδίαση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5" name="Ελεύθερη σχεδίαση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6" name="Ελεύθερη σχεδίαση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7" name="Ελεύθερη σχεδίαση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8" name="Ελεύθερη σχεδίαση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9" name="Ελεύθερη σχεδίαση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0" name="Ελεύθερη σχεδίαση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1" name="Ελεύθερη σχεδίαση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2" name="Ελεύθερη σχεδίαση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3" name="Ελεύθερη σχεδίαση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4" name="Ελεύθερη σχεδίαση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5" name="Ελεύθερη σχεδίαση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6" name="Ελεύθερη σχεδίαση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7" name="Ελεύθερη σχεδίαση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8" name="Ελεύθερη σχεδίαση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9" name="Ελεύθερη σχεδίαση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0" name="Ελεύθερη σχεδίαση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1" name="Ελεύθερη σχεδίαση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2" name="Ελεύθερη σχεδίαση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3" name="Ελεύθερη σχεδίαση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4" name="Ελεύθερη σχεδίαση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5" name="Ελεύθερη σχεδίαση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6" name="Ελεύθερη σχεδίαση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7" name="Ελεύθερη σχεδίαση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8" name="Ελεύθερη σχεδίαση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9" name="Ελεύθερη σχεδίαση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0" name="Ελεύθερη σχεδίαση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1" name="Ελεύθερη σχεδίαση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2" name="Ελεύθερη σχεδίαση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3" name="Ελεύθερη σχεδίαση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4" name="Ελεύθερη σχεδίαση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5" name="Ελεύθερη σχεδίαση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6" name="Ελεύθερη σχεδίαση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7" name="Ελεύθερη σχεδίαση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8" name="Ελεύθερη σχεδίαση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9" name="Ελεύθερη σχεδίαση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0" name="Ελεύθερη σχεδίαση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1" name="Ελεύθερη σχεδίαση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2" name="Ελεύθερη σχεδίαση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3" name="Ελεύθερη σχεδίαση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4" name="Ελεύθερη σχεδίαση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5" name="Ελεύθερη σχεδίαση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6" name="Ελεύθερη σχεδίαση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7" name="Ελεύθερη σχεδίαση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8" name="Ελεύθερη σχεδίαση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9" name="Ελεύθερη σχεδίαση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0" name="Ελεύθερη σχεδίαση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1" name="Ελεύθερη σχεδίαση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2" name="Ελεύθερη σχεδίαση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3" name="Ελεύθερη σχεδίαση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4" name="Ελεύθερη σχεδίαση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5" name="Ελεύθερη σχεδίαση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6" name="Ελεύθερη σχεδίαση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7" name="Ελεύθερη σχεδίαση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8" name="Ελεύθερη σχεδίαση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9" name="Ελεύθερη σχεδίαση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0" name="Ελεύθερη σχεδίαση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1" name="Ελεύθερη σχεδίαση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2" name="Ελεύθερη σχεδίαση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3" name="Ελεύθερη σχεδίαση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4" name="Ελεύθερη σχεδίαση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5" name="Ελεύθερη σχεδίαση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6" name="Ελεύθερη σχεδίαση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7" name="Ελεύθερη σχεδίαση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8" name="Ελεύθερη σχεδίαση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9" name="Ελεύθερη σχεδίαση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0" name="Ελεύθερη σχεδίαση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1" name="Ελεύθερη σχεδίαση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2" name="Ελεύθερη σχεδίαση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3" name="Ελεύθερη σχεδίαση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4" name="Ελεύθερη σχεδίαση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5" name="Ελεύθερη σχεδίαση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6" name="Ελεύθερη σχεδίαση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7" name="Ελεύθερη σχεδίαση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8" name="Ελεύθερη σχεδίαση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9" name="Ελεύθερη σχεδίαση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0" name="Ελεύθερη σχεδίαση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1" name="Ελεύθερη σχεδίαση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2" name="Ελεύθερη σχεδίαση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3" name="Ελεύθερη σχεδίαση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4" name="Ελεύθερη σχεδίαση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5" name="Ελεύθερη σχεδίαση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6" name="Ελεύθερη σχεδίαση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7" name="Ελεύθερη σχεδίαση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8" name="Ελεύθερη σχεδίαση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</p:grp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9C8DCF6-63D4-4ED8-8CE0-E0384DD74C4D}" type="datetime1">
              <a:rPr lang="el-GR" smtClean="0"/>
              <a:t>19/1/2022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158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0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1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2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3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4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5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6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7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8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9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0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1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2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3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4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5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6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7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8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9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0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1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2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3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4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5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6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7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8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9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0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1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2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3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4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5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6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7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8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9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0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1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2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3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4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5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6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7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8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9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0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1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2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3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4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5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6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7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8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9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0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1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2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3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4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5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6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7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8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9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0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1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2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περιεχομένου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4" name="Σύμβολο κράτησης θέσης περιεχομένου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14B6AF-8822-45A2-A623-EEEB4E692DB5}" type="datetime1">
              <a:rPr lang="el-GR" smtClean="0"/>
              <a:t>19/1/2022</a:t>
            </a:fld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160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Ελεύθερη σχεδίαση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2" name="Ελεύθερη σχεδίαση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3" name="Ελεύθερη σχεδίαση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4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5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6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7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8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9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0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1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2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3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4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5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6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7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8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9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0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1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2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3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4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5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6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7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8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9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0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1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2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3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4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5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6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7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8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9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0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1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2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3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4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5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6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7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8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9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0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1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2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3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4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5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6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7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8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9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0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1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2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3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4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5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6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7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8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9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0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1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2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3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4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Σύμβολο κράτησης θέσης περιεχομένου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5" name="Σύμβολο κράτησης θέσης κειμένου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" name="Σύμβολο κράτησης θέσης υποσέλιδου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7" name="Σύμβολο κράτησης θέσης ημερομηνίας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2BCFDCC-5693-4EAE-8CEF-69A16980683C}" type="datetime1">
              <a:rPr lang="el-GR" smtClean="0"/>
              <a:t>19/1/2022</a:t>
            </a:fld>
            <a:endParaRPr lang="el-GR" dirty="0"/>
          </a:p>
        </p:txBody>
      </p:sp>
      <p:sp>
        <p:nvSpPr>
          <p:cNvPr id="9" name="Σύμβολο κράτησης θέσης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  <p:sp>
        <p:nvSpPr>
          <p:cNvPr id="85" name="Σύμβολο κράτησης θέσης περιεχομένου 3"/>
          <p:cNvSpPr>
            <a:spLocks noGrp="1"/>
          </p:cNvSpPr>
          <p:nvPr>
            <p:ph sz="half" idx="13"/>
          </p:nvPr>
        </p:nvSpPr>
        <p:spPr>
          <a:xfrm>
            <a:off x="6249860" y="2819400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156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58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59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0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1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2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3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4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5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6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7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8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9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0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1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2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3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4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5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6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7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8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9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0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1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2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3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4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5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6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7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8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9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0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1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2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3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4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5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6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7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8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9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0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1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2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3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4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5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6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7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8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9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0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1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2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3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4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5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6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7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8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9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0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1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2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3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4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5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6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7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8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9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0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4" name="Σύμβολο κράτησης θέσης υποσέλιδου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1F0177-3457-4B12-BEA0-825D05B3CB8D}" type="datetime1">
              <a:rPr lang="el-GR" smtClean="0"/>
              <a:t>19/1/2022</a:t>
            </a:fld>
            <a:endParaRPr lang="el-GR" dirty="0"/>
          </a:p>
        </p:txBody>
      </p:sp>
      <p:sp>
        <p:nvSpPr>
          <p:cNvPr id="5" name="Σύμβολο κράτησης θέσης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Σύμβολο κράτησης θέσης υποσέλιδου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2" name="Σύμβολο κράτησης θέσης ημερομηνίας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83EFF7-E94C-4FD9-A6DE-18293CCC3264}" type="datetime1">
              <a:rPr lang="el-GR" smtClean="0"/>
              <a:t>19/1/2022</a:t>
            </a:fld>
            <a:endParaRPr lang="el-GR" dirty="0"/>
          </a:p>
        </p:txBody>
      </p:sp>
      <p:sp>
        <p:nvSpPr>
          <p:cNvPr id="4" name="Σύμβολο κράτησης θέσης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grpSp>
        <p:nvGrpSpPr>
          <p:cNvPr id="615" name="Πλαίσιο" descr="Γραφικό κουτιού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Ομάδα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Ομάδα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Ελεύθερη σχεδίαση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Ελεύθερη σχεδίαση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Ελεύθερη σχεδίαση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Ομάδα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Ελεύθερη σχεδίαση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Ελεύθερη σχεδίαση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Ελεύθερη σχεδίαση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Ομάδα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Ομάδα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Ελεύθερη σχεδίαση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Ελεύθερη σχεδίαση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Ελεύθερη σχεδίαση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Ομάδα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Ελεύθερη σχεδίαση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Ελεύθερη σχεδίαση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Ελεύθερη σχεδίαση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102F11F-5270-4642-B1F2-9C9E3C6334B7}" type="datetime1">
              <a:rPr lang="el-GR" smtClean="0"/>
              <a:t>19/1/2022</a:t>
            </a:fld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3" name="Σύμβολο κράτησης θέσης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l-GR"/>
              <a:t>Κάντε κλικ στο εικονίδιο για να προσθέσετε εικόνα</a:t>
            </a:r>
            <a:endParaRPr lang="el-GR" dirty="0"/>
          </a:p>
        </p:txBody>
      </p:sp>
      <p:grpSp>
        <p:nvGrpSpPr>
          <p:cNvPr id="614" name="Πλαίσιο" descr="Γραφικό κουτιού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Ομάδα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Ομάδα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Ελεύθερη σχεδίαση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Ελεύθερη σχεδίαση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Ελεύθερη σχεδίαση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Ομάδα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Ελεύθερη σχεδίαση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Ελεύθερη σχεδίαση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Ελεύθερη σχεδίαση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Ομάδα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Ομάδα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Ελεύθερη σχεδίαση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Ελεύθερη σχεδίαση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Ελεύθερη σχεδίαση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Ομάδα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Ελεύθερη σχεδίαση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Ελεύθερη σχεδίαση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Ελεύθερη σχεδίαση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Ελεύθερη σχεδίαση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Ελεύθερη σχεδίαση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Ελεύθερη σχεδίαση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Ελεύθερη σχεδίαση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Ελεύθερη σχεδίαση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Ελεύθερη σχεδίαση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Ελεύθερη σχεδίαση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Ελεύθερη σχεδίαση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Ελεύθερη σχεδίαση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Ελεύθερη σχεδίαση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Ελεύθερη σχεδίαση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Ελεύθερη σχεδίαση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Ελεύθερη σχεδίαση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Ελεύθερη σχεδίαση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Ελεύθερη σχεδίαση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Ελεύθερη σχεδίαση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Ελεύθερη σχεδίαση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Ελεύθερη σχεδίαση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Ελεύθερη σχεδίαση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Ελεύθερη σχεδίαση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Ελεύθερη σχεδίαση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Ελεύθερη σχεδίαση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Ελεύθερη σχεδίαση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Ελεύθερη σχεδίαση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Ελεύθερη σχεδίαση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Ελεύθερη σχεδίαση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Ελεύθερη σχεδίαση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Ελεύθερη σχεδίαση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Ελεύθερη σχεδίαση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Ελεύθερη σχεδίαση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Ελεύθερη σχεδίαση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Ελεύθερη σχεδίαση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Ελεύθερη σχεδίαση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Ελεύθερη σχεδίαση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Ελεύθερη σχεδίαση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Ελεύθερη σχεδίαση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Ελεύθερη σχεδίαση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Ελεύθερη σχεδίαση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Ελεύθερη σχεδίαση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Ελεύθερη σχεδίαση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Ελεύθερη σχεδίαση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Ελεύθερη σχεδίαση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Ελεύθερη σχεδίαση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Ελεύθερη σχεδίαση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Ελεύθερη σχεδίαση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Ελεύθερη σχεδίαση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Ελεύθερη σχεδίαση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Ελεύθερη σχεδίαση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Ελεύθερη σχεδίαση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Ελεύθερη σχεδίαση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Ελεύθερη σχεδίαση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Ελεύθερη σχεδίαση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Ελεύθερη σχεδίαση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Ελεύθερη σχεδίαση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Ελεύθερη σχεδίαση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Ελεύθερη σχεδίαση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Ελεύθερη σχεδίαση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Ελεύθερη σχεδίαση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Ελεύθερη σχεδίαση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Ελεύθερη σχεδίαση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Ελεύθερη σχεδίαση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Ελεύθερη σχεδίαση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Ελεύθερη σχεδίαση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Ελεύθερη σχεδίαση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Ελεύθερη σχεδίαση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Ελεύθερη σχεδίαση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Ελεύθερη σχεδίαση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Ελεύθερη σχεδίαση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Ελεύθερη σχεδίαση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Ελεύθερη σχεδίαση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Ελεύθερη σχεδίαση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0147233-F6A7-434F-92E5-61A569BFCB2D}" type="datetime1">
              <a:rPr lang="el-GR" smtClean="0"/>
              <a:t>19/1/2022</a:t>
            </a:fld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τίτλου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l-GR" dirty="0"/>
              <a:t>Στυλ κύριου τίτλου</a:t>
            </a:r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 rtl="0"/>
            <a:r>
              <a:rPr lang="el-GR" dirty="0"/>
              <a:t>Δεύτερου επιπέδου</a:t>
            </a:r>
          </a:p>
          <a:p>
            <a:pPr lvl="2" rtl="0"/>
            <a:r>
              <a:rPr lang="el-GR" dirty="0"/>
              <a:t>Τρίτου επιπέδου</a:t>
            </a:r>
          </a:p>
          <a:p>
            <a:pPr lvl="3" rtl="0"/>
            <a:r>
              <a:rPr lang="el-GR" dirty="0"/>
              <a:t>Τέταρτου επιπέδου</a:t>
            </a:r>
          </a:p>
          <a:p>
            <a:pPr lvl="4" rtl="0"/>
            <a:r>
              <a:rPr lang="el-GR" dirty="0"/>
              <a:t>Πέμπτου επιπέδου</a:t>
            </a:r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F38CD73C-109C-4F2C-8D5C-05E3AE1DFFE2}" type="datetime1">
              <a:rPr lang="el-GR" smtClean="0"/>
              <a:t>19/1/2022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l-GR" dirty="0"/>
              <a:t>Εφαρμογές της Βιοτεχνολογίας στην Ιατρική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l-GR" dirty="0"/>
              <a:t>Εισαγωγή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Τίτλος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/>
              <a:t>Εισαγωγή</a:t>
            </a:r>
          </a:p>
        </p:txBody>
      </p:sp>
      <p:sp>
        <p:nvSpPr>
          <p:cNvPr id="14" name="Σύμβολο κράτησης θέσης περιεχομένου 13"/>
          <p:cNvSpPr>
            <a:spLocks noGrp="1"/>
          </p:cNvSpPr>
          <p:nvPr>
            <p:ph idx="1"/>
          </p:nvPr>
        </p:nvSpPr>
        <p:spPr>
          <a:xfrm>
            <a:off x="1522414" y="1556792"/>
            <a:ext cx="9144000" cy="4615408"/>
          </a:xfrm>
        </p:spPr>
        <p:txBody>
          <a:bodyPr rtlCol="0"/>
          <a:lstStyle/>
          <a:p>
            <a:pPr rtl="0">
              <a:spcBef>
                <a:spcPts val="600"/>
              </a:spcBef>
            </a:pPr>
            <a:r>
              <a:rPr lang="el-GR" dirty="0"/>
              <a:t>Η Βιοτεχνολογία συμβάλει σε τρεις βασικούς στόχους της Ιατρικής:</a:t>
            </a:r>
          </a:p>
          <a:p>
            <a:pPr>
              <a:spcBef>
                <a:spcPts val="600"/>
              </a:spcBef>
            </a:pPr>
            <a:r>
              <a:rPr lang="el-GR" b="1" dirty="0"/>
              <a:t>Έγκαιρη διάγνωση</a:t>
            </a:r>
            <a:r>
              <a:rPr lang="el-GR" dirty="0"/>
              <a:t>: ανάπτυξη ευαίσθητων τεχνικών που μπορούν να εντοπίσουν την ασθένεια στα αρχικά της στάδια, πριν να εμφανιστούν τα συμπτώματά της στον οργανισμό.</a:t>
            </a:r>
          </a:p>
          <a:p>
            <a:pPr rtl="0">
              <a:spcBef>
                <a:spcPts val="600"/>
              </a:spcBef>
            </a:pPr>
            <a:r>
              <a:rPr lang="el-GR" b="1" dirty="0"/>
              <a:t>Πρόληψη: </a:t>
            </a:r>
            <a:r>
              <a:rPr lang="el-GR" dirty="0"/>
              <a:t>δημιουργία εξελιγμένων, ασφαλών και οικονομικά προσιτών εμβολίων.</a:t>
            </a:r>
            <a:endParaRPr lang="el-GR" b="1" dirty="0"/>
          </a:p>
          <a:p>
            <a:pPr rtl="0">
              <a:spcBef>
                <a:spcPts val="600"/>
              </a:spcBef>
            </a:pPr>
            <a:r>
              <a:rPr lang="el-GR" b="1" dirty="0"/>
              <a:t>Θεραπεία: </a:t>
            </a:r>
            <a:r>
              <a:rPr lang="el-GR" dirty="0"/>
              <a:t>προϋποθέτει την κατανόηση των βιοχημικών μηχανισμών και του γενετικού υποβάθρου της ασθένειας. Εφαρμογή κατάλληλης φαρμακευτικής αγωγής ή γενετική διόρθωση της βλάβης.</a:t>
            </a:r>
          </a:p>
          <a:p>
            <a:pPr marL="0" indent="0" rtl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/>
              <a:t>Εισαγωγή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C45F943-BFCA-4CB2-9718-7293CC748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556792"/>
            <a:ext cx="9144000" cy="4615408"/>
          </a:xfrm>
        </p:spPr>
        <p:txBody>
          <a:bodyPr>
            <a:normAutofit fontScale="92500"/>
          </a:bodyPr>
          <a:lstStyle/>
          <a:p>
            <a:r>
              <a:rPr lang="el-GR" dirty="0"/>
              <a:t>Τρόποι συνεισφοράς:</a:t>
            </a:r>
          </a:p>
          <a:p>
            <a:r>
              <a:rPr lang="el-GR" dirty="0"/>
              <a:t>Η ανάπτυξη της τεχνολογίας του </a:t>
            </a:r>
            <a:r>
              <a:rPr lang="el-GR" dirty="0" err="1"/>
              <a:t>ανασυνδυασμένου</a:t>
            </a:r>
            <a:r>
              <a:rPr lang="el-GR" dirty="0"/>
              <a:t> </a:t>
            </a:r>
            <a:r>
              <a:rPr lang="en-US" dirty="0"/>
              <a:t>DNA</a:t>
            </a:r>
          </a:p>
          <a:p>
            <a:r>
              <a:rPr lang="el-GR" dirty="0"/>
              <a:t>Χρήση τεχνικής </a:t>
            </a:r>
            <a:r>
              <a:rPr lang="en-US" dirty="0"/>
              <a:t>PCR</a:t>
            </a:r>
            <a:endParaRPr lang="el-GR" dirty="0"/>
          </a:p>
          <a:p>
            <a:r>
              <a:rPr lang="el-GR" dirty="0"/>
              <a:t>Ανιχνευτών μορίων </a:t>
            </a:r>
            <a:r>
              <a:rPr lang="en-US" dirty="0"/>
              <a:t>DNA</a:t>
            </a:r>
            <a:endParaRPr lang="el-GR" dirty="0"/>
          </a:p>
          <a:p>
            <a:endParaRPr lang="el-GR" dirty="0"/>
          </a:p>
          <a:p>
            <a:r>
              <a:rPr lang="el-GR" dirty="0"/>
              <a:t>Εφαρμογή στη βελτίωση και παραγωγή σε ευρεία κλίμακα ευαίσθητων διαγνωστικών ουσιών.</a:t>
            </a:r>
          </a:p>
          <a:p>
            <a:r>
              <a:rPr lang="el-GR" dirty="0"/>
              <a:t>Γονιδιακή </a:t>
            </a:r>
            <a:r>
              <a:rPr lang="el-GR" dirty="0" err="1"/>
              <a:t>θεραπεια</a:t>
            </a:r>
            <a:r>
              <a:rPr lang="el-GR" dirty="0"/>
              <a:t>: εφαρμογή της τεχνολογίας του </a:t>
            </a:r>
            <a:r>
              <a:rPr lang="el-GR" dirty="0" err="1"/>
              <a:t>ανασυνδυασμένου</a:t>
            </a:r>
            <a:r>
              <a:rPr lang="el-GR" dirty="0"/>
              <a:t> </a:t>
            </a:r>
            <a:r>
              <a:rPr lang="en-US" dirty="0"/>
              <a:t>DNA</a:t>
            </a:r>
            <a:r>
              <a:rPr lang="el-GR" dirty="0"/>
              <a:t> στη θεραπεία πολλών σοβαρών γενετικών ασθενειών όπως η κυστική </a:t>
            </a:r>
            <a:r>
              <a:rPr lang="el-GR" dirty="0" err="1"/>
              <a:t>ίνωση</a:t>
            </a:r>
            <a:r>
              <a:rPr lang="el-GR" dirty="0"/>
              <a:t> το </a:t>
            </a:r>
            <a:r>
              <a:rPr lang="en-US" dirty="0"/>
              <a:t>AIDS</a:t>
            </a:r>
            <a:r>
              <a:rPr lang="el-GR" dirty="0"/>
              <a:t> και διάφοροι  τύποι καρκίνου.</a:t>
            </a:r>
          </a:p>
        </p:txBody>
      </p:sp>
    </p:spTree>
    <p:extLst>
      <p:ext uri="{BB962C8B-B14F-4D97-AF65-F5344CB8AC3E}">
        <p14:creationId xmlns:p14="http://schemas.microsoft.com/office/powerpoint/2010/main" val="396580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el-GR" dirty="0"/>
              <a:t>Πλήθος «φαρμακευτικών» πρωτεϊνών συντίθενται από βακτήρια με μεθόδους Γενετικής Μηχανικής</a:t>
            </a:r>
          </a:p>
        </p:txBody>
      </p:sp>
      <p:sp>
        <p:nvSpPr>
          <p:cNvPr id="5" name="Σύμβολο κράτησης θέσης περιεχομένου 4"/>
          <p:cNvSpPr>
            <a:spLocks noGrp="1"/>
          </p:cNvSpPr>
          <p:nvPr>
            <p:ph idx="1"/>
          </p:nvPr>
        </p:nvSpPr>
        <p:spPr>
          <a:xfrm>
            <a:off x="1522414" y="1556792"/>
            <a:ext cx="9144000" cy="4615408"/>
          </a:xfrm>
        </p:spPr>
        <p:txBody>
          <a:bodyPr rtlCol="0"/>
          <a:lstStyle/>
          <a:p>
            <a:pPr rtl="0"/>
            <a:r>
              <a:rPr lang="el-GR" b="1" dirty="0"/>
              <a:t>Φαρμακευτικές πρωτεΐνες: </a:t>
            </a:r>
            <a:r>
              <a:rPr lang="el-GR" dirty="0"/>
              <a:t>πρωτεΐνες που χρησιμοποιούνται στη θεραπεία διάφορων ασθενειών.</a:t>
            </a:r>
          </a:p>
          <a:p>
            <a:pPr rtl="0"/>
            <a:r>
              <a:rPr lang="el-GR" dirty="0"/>
              <a:t>Η τεχνολογία του </a:t>
            </a:r>
            <a:r>
              <a:rPr lang="el-GR" dirty="0" err="1"/>
              <a:t>ανασυνδυασμένου</a:t>
            </a:r>
            <a:r>
              <a:rPr lang="el-GR" dirty="0"/>
              <a:t> </a:t>
            </a:r>
            <a:r>
              <a:rPr lang="en-US" dirty="0"/>
              <a:t>DNA</a:t>
            </a:r>
            <a:r>
              <a:rPr lang="el-GR" dirty="0"/>
              <a:t> έδωσε τη δυνατότητα παραγωγής τους σε σημαντικές ποσότητες, για τον έλεγχο της δράσης τους κ την ευρεία χρήση τους.</a:t>
            </a:r>
          </a:p>
          <a:p>
            <a:pPr rtl="0"/>
            <a:r>
              <a:rPr lang="el-GR" dirty="0"/>
              <a:t>Σήμερα: έχουν </a:t>
            </a:r>
            <a:r>
              <a:rPr lang="el-GR" dirty="0" err="1"/>
              <a:t>κλωνοποιηθεί</a:t>
            </a:r>
            <a:r>
              <a:rPr lang="el-GR" dirty="0"/>
              <a:t> γονίδια για περισσότερες από 300 φαρμακευτικές πρωτεΐνες.</a:t>
            </a:r>
          </a:p>
          <a:p>
            <a:pPr rtl="0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373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/>
              <a:t>Διάταξη δύο περιεχομένων με </a:t>
            </a:r>
            <a:r>
              <a:rPr lang="el-GR" dirty="0" err="1"/>
              <a:t>SmartArt</a:t>
            </a:r>
            <a:endParaRPr lang="el-GR" dirty="0"/>
          </a:p>
        </p:txBody>
      </p:sp>
      <p:sp>
        <p:nvSpPr>
          <p:cNvPr id="6" name="Σύμβολο κράτησης θέσης περιεχομένου 5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rtl="0"/>
            <a:r>
              <a:rPr lang="el-GR" b="1" dirty="0"/>
              <a:t>Ινσουλίνη:</a:t>
            </a:r>
          </a:p>
          <a:p>
            <a:pPr rtl="0"/>
            <a:r>
              <a:rPr lang="el-GR" dirty="0"/>
              <a:t>Είναι ορμόνη</a:t>
            </a:r>
          </a:p>
          <a:p>
            <a:pPr rtl="0"/>
            <a:r>
              <a:rPr lang="el-GR" dirty="0"/>
              <a:t>Αποτελείται από 51 αμινοξέα που χωρίζονται σε δυο μικρά πεπτίδια Α και Β που συγκρατούνται μεταξύ τους με </a:t>
            </a:r>
            <a:r>
              <a:rPr lang="el-GR" dirty="0" err="1"/>
              <a:t>δισουλφιδικούς</a:t>
            </a:r>
            <a:r>
              <a:rPr lang="el-GR" dirty="0"/>
              <a:t> δεσμούς. Παράγεται από ένα πρόδρομο μόριο, την </a:t>
            </a:r>
            <a:r>
              <a:rPr lang="el-GR" dirty="0" err="1"/>
              <a:t>προϊνσουλίνη</a:t>
            </a:r>
            <a:r>
              <a:rPr lang="el-GR" dirty="0"/>
              <a:t>.</a:t>
            </a:r>
          </a:p>
          <a:p>
            <a:pPr rtl="0"/>
            <a:r>
              <a:rPr lang="el-GR" dirty="0"/>
              <a:t>Παράγεται από ειδικά κύτταρα του παγκρέατος</a:t>
            </a:r>
          </a:p>
          <a:p>
            <a:pPr rtl="0"/>
            <a:r>
              <a:rPr lang="el-GR" dirty="0"/>
              <a:t>Ρυθμίζει το μεταβολισμό των υδατανθράκων και ειδικότερα το ποσοστό της γλυκόζης στο αίμα.</a:t>
            </a:r>
          </a:p>
          <a:p>
            <a:pPr rtl="0"/>
            <a:r>
              <a:rPr lang="el-GR" dirty="0"/>
              <a:t>Διαβήτης: ασθένεια που χαρακτηρίζεται από έλλειψη ή μείωση ινσουλίνης. Χορήγηση ινσουλίνης για τη θεραπεία διαβητικών.</a:t>
            </a:r>
          </a:p>
        </p:txBody>
      </p:sp>
    </p:spTree>
    <p:extLst>
      <p:ext uri="{BB962C8B-B14F-4D97-AF65-F5344CB8AC3E}">
        <p14:creationId xmlns:p14="http://schemas.microsoft.com/office/powerpoint/2010/main" val="1989555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spc="-100" dirty="0"/>
              <a:t>Τρόποι παραγωγής ινσουλίνης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B73D4CE-81A1-439F-BEC7-1FF7C0635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556792"/>
            <a:ext cx="9144000" cy="4615408"/>
          </a:xfrm>
        </p:spPr>
        <p:txBody>
          <a:bodyPr/>
          <a:lstStyle/>
          <a:p>
            <a:r>
              <a:rPr lang="el-GR" dirty="0"/>
              <a:t>Από πάγκρεας χοίρων και βοοειδών:</a:t>
            </a:r>
          </a:p>
          <a:p>
            <a:r>
              <a:rPr lang="el-GR" dirty="0"/>
              <a:t>Εκχύλιση των ιστών με μια δαπανηρή κ πολύπλοκη διαδικασία</a:t>
            </a:r>
          </a:p>
          <a:p>
            <a:r>
              <a:rPr lang="el-GR" dirty="0"/>
              <a:t>Μικρές διαφορές με την ανθρώπινη ινσουλίνη στη σύσταση αμινοξέων-&gt; αλλεργικές αντιδράσεις.</a:t>
            </a:r>
          </a:p>
          <a:p>
            <a:r>
              <a:rPr lang="el-GR" dirty="0"/>
              <a:t>Παραγωγή ινσουλίνης σε βιομηχανική κλίμακα από μετασχηματισμένα βακτήρια</a:t>
            </a:r>
          </a:p>
          <a:p>
            <a:r>
              <a:rPr lang="el-GR" dirty="0"/>
              <a:t>Παραγωγή ινσουλίνης από </a:t>
            </a:r>
            <a:r>
              <a:rPr lang="el-GR" dirty="0" err="1"/>
              <a:t>διαγονιδιακά</a:t>
            </a:r>
            <a:r>
              <a:rPr lang="el-GR" dirty="0"/>
              <a:t> ζώα. (κεφάλαιο 9)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750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spc="-100" dirty="0"/>
              <a:t>Παραγωγή ινσουλίνης από βακτήρια</a:t>
            </a:r>
            <a:endParaRPr lang="el-GR" dirty="0"/>
          </a:p>
        </p:txBody>
      </p:sp>
      <p:sp>
        <p:nvSpPr>
          <p:cNvPr id="7" name="Θέση περιεχομένου 6">
            <a:extLst>
              <a:ext uri="{FF2B5EF4-FFF2-40B4-BE49-F238E27FC236}">
                <a16:creationId xmlns:a16="http://schemas.microsoft.com/office/drawing/2014/main" id="{DAF1717C-2AF6-4413-B11B-7FCE1F196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556792"/>
            <a:ext cx="9144000" cy="4615408"/>
          </a:xfrm>
        </p:spPr>
        <p:txBody>
          <a:bodyPr>
            <a:normAutofit fontScale="92500"/>
          </a:bodyPr>
          <a:lstStyle/>
          <a:p>
            <a:r>
              <a:rPr lang="el-GR" dirty="0"/>
              <a:t>Απομόνωση του συνολικού </a:t>
            </a:r>
            <a:r>
              <a:rPr lang="en-US" dirty="0"/>
              <a:t>mRNA </a:t>
            </a:r>
            <a:r>
              <a:rPr lang="el-GR" dirty="0"/>
              <a:t>από κύτταρα ανθρώπινου παγκρέατος.</a:t>
            </a:r>
          </a:p>
          <a:p>
            <a:r>
              <a:rPr lang="el-GR" dirty="0"/>
              <a:t>Κατασκευή δίκλωνων μορίων </a:t>
            </a:r>
            <a:r>
              <a:rPr lang="en-US" dirty="0"/>
              <a:t>DNA</a:t>
            </a:r>
            <a:r>
              <a:rPr lang="el-GR" dirty="0"/>
              <a:t> και ενσωμάτωση τους σε </a:t>
            </a:r>
            <a:r>
              <a:rPr lang="el-GR" dirty="0" err="1"/>
              <a:t>πλασμίδια</a:t>
            </a:r>
            <a:r>
              <a:rPr lang="el-GR" dirty="0"/>
              <a:t>.</a:t>
            </a:r>
          </a:p>
          <a:p>
            <a:r>
              <a:rPr lang="el-GR" dirty="0"/>
              <a:t>Μετασχηματισμός βακτηρίων με τα </a:t>
            </a:r>
            <a:r>
              <a:rPr lang="el-GR" dirty="0" err="1"/>
              <a:t>ανασυνδυασμένα</a:t>
            </a:r>
            <a:r>
              <a:rPr lang="el-GR" dirty="0"/>
              <a:t> </a:t>
            </a:r>
            <a:r>
              <a:rPr lang="el-GR" dirty="0" err="1"/>
              <a:t>πλασμίδια</a:t>
            </a:r>
            <a:r>
              <a:rPr lang="el-GR" dirty="0"/>
              <a:t> και πολλαπλασιασμός τους σε θρεπτικό υλικό.</a:t>
            </a:r>
          </a:p>
          <a:p>
            <a:r>
              <a:rPr lang="el-GR" dirty="0"/>
              <a:t>Επιλογή των βακτηρίων που περιέχουν το γονίδιο που κωδικοποιεί το πρόδρομο μόριο της ινσουλίνης.</a:t>
            </a:r>
          </a:p>
          <a:p>
            <a:r>
              <a:rPr lang="el-GR" dirty="0"/>
              <a:t>Ανάπτυξη των βακτηρίων σε </a:t>
            </a:r>
            <a:r>
              <a:rPr lang="el-GR" dirty="0" err="1"/>
              <a:t>βιοαντιδραστήρα</a:t>
            </a:r>
            <a:r>
              <a:rPr lang="el-GR" dirty="0"/>
              <a:t> για παραγωγή </a:t>
            </a:r>
            <a:r>
              <a:rPr lang="el-GR" dirty="0" err="1"/>
              <a:t>προινσουλίνης</a:t>
            </a:r>
            <a:r>
              <a:rPr lang="el-GR" dirty="0"/>
              <a:t>.</a:t>
            </a:r>
          </a:p>
          <a:p>
            <a:r>
              <a:rPr lang="el-GR" dirty="0"/>
              <a:t>Συλλογή </a:t>
            </a:r>
            <a:r>
              <a:rPr lang="el-GR" dirty="0" err="1"/>
              <a:t>προινσουλίνης</a:t>
            </a:r>
            <a:r>
              <a:rPr lang="el-GR" dirty="0"/>
              <a:t> και αφαίρεση ενδιάμεσου πεπτιδίου </a:t>
            </a:r>
            <a:r>
              <a:rPr lang="el-GR" dirty="0" err="1"/>
              <a:t>ενζυμικά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515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/>
              <a:t>Ιντερφερόνες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E6F3259-AD20-4563-868E-E79F9C1EC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556792"/>
            <a:ext cx="9144000" cy="4615408"/>
          </a:xfrm>
        </p:spPr>
        <p:txBody>
          <a:bodyPr>
            <a:normAutofit lnSpcReduction="10000"/>
          </a:bodyPr>
          <a:lstStyle/>
          <a:p>
            <a:r>
              <a:rPr lang="el-GR" dirty="0" err="1"/>
              <a:t>Αντιιικές</a:t>
            </a:r>
            <a:r>
              <a:rPr lang="el-GR" dirty="0"/>
              <a:t> </a:t>
            </a:r>
            <a:r>
              <a:rPr lang="el-GR" dirty="0" err="1"/>
              <a:t>πρωτείνες</a:t>
            </a:r>
            <a:r>
              <a:rPr lang="el-GR" dirty="0"/>
              <a:t> που παράγονται από κύτταρα που έχουν μολυνθεί από ιούς.</a:t>
            </a:r>
          </a:p>
          <a:p>
            <a:r>
              <a:rPr lang="el-GR" dirty="0"/>
              <a:t>Αυτές επάγουν την παραγωγή άλλων </a:t>
            </a:r>
            <a:r>
              <a:rPr lang="el-GR" dirty="0" err="1"/>
              <a:t>πρωτεινών</a:t>
            </a:r>
            <a:r>
              <a:rPr lang="el-GR" dirty="0"/>
              <a:t> στα γειτονικά υγιή κύτταρα, οι οποίες εμποδίζουν τον πολλαπλασιασμό των ιών σε αυτά.</a:t>
            </a:r>
          </a:p>
          <a:p>
            <a:r>
              <a:rPr lang="el-GR" dirty="0"/>
              <a:t>Χωρίζονται σε 3 ομάδες: ιντερφερόνες α, β και γ.</a:t>
            </a:r>
          </a:p>
          <a:p>
            <a:r>
              <a:rPr lang="el-GR" dirty="0"/>
              <a:t>Έχουν ιδιαίτερο ενδιαφέρον ως </a:t>
            </a:r>
            <a:r>
              <a:rPr lang="el-GR" dirty="0" err="1"/>
              <a:t>αντιιικοί</a:t>
            </a:r>
            <a:r>
              <a:rPr lang="el-GR" dirty="0"/>
              <a:t> και αντικαρκινικοί παράγοντες</a:t>
            </a:r>
          </a:p>
          <a:p>
            <a:r>
              <a:rPr lang="el-GR" dirty="0"/>
              <a:t>Φυσιολογικά παράγονται σε ελάχιστες ποσότητες</a:t>
            </a:r>
          </a:p>
          <a:p>
            <a:r>
              <a:rPr lang="el-GR" dirty="0"/>
              <a:t>Μαζική παραγωγή μετά από κλωνοποίηση γονιδίων </a:t>
            </a:r>
            <a:r>
              <a:rPr lang="el-GR" dirty="0" err="1"/>
              <a:t>ιντερφερονών</a:t>
            </a:r>
            <a:r>
              <a:rPr lang="el-GR" dirty="0"/>
              <a:t> με παρόμοια μέθοδο με αυτή </a:t>
            </a:r>
            <a:r>
              <a:rPr lang="el-GR"/>
              <a:t>της ινσουλίνης.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1589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ίνακας κιμωλίας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72_TF02804846_TF02804846" id="{09341B8A-20E0-461C-8D95-8FE2515812E5}" vid="{9FC04176-C68E-4144-909D-A2FFB9344BEE}"/>
    </a:ext>
  </a:extLst>
</a:theme>
</file>

<file path=ppt/theme/theme2.xml><?xml version="1.0" encoding="utf-8"?>
<a:theme xmlns:a="http://schemas.openxmlformats.org/drawingml/2006/main" name="Θέμα του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Εκπαιδευτική παρουσίαση σε πίνακα κιμωλίας (ευρεία οθόνη)</Template>
  <TotalTime>226</TotalTime>
  <Words>471</Words>
  <Application>Microsoft Office PowerPoint</Application>
  <PresentationFormat>Προσαρμογή</PresentationFormat>
  <Paragraphs>54</Paragraphs>
  <Slides>8</Slides>
  <Notes>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Arial</vt:lpstr>
      <vt:lpstr>Consolas</vt:lpstr>
      <vt:lpstr>Corbel</vt:lpstr>
      <vt:lpstr>Πίνακας κιμωλίας 16x9</vt:lpstr>
      <vt:lpstr>Εφαρμογές της Βιοτεχνολογίας στην Ιατρική</vt:lpstr>
      <vt:lpstr>Εισαγωγή</vt:lpstr>
      <vt:lpstr>Εισαγωγή</vt:lpstr>
      <vt:lpstr>Πλήθος «φαρμακευτικών» πρωτεϊνών συντίθενται από βακτήρια με μεθόδους Γενετικής Μηχανικής</vt:lpstr>
      <vt:lpstr>Διάταξη δύο περιεχομένων με SmartArt</vt:lpstr>
      <vt:lpstr>Τρόποι παραγωγής ινσουλίνης</vt:lpstr>
      <vt:lpstr>Παραγωγή ινσουλίνης από βακτήρια</vt:lpstr>
      <vt:lpstr>Ιντερφερόνες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Εφαρμογές της Βιοτεχνολογίας στην Ιατρική</dc:title>
  <dc:creator>Δήμητρα-Γεωργία Λαύκα</dc:creator>
  <cp:lastModifiedBy>Δήμητρα-Γεωργία Λαύκα</cp:lastModifiedBy>
  <cp:revision>8</cp:revision>
  <dcterms:created xsi:type="dcterms:W3CDTF">2022-01-18T13:53:43Z</dcterms:created>
  <dcterms:modified xsi:type="dcterms:W3CDTF">2022-01-19T20:00:42Z</dcterms:modified>
</cp:coreProperties>
</file>