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8" r:id="rId5"/>
    <p:sldId id="269" r:id="rId6"/>
    <p:sldId id="258" r:id="rId7"/>
    <p:sldId id="260" r:id="rId8"/>
    <p:sldId id="261" r:id="rId9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0" d="100"/>
          <a:sy n="80" d="100"/>
        </p:scale>
        <p:origin x="78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9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59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13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226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63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63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323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19/1/2022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Εφαρμογές της Βιοτεχνολογίας στην Ιατρική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/>
              <a:t>Εισαγωγή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Εισαγωγή</a:t>
            </a:r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>
              <a:spcBef>
                <a:spcPts val="600"/>
              </a:spcBef>
            </a:pPr>
            <a:r>
              <a:rPr lang="el-GR" dirty="0"/>
              <a:t>Η Βιοτεχνολογία συμβάλει σε τρεις βασικούς στόχους της Ιατρικής:</a:t>
            </a:r>
          </a:p>
          <a:p>
            <a:pPr>
              <a:spcBef>
                <a:spcPts val="600"/>
              </a:spcBef>
            </a:pPr>
            <a:r>
              <a:rPr lang="el-GR" b="1" dirty="0"/>
              <a:t>Έγκαιρη διάγνωση</a:t>
            </a:r>
            <a:r>
              <a:rPr lang="el-GR" dirty="0"/>
              <a:t>: ανάπτυξη ευαίσθητων τεχνικών που μπορούν να εντοπίσουν την ασθένεια στα αρχικά της στάδια, πριν να εμφανιστούν τα συμπτώματά της στον οργανισμό.</a:t>
            </a:r>
          </a:p>
          <a:p>
            <a:pPr rtl="0">
              <a:spcBef>
                <a:spcPts val="600"/>
              </a:spcBef>
            </a:pPr>
            <a:r>
              <a:rPr lang="el-GR" b="1" dirty="0"/>
              <a:t>Πρόληψη: </a:t>
            </a:r>
            <a:r>
              <a:rPr lang="el-GR" dirty="0"/>
              <a:t>δημιουργία εξελιγμένων, ασφαλών και οικονομικά προσιτών εμβολίων.</a:t>
            </a:r>
            <a:endParaRPr lang="el-GR" b="1" dirty="0"/>
          </a:p>
          <a:p>
            <a:pPr rtl="0">
              <a:spcBef>
                <a:spcPts val="600"/>
              </a:spcBef>
            </a:pPr>
            <a:r>
              <a:rPr lang="el-GR" b="1" dirty="0"/>
              <a:t>Θεραπεία: </a:t>
            </a:r>
            <a:r>
              <a:rPr lang="el-GR" dirty="0"/>
              <a:t>προϋποθέτει την κατανόηση των βιοχημικών μηχανισμών και του γενετικού υποβάθρου της ασθένειας. Εφαρμογή κατάλληλης φαρμακευτικής αγωγής ή γενετική διόρθωση της βλάβης.</a:t>
            </a:r>
          </a:p>
          <a:p>
            <a:pPr marL="0" indent="0" rtl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Εισαγωγή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45F943-BFCA-4CB2-9718-7293CC748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 fontScale="92500"/>
          </a:bodyPr>
          <a:lstStyle/>
          <a:p>
            <a:r>
              <a:rPr lang="el-GR" dirty="0"/>
              <a:t>Τρόποι συνεισφοράς:</a:t>
            </a:r>
          </a:p>
          <a:p>
            <a:r>
              <a:rPr lang="el-GR" dirty="0"/>
              <a:t>Η ανάπτυξη της τεχνολογίας του </a:t>
            </a:r>
            <a:r>
              <a:rPr lang="el-GR" dirty="0" err="1"/>
              <a:t>ανασυνδυασμένου</a:t>
            </a:r>
            <a:r>
              <a:rPr lang="el-GR" dirty="0"/>
              <a:t> </a:t>
            </a:r>
            <a:r>
              <a:rPr lang="en-US" dirty="0"/>
              <a:t>DNA</a:t>
            </a:r>
          </a:p>
          <a:p>
            <a:r>
              <a:rPr lang="el-GR" dirty="0"/>
              <a:t>Χρήση τεχνικής </a:t>
            </a:r>
            <a:r>
              <a:rPr lang="en-US" dirty="0"/>
              <a:t>PCR</a:t>
            </a:r>
            <a:endParaRPr lang="el-GR" dirty="0"/>
          </a:p>
          <a:p>
            <a:r>
              <a:rPr lang="el-GR" dirty="0"/>
              <a:t>Ανιχνευτών μορίων </a:t>
            </a:r>
            <a:r>
              <a:rPr lang="en-US" dirty="0"/>
              <a:t>DNA</a:t>
            </a:r>
            <a:endParaRPr lang="el-GR" dirty="0"/>
          </a:p>
          <a:p>
            <a:endParaRPr lang="el-GR" dirty="0"/>
          </a:p>
          <a:p>
            <a:r>
              <a:rPr lang="el-GR" dirty="0"/>
              <a:t>Εφαρμογή στη βελτίωση και παραγωγή σε ευρεία κλίμακα ευαίσθητων διαγνωστικών ουσιών.</a:t>
            </a:r>
          </a:p>
          <a:p>
            <a:r>
              <a:rPr lang="el-GR" dirty="0"/>
              <a:t>Γονιδιακή </a:t>
            </a:r>
            <a:r>
              <a:rPr lang="el-GR" dirty="0" err="1"/>
              <a:t>θεραπεια</a:t>
            </a:r>
            <a:r>
              <a:rPr lang="el-GR" dirty="0"/>
              <a:t>: εφαρμογή της τεχνολογίας του </a:t>
            </a:r>
            <a:r>
              <a:rPr lang="el-GR" dirty="0" err="1"/>
              <a:t>ανασυνδυασμένου</a:t>
            </a:r>
            <a:r>
              <a:rPr lang="el-GR" dirty="0"/>
              <a:t> </a:t>
            </a:r>
            <a:r>
              <a:rPr lang="en-US" dirty="0"/>
              <a:t>DNA</a:t>
            </a:r>
            <a:r>
              <a:rPr lang="el-GR" dirty="0"/>
              <a:t> στη θεραπεία πολλών σοβαρών γενετικών ασθενειών όπως η κυστική </a:t>
            </a:r>
            <a:r>
              <a:rPr lang="el-GR" dirty="0" err="1"/>
              <a:t>ίνωση</a:t>
            </a:r>
            <a:r>
              <a:rPr lang="el-GR" dirty="0"/>
              <a:t> το </a:t>
            </a:r>
            <a:r>
              <a:rPr lang="en-US" dirty="0"/>
              <a:t>AIDS</a:t>
            </a:r>
            <a:r>
              <a:rPr lang="el-GR" dirty="0"/>
              <a:t> και διάφοροι  τύποι καρκίνου.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/>
              <a:t>Πλήθος «φαρμακευτικών» πρωτεϊνών συντίθενται από βακτήρια με μεθόδους Γενετικής Μηχανικής</a:t>
            </a:r>
          </a:p>
        </p:txBody>
      </p:sp>
      <p:sp>
        <p:nvSpPr>
          <p:cNvPr id="5" name="Σύμβολο κράτησης θέσης περιεχομένου 4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/>
          <a:lstStyle/>
          <a:p>
            <a:pPr rtl="0"/>
            <a:r>
              <a:rPr lang="el-GR" b="1" dirty="0"/>
              <a:t>Φαρμακευτικές πρωτεΐνες: </a:t>
            </a:r>
            <a:r>
              <a:rPr lang="el-GR" dirty="0"/>
              <a:t>πρωτεΐνες που χρησιμοποιούνται στη θεραπεία διάφορων ασθενειών.</a:t>
            </a:r>
          </a:p>
          <a:p>
            <a:pPr rtl="0"/>
            <a:r>
              <a:rPr lang="el-GR" dirty="0"/>
              <a:t>Η τεχνολογία του </a:t>
            </a:r>
            <a:r>
              <a:rPr lang="el-GR" dirty="0" err="1"/>
              <a:t>ανασυνδυασμένου</a:t>
            </a:r>
            <a:r>
              <a:rPr lang="el-GR" dirty="0"/>
              <a:t> </a:t>
            </a:r>
            <a:r>
              <a:rPr lang="en-US" dirty="0"/>
              <a:t>DNA</a:t>
            </a:r>
            <a:r>
              <a:rPr lang="el-GR" dirty="0"/>
              <a:t> έδωσε τη δυνατότητα παραγωγής τους σε σημαντικές ποσότητες, για τον έλεγχο της δράσης τους κ την ευρεία χρήση τους.</a:t>
            </a:r>
          </a:p>
          <a:p>
            <a:pPr rtl="0"/>
            <a:r>
              <a:rPr lang="el-GR" dirty="0"/>
              <a:t>Σήμερα: έχουν </a:t>
            </a:r>
            <a:r>
              <a:rPr lang="el-GR" dirty="0" err="1"/>
              <a:t>κλωνοποιηθεί</a:t>
            </a:r>
            <a:r>
              <a:rPr lang="el-GR" dirty="0"/>
              <a:t> γονίδια για περισσότερες από 300 φαρμακευτικές πρωτεΐνες.</a:t>
            </a:r>
          </a:p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Διάταξη δύο περιεχομένων με </a:t>
            </a:r>
            <a:r>
              <a:rPr lang="el-GR" dirty="0" err="1"/>
              <a:t>SmartArt</a:t>
            </a:r>
            <a:endParaRPr lang="el-GR" dirty="0"/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l-GR" b="1" dirty="0"/>
              <a:t>Ινσουλίνη:</a:t>
            </a:r>
          </a:p>
          <a:p>
            <a:pPr rtl="0"/>
            <a:r>
              <a:rPr lang="el-GR" dirty="0"/>
              <a:t>Είναι ορμόνη</a:t>
            </a:r>
          </a:p>
          <a:p>
            <a:pPr rtl="0"/>
            <a:r>
              <a:rPr lang="el-GR" dirty="0"/>
              <a:t>Αποτελείται από 51 αμινοξέα που χωρίζονται σε δυο μικρά πεπτίδια Α και Β που συγκρατούνται μεταξύ τους με </a:t>
            </a:r>
            <a:r>
              <a:rPr lang="el-GR" dirty="0" err="1"/>
              <a:t>δισουλφιδικούς</a:t>
            </a:r>
            <a:r>
              <a:rPr lang="el-GR" dirty="0"/>
              <a:t> δεσμούς. Παράγεται από ένα πρόδρομο μόριο, την </a:t>
            </a:r>
            <a:r>
              <a:rPr lang="el-GR" dirty="0" err="1"/>
              <a:t>προϊνσουλίνη</a:t>
            </a:r>
            <a:r>
              <a:rPr lang="el-GR" dirty="0"/>
              <a:t>.</a:t>
            </a:r>
          </a:p>
          <a:p>
            <a:pPr rtl="0"/>
            <a:r>
              <a:rPr lang="el-GR" dirty="0"/>
              <a:t>Παράγεται από ειδικά κύτταρα του παγκρέατος</a:t>
            </a:r>
          </a:p>
          <a:p>
            <a:pPr rtl="0"/>
            <a:r>
              <a:rPr lang="el-GR" dirty="0"/>
              <a:t>Ρυθμίζει το μεταβολισμό των υδατανθράκων και ειδικότερα το ποσοστό της γλυκόζης στο αίμα.</a:t>
            </a:r>
          </a:p>
          <a:p>
            <a:pPr rtl="0"/>
            <a:r>
              <a:rPr lang="el-GR" dirty="0"/>
              <a:t>Διαβήτης: ασθένεια που χαρακτηρίζεται από έλλειψη ή μείωση ινσουλίνης. Χορήγηση ινσουλίνης για τη θεραπεία διαβητικών.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spc="-100" dirty="0"/>
              <a:t>Τρόποι παραγωγής ινσουλίνης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B73D4CE-81A1-439F-BEC7-1FF7C0635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/>
          <a:lstStyle/>
          <a:p>
            <a:r>
              <a:rPr lang="el-GR" dirty="0"/>
              <a:t>Από πάγκρεας χοίρων και βοοειδών:</a:t>
            </a:r>
          </a:p>
          <a:p>
            <a:r>
              <a:rPr lang="el-GR" dirty="0"/>
              <a:t>Εκχύλιση των ιστών με μια δαπανηρή κ πολύπλοκη διαδικασία</a:t>
            </a:r>
          </a:p>
          <a:p>
            <a:r>
              <a:rPr lang="el-GR" dirty="0"/>
              <a:t>Μικρές διαφορές με την ανθρώπινη ινσουλίνη στη σύσταση αμινοξέων-&gt; αλλεργικές αντιδράσεις.</a:t>
            </a:r>
          </a:p>
          <a:p>
            <a:r>
              <a:rPr lang="el-GR" dirty="0"/>
              <a:t>Παραγωγή ινσουλίνης σε βιομηχανική κλίμακα από μετασχηματισμένα βακτήρια</a:t>
            </a:r>
          </a:p>
          <a:p>
            <a:r>
              <a:rPr lang="el-GR" dirty="0"/>
              <a:t>Παραγωγή ινσουλίνης από </a:t>
            </a:r>
            <a:r>
              <a:rPr lang="el-GR" dirty="0" err="1"/>
              <a:t>διαγονιδιακά</a:t>
            </a:r>
            <a:r>
              <a:rPr lang="el-GR" dirty="0"/>
              <a:t> ζώα. (κεφάλαιο 9)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spc="-100" dirty="0"/>
              <a:t>Παραγωγή ινσουλίνης από βακτήρια</a:t>
            </a:r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DAF1717C-2AF6-4413-B11B-7FCE1F196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 fontScale="92500"/>
          </a:bodyPr>
          <a:lstStyle/>
          <a:p>
            <a:r>
              <a:rPr lang="el-GR" dirty="0"/>
              <a:t>Απομόνωση του συνολικού </a:t>
            </a:r>
            <a:r>
              <a:rPr lang="en-US" dirty="0"/>
              <a:t>mRNA </a:t>
            </a:r>
            <a:r>
              <a:rPr lang="el-GR" dirty="0"/>
              <a:t>από κύτταρα ανθρώπινου παγκρέατος.</a:t>
            </a:r>
          </a:p>
          <a:p>
            <a:r>
              <a:rPr lang="el-GR" dirty="0"/>
              <a:t>Κατασκευή δίκλωνων μορίων </a:t>
            </a:r>
            <a:r>
              <a:rPr lang="en-US" dirty="0"/>
              <a:t>DNA</a:t>
            </a:r>
            <a:r>
              <a:rPr lang="el-GR" dirty="0"/>
              <a:t> και ενσωμάτωση τους σε </a:t>
            </a:r>
            <a:r>
              <a:rPr lang="el-GR" dirty="0" err="1"/>
              <a:t>πλασμίδια</a:t>
            </a:r>
            <a:r>
              <a:rPr lang="el-GR" dirty="0"/>
              <a:t>.</a:t>
            </a:r>
          </a:p>
          <a:p>
            <a:r>
              <a:rPr lang="el-GR" dirty="0"/>
              <a:t>Μετασχηματισμός βακτηρίων με τα </a:t>
            </a:r>
            <a:r>
              <a:rPr lang="el-GR" dirty="0" err="1"/>
              <a:t>ανασυνδυασμένα</a:t>
            </a:r>
            <a:r>
              <a:rPr lang="el-GR" dirty="0"/>
              <a:t> </a:t>
            </a:r>
            <a:r>
              <a:rPr lang="el-GR" dirty="0" err="1"/>
              <a:t>πλασμίδια</a:t>
            </a:r>
            <a:r>
              <a:rPr lang="el-GR" dirty="0"/>
              <a:t> και πολλαπλασιασμός τους σε θρεπτικό υλικό.</a:t>
            </a:r>
          </a:p>
          <a:p>
            <a:r>
              <a:rPr lang="el-GR" dirty="0"/>
              <a:t>Επιλογή των βακτηρίων που περιέχουν το γονίδιο που κωδικοποιεί το πρόδρομο μόριο της ινσουλίνης.</a:t>
            </a:r>
          </a:p>
          <a:p>
            <a:r>
              <a:rPr lang="el-GR" dirty="0"/>
              <a:t>Ανάπτυξη των βακτηρίων σε </a:t>
            </a:r>
            <a:r>
              <a:rPr lang="el-GR" dirty="0" err="1"/>
              <a:t>βιοαντιδραστήρα</a:t>
            </a:r>
            <a:r>
              <a:rPr lang="el-GR" dirty="0"/>
              <a:t> για παραγωγή </a:t>
            </a:r>
            <a:r>
              <a:rPr lang="el-GR" dirty="0" err="1"/>
              <a:t>προινσουλίνης</a:t>
            </a:r>
            <a:r>
              <a:rPr lang="el-GR" dirty="0"/>
              <a:t>.</a:t>
            </a:r>
          </a:p>
          <a:p>
            <a:r>
              <a:rPr lang="el-GR" dirty="0"/>
              <a:t>Συλλογή </a:t>
            </a:r>
            <a:r>
              <a:rPr lang="el-GR" dirty="0" err="1"/>
              <a:t>προινσουλίνης</a:t>
            </a:r>
            <a:r>
              <a:rPr lang="el-GR" dirty="0"/>
              <a:t> και αφαίρεση ενδιάμεσου πεπτιδίου </a:t>
            </a:r>
            <a:r>
              <a:rPr lang="el-GR" dirty="0" err="1"/>
              <a:t>ενζυμικά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Ιντερφερόνες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6F3259-AD20-4563-868E-E79F9C1EC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 lnSpcReduction="10000"/>
          </a:bodyPr>
          <a:lstStyle/>
          <a:p>
            <a:r>
              <a:rPr lang="el-GR" dirty="0" err="1"/>
              <a:t>Αντιιικές</a:t>
            </a:r>
            <a:r>
              <a:rPr lang="el-GR" dirty="0"/>
              <a:t> </a:t>
            </a:r>
            <a:r>
              <a:rPr lang="el-GR" dirty="0" err="1"/>
              <a:t>πρωτείνες</a:t>
            </a:r>
            <a:r>
              <a:rPr lang="el-GR" dirty="0"/>
              <a:t> που παράγονται από κύτταρα που έχουν μολυνθεί από ιούς.</a:t>
            </a:r>
          </a:p>
          <a:p>
            <a:r>
              <a:rPr lang="el-GR" dirty="0"/>
              <a:t>Αυτές επάγουν την παραγωγή άλλων </a:t>
            </a:r>
            <a:r>
              <a:rPr lang="el-GR" dirty="0" err="1"/>
              <a:t>πρωτεινών</a:t>
            </a:r>
            <a:r>
              <a:rPr lang="el-GR" dirty="0"/>
              <a:t> στα γειτονικά υγιή κύτταρα, οι οποίες εμποδίζουν τον πολλαπλασιασμό των ιών σε αυτά.</a:t>
            </a:r>
          </a:p>
          <a:p>
            <a:r>
              <a:rPr lang="el-GR" dirty="0"/>
              <a:t>Χωρίζονται σε 3 ομάδες: ιντερφερόνες α, β και γ.</a:t>
            </a:r>
          </a:p>
          <a:p>
            <a:r>
              <a:rPr lang="el-GR" dirty="0"/>
              <a:t>Έχουν ιδιαίτερο ενδιαφέρον ως </a:t>
            </a:r>
            <a:r>
              <a:rPr lang="el-GR" dirty="0" err="1"/>
              <a:t>αντιιικοί</a:t>
            </a:r>
            <a:r>
              <a:rPr lang="el-GR" dirty="0"/>
              <a:t> και αντικαρκινικοί παράγοντες</a:t>
            </a:r>
          </a:p>
          <a:p>
            <a:r>
              <a:rPr lang="el-GR" dirty="0"/>
              <a:t>Φυσιολογικά παράγονται σε ελάχιστες ποσότητες</a:t>
            </a:r>
          </a:p>
          <a:p>
            <a:r>
              <a:rPr lang="el-GR" dirty="0"/>
              <a:t>Μαζική παραγωγή μετά από κλωνοποίηση γονιδίων </a:t>
            </a:r>
            <a:r>
              <a:rPr lang="el-GR" dirty="0" err="1"/>
              <a:t>ιντερφερονών</a:t>
            </a:r>
            <a:r>
              <a:rPr lang="el-GR" dirty="0"/>
              <a:t> με παρόμοια μέθοδο με αυτή </a:t>
            </a:r>
            <a:r>
              <a:rPr lang="el-GR"/>
              <a:t>της ινσουλίνης.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226</TotalTime>
  <Words>471</Words>
  <Application>Microsoft Office PowerPoint</Application>
  <PresentationFormat>Προσαρμογή</PresentationFormat>
  <Paragraphs>54</Paragraphs>
  <Slides>8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Consolas</vt:lpstr>
      <vt:lpstr>Corbel</vt:lpstr>
      <vt:lpstr>Πίνακας κιμωλίας 16x9</vt:lpstr>
      <vt:lpstr>Εφαρμογές της Βιοτεχνολογίας στην Ιατρική</vt:lpstr>
      <vt:lpstr>Εισαγωγή</vt:lpstr>
      <vt:lpstr>Εισαγωγή</vt:lpstr>
      <vt:lpstr>Πλήθος «φαρμακευτικών» πρωτεϊνών συντίθενται από βακτήρια με μεθόδους Γενετικής Μηχανικής</vt:lpstr>
      <vt:lpstr>Διάταξη δύο περιεχομένων με SmartArt</vt:lpstr>
      <vt:lpstr>Τρόποι παραγωγής ινσουλίνης</vt:lpstr>
      <vt:lpstr>Παραγωγή ινσουλίνης από βακτήρια</vt:lpstr>
      <vt:lpstr>Ιντερφερόνες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Εφαρμογές της Βιοτεχνολογίας στην Ιατρική</dc:title>
  <dc:creator>Δήμητρα-Γεωργία Λαύκα</dc:creator>
  <cp:lastModifiedBy>Δήμητρα-Γεωργία Λαύκα</cp:lastModifiedBy>
  <cp:revision>8</cp:revision>
  <dcterms:created xsi:type="dcterms:W3CDTF">2022-01-18T13:53:43Z</dcterms:created>
  <dcterms:modified xsi:type="dcterms:W3CDTF">2022-01-19T20:00:42Z</dcterms:modified>
</cp:coreProperties>
</file>