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8" r:id="rId2"/>
    <p:sldId id="275" r:id="rId3"/>
    <p:sldId id="276" r:id="rId4"/>
    <p:sldId id="277" r:id="rId5"/>
    <p:sldId id="278" r:id="rId6"/>
    <p:sldId id="279" r:id="rId7"/>
    <p:sldId id="280" r:id="rId8"/>
    <p:sldId id="281" r:id="rId9"/>
    <p:sldId id="282" r:id="rId10"/>
    <p:sldId id="284" r:id="rId11"/>
    <p:sldId id="283" r:id="rId12"/>
    <p:sldId id="285" r:id="rId13"/>
    <p:sldId id="288" r:id="rId14"/>
    <p:sldId id="286" r:id="rId15"/>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94" autoAdjust="0"/>
  </p:normalViewPr>
  <p:slideViewPr>
    <p:cSldViewPr snapToGrid="0">
      <p:cViewPr varScale="1">
        <p:scale>
          <a:sx n="82" d="100"/>
          <a:sy n="82" d="100"/>
        </p:scale>
        <p:origin x="720" y="67"/>
      </p:cViewPr>
      <p:guideLst>
        <p:guide orient="horz" pos="2160"/>
        <p:guide pos="3840"/>
      </p:guideLst>
    </p:cSldViewPr>
  </p:slideViewPr>
  <p:notesTextViewPr>
    <p:cViewPr>
      <p:scale>
        <a:sx n="3" d="2"/>
        <a:sy n="3" d="2"/>
      </p:scale>
      <p:origin x="0" y="0"/>
    </p:cViewPr>
  </p:notesTextViewPr>
  <p:notesViewPr>
    <p:cSldViewPr snapToGrid="0">
      <p:cViewPr varScale="1">
        <p:scale>
          <a:sx n="72" d="100"/>
          <a:sy n="72" d="100"/>
        </p:scale>
        <p:origin x="339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dirty="0"/>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550DD02-736E-42D0-BF7D-ADCA6A0F4C69}" type="datetime1">
              <a:rPr lang="el-GR" smtClean="0"/>
              <a:t>10/5/2021</a:t>
            </a:fld>
            <a:endParaRPr lang="el-GR"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dirty="0"/>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828588A-5C4E-401A-AECC-B6F63A9DE965}" type="slidenum">
              <a:rPr lang="el-GR"/>
              <a:t>‹#›</a:t>
            </a:fld>
            <a:endParaRPr lang="el-GR" dirty="0"/>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4720BEC2-DB6F-4C65-88BD-569C8C79DA57}" type="datetime1">
              <a:rPr lang="el-GR" noProof="0" smtClean="0"/>
              <a:t>10/5/2021</a:t>
            </a:fld>
            <a:endParaRPr lang="el-GR" noProof="0"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dirty="0"/>
              <a:t>Στυλ υποδείγματος κειμένου</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7542409-6A04-4DC6-AC3A-D3758287A8F2}" type="slidenum">
              <a:rPr lang="el-GR" noProof="0"/>
              <a:t>‹#›</a:t>
            </a:fld>
            <a:endParaRPr lang="el-GR" noProof="0" dirty="0"/>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dirty="0"/>
          </a:p>
        </p:txBody>
      </p:sp>
      <p:sp>
        <p:nvSpPr>
          <p:cNvPr id="4" name="Θέση αριθμού διαφάνειας 3"/>
          <p:cNvSpPr>
            <a:spLocks noGrp="1"/>
          </p:cNvSpPr>
          <p:nvPr>
            <p:ph type="sldNum" sz="quarter" idx="10"/>
          </p:nvPr>
        </p:nvSpPr>
        <p:spPr/>
        <p:txBody>
          <a:bodyPr rtlCol="0"/>
          <a:lstStyle/>
          <a:p>
            <a:pPr rtl="0"/>
            <a:fld id="{77542409-6A04-4DC6-AC3A-D3758287A8F2}" type="slidenum">
              <a:rPr lang="el-GR" smtClean="0"/>
              <a:t>1</a:t>
            </a:fld>
            <a:endParaRPr lang="el-GR" dirty="0"/>
          </a:p>
        </p:txBody>
      </p:sp>
    </p:spTree>
    <p:extLst>
      <p:ext uri="{BB962C8B-B14F-4D97-AF65-F5344CB8AC3E}">
        <p14:creationId xmlns:p14="http://schemas.microsoft.com/office/powerpoint/2010/main" val="330082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77542409-6A04-4DC6-AC3A-D3758287A8F2}" type="slidenum">
              <a:rPr lang="el-GR" smtClean="0"/>
              <a:t>11</a:t>
            </a:fld>
            <a:endParaRPr lang="el-GR" dirty="0"/>
          </a:p>
        </p:txBody>
      </p:sp>
    </p:spTree>
    <p:extLst>
      <p:ext uri="{BB962C8B-B14F-4D97-AF65-F5344CB8AC3E}">
        <p14:creationId xmlns:p14="http://schemas.microsoft.com/office/powerpoint/2010/main" val="3514335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noProof="1"/>
          </a:p>
        </p:txBody>
      </p:sp>
      <p:sp>
        <p:nvSpPr>
          <p:cNvPr id="4" name="Θέση αριθμού διαφάνειας 3"/>
          <p:cNvSpPr>
            <a:spLocks noGrp="1"/>
          </p:cNvSpPr>
          <p:nvPr>
            <p:ph type="sldNum" sz="quarter" idx="10"/>
          </p:nvPr>
        </p:nvSpPr>
        <p:spPr/>
        <p:txBody>
          <a:bodyPr/>
          <a:lstStyle/>
          <a:p>
            <a:pPr rtl="0"/>
            <a:fld id="{77542409-6A04-4DC6-AC3A-D3758287A8F2}" type="slidenum">
              <a:rPr lang="el-GR" noProof="1" dirty="0" smtClean="0"/>
              <a:t>2</a:t>
            </a:fld>
            <a:endParaRPr lang="el-GR" noProof="1"/>
          </a:p>
        </p:txBody>
      </p:sp>
    </p:spTree>
    <p:extLst>
      <p:ext uri="{BB962C8B-B14F-4D97-AF65-F5344CB8AC3E}">
        <p14:creationId xmlns:p14="http://schemas.microsoft.com/office/powerpoint/2010/main" val="3309420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77542409-6A04-4DC6-AC3A-D3758287A8F2}" type="slidenum">
              <a:rPr lang="el-GR" smtClean="0"/>
              <a:t>3</a:t>
            </a:fld>
            <a:endParaRPr lang="el-GR" dirty="0"/>
          </a:p>
        </p:txBody>
      </p:sp>
    </p:spTree>
    <p:extLst>
      <p:ext uri="{BB962C8B-B14F-4D97-AF65-F5344CB8AC3E}">
        <p14:creationId xmlns:p14="http://schemas.microsoft.com/office/powerpoint/2010/main" val="3791079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77542409-6A04-4DC6-AC3A-D3758287A8F2}" type="slidenum">
              <a:rPr lang="el-GR" smtClean="0"/>
              <a:t>4</a:t>
            </a:fld>
            <a:endParaRPr lang="el-GR" dirty="0"/>
          </a:p>
        </p:txBody>
      </p:sp>
    </p:spTree>
    <p:extLst>
      <p:ext uri="{BB962C8B-B14F-4D97-AF65-F5344CB8AC3E}">
        <p14:creationId xmlns:p14="http://schemas.microsoft.com/office/powerpoint/2010/main" val="855451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77542409-6A04-4DC6-AC3A-D3758287A8F2}" type="slidenum">
              <a:rPr lang="el-GR" smtClean="0"/>
              <a:t>5</a:t>
            </a:fld>
            <a:endParaRPr lang="el-GR" dirty="0"/>
          </a:p>
        </p:txBody>
      </p:sp>
    </p:spTree>
    <p:extLst>
      <p:ext uri="{BB962C8B-B14F-4D97-AF65-F5344CB8AC3E}">
        <p14:creationId xmlns:p14="http://schemas.microsoft.com/office/powerpoint/2010/main" val="3178578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77542409-6A04-4DC6-AC3A-D3758287A8F2}" type="slidenum">
              <a:rPr lang="el-GR" smtClean="0"/>
              <a:t>6</a:t>
            </a:fld>
            <a:endParaRPr lang="el-GR" dirty="0"/>
          </a:p>
        </p:txBody>
      </p:sp>
    </p:spTree>
    <p:extLst>
      <p:ext uri="{BB962C8B-B14F-4D97-AF65-F5344CB8AC3E}">
        <p14:creationId xmlns:p14="http://schemas.microsoft.com/office/powerpoint/2010/main" val="3890329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77542409-6A04-4DC6-AC3A-D3758287A8F2}" type="slidenum">
              <a:rPr lang="el-GR" smtClean="0"/>
              <a:t>7</a:t>
            </a:fld>
            <a:endParaRPr lang="el-GR" dirty="0"/>
          </a:p>
        </p:txBody>
      </p:sp>
    </p:spTree>
    <p:extLst>
      <p:ext uri="{BB962C8B-B14F-4D97-AF65-F5344CB8AC3E}">
        <p14:creationId xmlns:p14="http://schemas.microsoft.com/office/powerpoint/2010/main" val="3490717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77542409-6A04-4DC6-AC3A-D3758287A8F2}" type="slidenum">
              <a:rPr lang="el-GR" smtClean="0"/>
              <a:t>8</a:t>
            </a:fld>
            <a:endParaRPr lang="el-GR" dirty="0"/>
          </a:p>
        </p:txBody>
      </p:sp>
    </p:spTree>
    <p:extLst>
      <p:ext uri="{BB962C8B-B14F-4D97-AF65-F5344CB8AC3E}">
        <p14:creationId xmlns:p14="http://schemas.microsoft.com/office/powerpoint/2010/main" val="2934818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77542409-6A04-4DC6-AC3A-D3758287A8F2}" type="slidenum">
              <a:rPr lang="el-GR" smtClean="0"/>
              <a:t>9</a:t>
            </a:fld>
            <a:endParaRPr lang="el-GR" dirty="0"/>
          </a:p>
        </p:txBody>
      </p:sp>
    </p:spTree>
    <p:extLst>
      <p:ext uri="{BB962C8B-B14F-4D97-AF65-F5344CB8AC3E}">
        <p14:creationId xmlns:p14="http://schemas.microsoft.com/office/powerpoint/2010/main" val="12276826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9" name="Ορθογώνιο 8"/>
          <p:cNvSpPr/>
          <p:nvPr/>
        </p:nvSpPr>
        <p:spPr>
          <a:xfrm>
            <a:off x="1600200" y="0"/>
            <a:ext cx="5029200" cy="5943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2" name="Τίτλος 1"/>
          <p:cNvSpPr>
            <a:spLocks noGrp="1"/>
          </p:cNvSpPr>
          <p:nvPr>
            <p:ph type="ctrTitle" hasCustomPrompt="1"/>
          </p:nvPr>
        </p:nvSpPr>
        <p:spPr>
          <a:xfrm>
            <a:off x="1751777" y="3019706"/>
            <a:ext cx="4846320" cy="2387600"/>
          </a:xfrm>
        </p:spPr>
        <p:txBody>
          <a:bodyPr rtlCol="0" anchor="b">
            <a:normAutofit/>
          </a:bodyPr>
          <a:lstStyle>
            <a:lvl1pPr algn="l" rtl="0">
              <a:lnSpc>
                <a:spcPct val="80000"/>
              </a:lnSpc>
              <a:defRPr sz="4800">
                <a:solidFill>
                  <a:schemeClr val="bg1"/>
                </a:solidFill>
              </a:defRPr>
            </a:lvl1pPr>
          </a:lstStyle>
          <a:p>
            <a:pPr rtl="0"/>
            <a:r>
              <a:rPr lang="el-GR" noProof="0" dirty="0"/>
              <a:t>Κάντε κλικ για να επεξεργαστείτε το στυλ υποδείγματος τίτλου</a:t>
            </a:r>
          </a:p>
        </p:txBody>
      </p:sp>
      <p:sp>
        <p:nvSpPr>
          <p:cNvPr id="3" name="Υπότιτλος 2"/>
          <p:cNvSpPr>
            <a:spLocks noGrp="1"/>
          </p:cNvSpPr>
          <p:nvPr>
            <p:ph type="subTitle" idx="1"/>
          </p:nvPr>
        </p:nvSpPr>
        <p:spPr>
          <a:xfrm>
            <a:off x="1751777" y="5381894"/>
            <a:ext cx="4846320" cy="448056"/>
          </a:xfrm>
        </p:spPr>
        <p:txBody>
          <a:bodyPr rtlCol="0">
            <a:normAutofit/>
          </a:bodyPr>
          <a:lstStyle>
            <a:lvl1pPr marL="0" indent="0" algn="l">
              <a:spcBef>
                <a:spcPts val="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noProof="0"/>
              <a:t>Κάντε κλικ για να επεξεργαστείτε τον υπότιτλο του υποδείγματος</a:t>
            </a:r>
            <a:endParaRPr lang="el-GR" noProof="0" dirty="0"/>
          </a:p>
        </p:txBody>
      </p:sp>
      <p:pic>
        <p:nvPicPr>
          <p:cNvPr id="8" name="Εικόνα 7" descr="Μπαμπακένια λευκά σύννεφα στον γαλανό ουρανό"/>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7400"/>
            <a:ext cx="1490472" cy="3886200"/>
          </a:xfrm>
          <a:prstGeom prst="rect">
            <a:avLst/>
          </a:prstGeom>
        </p:spPr>
      </p:pic>
      <p:pic>
        <p:nvPicPr>
          <p:cNvPr id="10" name="Εικόνα 9" descr="Κοντινό πλάνο βλασταριού φυτού"/>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739128" y="2057400"/>
            <a:ext cx="2060767" cy="3886200"/>
          </a:xfrm>
          <a:prstGeom prst="rect">
            <a:avLst/>
          </a:prstGeom>
        </p:spPr>
      </p:pic>
      <p:pic>
        <p:nvPicPr>
          <p:cNvPr id="11" name="Εικόνα 10" descr="Κύματα"/>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8909623" y="2057400"/>
            <a:ext cx="3282696" cy="3886200"/>
          </a:xfrm>
          <a:prstGeom prst="rect">
            <a:avLst/>
          </a:prstGeom>
        </p:spPr>
      </p:pic>
    </p:spTree>
    <p:extLst>
      <p:ext uri="{BB962C8B-B14F-4D97-AF65-F5344CB8AC3E}">
        <p14:creationId xmlns:p14="http://schemas.microsoft.com/office/powerpoint/2010/main" val="69873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a:t>Κάντε κλικ για να επεξεργαστείτε το στυλ υποδείγματος τίτλου</a:t>
            </a:r>
          </a:p>
        </p:txBody>
      </p:sp>
      <p:sp>
        <p:nvSpPr>
          <p:cNvPr id="3" name="Σύμβολο κράτησης θέσης κατακόρυφου κειμένου 2"/>
          <p:cNvSpPr>
            <a:spLocks noGrp="1"/>
          </p:cNvSpPr>
          <p:nvPr>
            <p:ph type="body" orient="vert" idx="1"/>
          </p:nvPr>
        </p:nvSpPr>
        <p:spPr/>
        <p:txBody>
          <a:bodyPr vert="eaVert" rtlCol="0"/>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6" name="Σύμβολο κράτησης θέσης αριθμού διαφάνειας 5"/>
          <p:cNvSpPr>
            <a:spLocks noGrp="1"/>
          </p:cNvSpPr>
          <p:nvPr>
            <p:ph type="sldNum" sz="quarter" idx="12"/>
          </p:nvPr>
        </p:nvSpPr>
        <p:spPr/>
        <p:txBody>
          <a:bodyPr rtlCol="0"/>
          <a:lstStyle/>
          <a:p>
            <a:pPr rtl="0"/>
            <a:fld id="{9CD8D479-8942-46E8-A226-A4E01F7A105C}" type="slidenum">
              <a:rPr lang="el-GR" noProof="0"/>
              <a:t>‹#›</a:t>
            </a:fld>
            <a:endParaRPr lang="el-GR" noProof="0" dirty="0"/>
          </a:p>
        </p:txBody>
      </p:sp>
      <p:sp>
        <p:nvSpPr>
          <p:cNvPr id="4" name="Σύμβολο κράτησης θέσης ημερομηνίας 3"/>
          <p:cNvSpPr>
            <a:spLocks noGrp="1"/>
          </p:cNvSpPr>
          <p:nvPr>
            <p:ph type="dt" sz="half" idx="10"/>
          </p:nvPr>
        </p:nvSpPr>
        <p:spPr/>
        <p:txBody>
          <a:bodyPr rtlCol="0"/>
          <a:lstStyle/>
          <a:p>
            <a:pPr rtl="0"/>
            <a:fld id="{FA544957-AC53-4BF9-BCFA-457BA3A322DF}" type="datetime1">
              <a:rPr lang="el-GR" noProof="0" smtClean="0"/>
              <a:t>10/5/2021</a:t>
            </a:fld>
            <a:endParaRPr lang="el-GR" noProof="0" dirty="0"/>
          </a:p>
        </p:txBody>
      </p:sp>
      <p:sp>
        <p:nvSpPr>
          <p:cNvPr id="5" name="Θέση υποσέλιδου 4"/>
          <p:cNvSpPr>
            <a:spLocks noGrp="1"/>
          </p:cNvSpPr>
          <p:nvPr>
            <p:ph type="ftr" sz="quarter" idx="11"/>
          </p:nvPr>
        </p:nvSpPr>
        <p:spPr/>
        <p:txBody>
          <a:bodyPr rtlCol="0"/>
          <a:lstStyle>
            <a:lvl1pPr>
              <a:defRPr/>
            </a:lvl1pPr>
          </a:lstStyle>
          <a:p>
            <a:pPr rtl="0"/>
            <a:r>
              <a:rPr lang="el-GR" noProof="0" dirty="0"/>
              <a:t>Προσθήκη υποσέλιδου</a:t>
            </a:r>
          </a:p>
        </p:txBody>
      </p:sp>
    </p:spTree>
    <p:extLst>
      <p:ext uri="{BB962C8B-B14F-4D97-AF65-F5344CB8AC3E}">
        <p14:creationId xmlns:p14="http://schemas.microsoft.com/office/powerpoint/2010/main" val="7207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8724900" y="190500"/>
            <a:ext cx="2057400" cy="5986463"/>
          </a:xfrm>
        </p:spPr>
        <p:txBody>
          <a:bodyPr vert="eaVert" rtlCol="0"/>
          <a:lstStyle>
            <a:lvl1pPr rtl="0">
              <a:defRPr/>
            </a:lvl1pPr>
          </a:lstStyle>
          <a:p>
            <a:pPr rtl="0"/>
            <a:r>
              <a:rPr lang="el-GR" noProof="0" dirty="0"/>
              <a:t>Κάντε κλικ για να επεξεργαστείτε το στυλ υποδείγματος τίτλου</a:t>
            </a:r>
          </a:p>
        </p:txBody>
      </p:sp>
      <p:sp>
        <p:nvSpPr>
          <p:cNvPr id="3" name="Σύμβολο κράτησης θέσης κατακόρυφου κειμένου 2"/>
          <p:cNvSpPr>
            <a:spLocks noGrp="1"/>
          </p:cNvSpPr>
          <p:nvPr>
            <p:ph type="body" orient="vert" idx="1"/>
          </p:nvPr>
        </p:nvSpPr>
        <p:spPr>
          <a:xfrm>
            <a:off x="838200" y="190500"/>
            <a:ext cx="7734300" cy="5986463"/>
          </a:xfrm>
        </p:spPr>
        <p:txBody>
          <a:bodyPr vert="eaVert" rtlCol="0"/>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6" name="Σύμβολο κράτησης θέσης αριθμού διαφάνειας 5"/>
          <p:cNvSpPr>
            <a:spLocks noGrp="1"/>
          </p:cNvSpPr>
          <p:nvPr>
            <p:ph type="sldNum" sz="quarter" idx="12"/>
          </p:nvPr>
        </p:nvSpPr>
        <p:spPr/>
        <p:txBody>
          <a:bodyPr rtlCol="0"/>
          <a:lstStyle/>
          <a:p>
            <a:pPr rtl="0"/>
            <a:fld id="{9CD8D479-8942-46E8-A226-A4E01F7A105C}" type="slidenum">
              <a:rPr lang="el-GR" noProof="0"/>
              <a:t>‹#›</a:t>
            </a:fld>
            <a:endParaRPr lang="el-GR" noProof="0" dirty="0"/>
          </a:p>
        </p:txBody>
      </p:sp>
      <p:sp>
        <p:nvSpPr>
          <p:cNvPr id="4" name="Σύμβολο κράτησης θέσης ημερομηνίας 3"/>
          <p:cNvSpPr>
            <a:spLocks noGrp="1"/>
          </p:cNvSpPr>
          <p:nvPr>
            <p:ph type="dt" sz="half" idx="10"/>
          </p:nvPr>
        </p:nvSpPr>
        <p:spPr/>
        <p:txBody>
          <a:bodyPr rtlCol="0"/>
          <a:lstStyle/>
          <a:p>
            <a:pPr rtl="0"/>
            <a:fld id="{36BEC442-951C-4A2C-8EE5-C1D812B0D889}" type="datetime1">
              <a:rPr lang="el-GR" noProof="0" smtClean="0"/>
              <a:t>10/5/2021</a:t>
            </a:fld>
            <a:endParaRPr lang="el-GR" noProof="0" dirty="0"/>
          </a:p>
        </p:txBody>
      </p:sp>
      <p:sp>
        <p:nvSpPr>
          <p:cNvPr id="5" name="Θέση υποσέλιδου 4"/>
          <p:cNvSpPr>
            <a:spLocks noGrp="1"/>
          </p:cNvSpPr>
          <p:nvPr>
            <p:ph type="ftr" sz="quarter" idx="11"/>
          </p:nvPr>
        </p:nvSpPr>
        <p:spPr/>
        <p:txBody>
          <a:bodyPr rtlCol="0"/>
          <a:lstStyle>
            <a:lvl1pPr>
              <a:defRPr/>
            </a:lvl1pPr>
          </a:lstStyle>
          <a:p>
            <a:pPr rtl="0"/>
            <a:r>
              <a:rPr lang="el-GR" noProof="0" dirty="0"/>
              <a:t>Προσθήκη υποσέλιδου</a:t>
            </a:r>
          </a:p>
        </p:txBody>
      </p:sp>
    </p:spTree>
    <p:extLst>
      <p:ext uri="{BB962C8B-B14F-4D97-AF65-F5344CB8AC3E}">
        <p14:creationId xmlns:p14="http://schemas.microsoft.com/office/powerpoint/2010/main" val="102101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a:t>Κάντε κλικ για να επεξεργαστείτε το στυλ υποδείγματος τίτλου</a:t>
            </a:r>
          </a:p>
        </p:txBody>
      </p:sp>
      <p:sp>
        <p:nvSpPr>
          <p:cNvPr id="3" name="Σύμβολο κράτησης θέσης περιεχομένου 2"/>
          <p:cNvSpPr>
            <a:spLocks noGrp="1"/>
          </p:cNvSpPr>
          <p:nvPr>
            <p:ph idx="1"/>
          </p:nvPr>
        </p:nvSpPr>
        <p:spPr/>
        <p:txBody>
          <a:bodyPr rtlCol="0"/>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6" name="Σύμβολο κράτησης θέσης αριθμού διαφάνειας 5"/>
          <p:cNvSpPr>
            <a:spLocks noGrp="1"/>
          </p:cNvSpPr>
          <p:nvPr>
            <p:ph type="sldNum" sz="quarter" idx="12"/>
          </p:nvPr>
        </p:nvSpPr>
        <p:spPr/>
        <p:txBody>
          <a:bodyPr rtlCol="0"/>
          <a:lstStyle/>
          <a:p>
            <a:pPr rtl="0"/>
            <a:fld id="{9CD8D479-8942-46E8-A226-A4E01F7A105C}" type="slidenum">
              <a:rPr lang="el-GR" noProof="0"/>
              <a:t>‹#›</a:t>
            </a:fld>
            <a:endParaRPr lang="el-GR" noProof="0" dirty="0"/>
          </a:p>
        </p:txBody>
      </p:sp>
      <p:sp>
        <p:nvSpPr>
          <p:cNvPr id="4" name="Σύμβολο κράτησης θέσης ημερομηνίας 3"/>
          <p:cNvSpPr>
            <a:spLocks noGrp="1"/>
          </p:cNvSpPr>
          <p:nvPr>
            <p:ph type="dt" sz="half" idx="10"/>
          </p:nvPr>
        </p:nvSpPr>
        <p:spPr/>
        <p:txBody>
          <a:bodyPr rtlCol="0"/>
          <a:lstStyle/>
          <a:p>
            <a:pPr rtl="0"/>
            <a:fld id="{819E7F3C-0791-43D1-B147-45406433A8DC}" type="datetime1">
              <a:rPr lang="el-GR" noProof="0" smtClean="0"/>
              <a:t>10/5/2021</a:t>
            </a:fld>
            <a:endParaRPr lang="el-GR" noProof="0" dirty="0"/>
          </a:p>
        </p:txBody>
      </p:sp>
      <p:sp>
        <p:nvSpPr>
          <p:cNvPr id="5" name="Θέση υποσέλιδου 4"/>
          <p:cNvSpPr>
            <a:spLocks noGrp="1"/>
          </p:cNvSpPr>
          <p:nvPr>
            <p:ph type="ftr" sz="quarter" idx="11"/>
          </p:nvPr>
        </p:nvSpPr>
        <p:spPr/>
        <p:txBody>
          <a:bodyPr rtlCol="0"/>
          <a:lstStyle>
            <a:lvl1pPr>
              <a:defRPr/>
            </a:lvl1pPr>
          </a:lstStyle>
          <a:p>
            <a:pPr rtl="0"/>
            <a:r>
              <a:rPr lang="el-GR" noProof="0" dirty="0"/>
              <a:t>Προσθήκη υποσέλιδου</a:t>
            </a:r>
          </a:p>
        </p:txBody>
      </p:sp>
    </p:spTree>
    <p:extLst>
      <p:ext uri="{BB962C8B-B14F-4D97-AF65-F5344CB8AC3E}">
        <p14:creationId xmlns:p14="http://schemas.microsoft.com/office/powerpoint/2010/main" val="34051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8" name="Ορθογώνιο 7"/>
          <p:cNvSpPr/>
          <p:nvPr/>
        </p:nvSpPr>
        <p:spPr>
          <a:xfrm>
            <a:off x="1600199" y="2059146"/>
            <a:ext cx="7199696" cy="3886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2" name="Τίτλος 1"/>
          <p:cNvSpPr>
            <a:spLocks noGrp="1"/>
          </p:cNvSpPr>
          <p:nvPr>
            <p:ph type="title" hasCustomPrompt="1"/>
          </p:nvPr>
        </p:nvSpPr>
        <p:spPr>
          <a:xfrm>
            <a:off x="1751777" y="2263913"/>
            <a:ext cx="6949440" cy="3143393"/>
          </a:xfrm>
        </p:spPr>
        <p:txBody>
          <a:bodyPr rtlCol="0" anchor="b"/>
          <a:lstStyle>
            <a:lvl1pPr rtl="0">
              <a:defRPr sz="6000">
                <a:solidFill>
                  <a:schemeClr val="bg1"/>
                </a:solidFill>
              </a:defRPr>
            </a:lvl1pPr>
          </a:lstStyle>
          <a:p>
            <a:pPr rtl="0"/>
            <a:r>
              <a:rPr lang="el-GR" noProof="0" dirty="0"/>
              <a:t>Κάντε κλικ για να επεξεργαστείτε το στυλ υποδείγματος τίτλου</a:t>
            </a:r>
          </a:p>
        </p:txBody>
      </p:sp>
      <p:sp>
        <p:nvSpPr>
          <p:cNvPr id="3" name="Θέση κειμένου 2"/>
          <p:cNvSpPr>
            <a:spLocks noGrp="1"/>
          </p:cNvSpPr>
          <p:nvPr>
            <p:ph type="body" idx="1"/>
          </p:nvPr>
        </p:nvSpPr>
        <p:spPr>
          <a:xfrm>
            <a:off x="1751777" y="5381893"/>
            <a:ext cx="6949440" cy="449523"/>
          </a:xfrm>
        </p:spPr>
        <p:txBody>
          <a:bodyPr rtlCol="0"/>
          <a:lstStyle>
            <a:lvl1pPr marL="0" indent="0">
              <a:spcBef>
                <a:spcPts val="0"/>
              </a:spcBef>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el-GR" noProof="0"/>
              <a:t>Στυλ κειμένου υποδείγματος</a:t>
            </a:r>
          </a:p>
        </p:txBody>
      </p:sp>
      <p:pic>
        <p:nvPicPr>
          <p:cNvPr id="11" name="Εικόνα 10" descr="Κοντινό πλάνο πράσινων φυτών"/>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9146"/>
            <a:ext cx="1490472" cy="3886200"/>
          </a:xfrm>
          <a:prstGeom prst="rect">
            <a:avLst/>
          </a:prstGeom>
        </p:spPr>
      </p:pic>
      <p:pic>
        <p:nvPicPr>
          <p:cNvPr id="9" name="Εικόνα 8" descr="Κύματα"/>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8909623" y="2059146"/>
            <a:ext cx="3282696" cy="3886200"/>
          </a:xfrm>
          <a:prstGeom prst="rect">
            <a:avLst/>
          </a:prstGeom>
        </p:spPr>
      </p:pic>
    </p:spTree>
    <p:extLst>
      <p:ext uri="{BB962C8B-B14F-4D97-AF65-F5344CB8AC3E}">
        <p14:creationId xmlns:p14="http://schemas.microsoft.com/office/powerpoint/2010/main" val="128989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a:t>Κάντε κλικ για να επεξεργαστείτε το στυλ υποδείγματος τίτλου</a:t>
            </a:r>
          </a:p>
        </p:txBody>
      </p:sp>
      <p:sp>
        <p:nvSpPr>
          <p:cNvPr id="3" name="Σύμβολο κράτησης θέσης περιεχομένου 2"/>
          <p:cNvSpPr>
            <a:spLocks noGrp="1"/>
          </p:cNvSpPr>
          <p:nvPr>
            <p:ph sz="half" idx="1"/>
          </p:nvPr>
        </p:nvSpPr>
        <p:spPr>
          <a:xfrm>
            <a:off x="1409700" y="1556281"/>
            <a:ext cx="4610099" cy="4620682"/>
          </a:xfrm>
        </p:spPr>
        <p:txBody>
          <a:bodyPr rtlCol="0"/>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4" name="Σύμβολο κράτησης θέσης περιεχομένου 3"/>
          <p:cNvSpPr>
            <a:spLocks noGrp="1"/>
          </p:cNvSpPr>
          <p:nvPr>
            <p:ph sz="half" idx="2"/>
          </p:nvPr>
        </p:nvSpPr>
        <p:spPr>
          <a:xfrm>
            <a:off x="6172200" y="1556281"/>
            <a:ext cx="4609775" cy="4620682"/>
          </a:xfrm>
        </p:spPr>
        <p:txBody>
          <a:bodyPr rtlCol="0"/>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7" name="Σύμβολο κράτησης θέσης αριθμού διαφάνειας 6"/>
          <p:cNvSpPr>
            <a:spLocks noGrp="1"/>
          </p:cNvSpPr>
          <p:nvPr>
            <p:ph type="sldNum" sz="quarter" idx="12"/>
          </p:nvPr>
        </p:nvSpPr>
        <p:spPr/>
        <p:txBody>
          <a:bodyPr rtlCol="0"/>
          <a:lstStyle/>
          <a:p>
            <a:pPr rtl="0"/>
            <a:fld id="{9CD8D479-8942-46E8-A226-A4E01F7A105C}" type="slidenum">
              <a:rPr lang="el-GR" noProof="0"/>
              <a:t>‹#›</a:t>
            </a:fld>
            <a:endParaRPr lang="el-GR" noProof="0" dirty="0"/>
          </a:p>
        </p:txBody>
      </p:sp>
      <p:sp>
        <p:nvSpPr>
          <p:cNvPr id="5" name="Σύμβολο κράτησης θέσης ημερομηνίας 4"/>
          <p:cNvSpPr>
            <a:spLocks noGrp="1"/>
          </p:cNvSpPr>
          <p:nvPr>
            <p:ph type="dt" sz="half" idx="10"/>
          </p:nvPr>
        </p:nvSpPr>
        <p:spPr/>
        <p:txBody>
          <a:bodyPr rtlCol="0"/>
          <a:lstStyle/>
          <a:p>
            <a:pPr rtl="0"/>
            <a:fld id="{AAF9CF3F-EEEE-4E14-8434-3C2FDB9BFE94}" type="datetime1">
              <a:rPr lang="el-GR" noProof="0" smtClean="0"/>
              <a:t>10/5/2021</a:t>
            </a:fld>
            <a:endParaRPr lang="el-GR" noProof="0" dirty="0"/>
          </a:p>
        </p:txBody>
      </p:sp>
      <p:sp>
        <p:nvSpPr>
          <p:cNvPr id="6" name="Θέση υποσέλιδου 5"/>
          <p:cNvSpPr>
            <a:spLocks noGrp="1"/>
          </p:cNvSpPr>
          <p:nvPr>
            <p:ph type="ftr" sz="quarter" idx="11"/>
          </p:nvPr>
        </p:nvSpPr>
        <p:spPr/>
        <p:txBody>
          <a:bodyPr rtlCol="0"/>
          <a:lstStyle>
            <a:lvl1pPr>
              <a:defRPr/>
            </a:lvl1pPr>
          </a:lstStyle>
          <a:p>
            <a:pPr rtl="0"/>
            <a:r>
              <a:rPr lang="el-GR" noProof="0" dirty="0"/>
              <a:t>Προσθήκη υποσέλιδου</a:t>
            </a:r>
          </a:p>
        </p:txBody>
      </p:sp>
    </p:spTree>
    <p:extLst>
      <p:ext uri="{BB962C8B-B14F-4D97-AF65-F5344CB8AC3E}">
        <p14:creationId xmlns:p14="http://schemas.microsoft.com/office/powerpoint/2010/main" val="27816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a:t>Κάντε κλικ για να επεξεργαστείτε το στυλ υποδείγματος τίτλου</a:t>
            </a:r>
          </a:p>
        </p:txBody>
      </p:sp>
      <p:sp>
        <p:nvSpPr>
          <p:cNvPr id="3" name="Σύμβολο κράτησης θέσης κειμένου 2"/>
          <p:cNvSpPr>
            <a:spLocks noGrp="1"/>
          </p:cNvSpPr>
          <p:nvPr>
            <p:ph type="body" idx="1"/>
          </p:nvPr>
        </p:nvSpPr>
        <p:spPr>
          <a:xfrm>
            <a:off x="1409699" y="1554480"/>
            <a:ext cx="4608576" cy="823912"/>
          </a:xfrm>
        </p:spPr>
        <p:txBody>
          <a:bodyPr rtlCol="0"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κειμένου υποδείγματος</a:t>
            </a:r>
          </a:p>
        </p:txBody>
      </p:sp>
      <p:sp>
        <p:nvSpPr>
          <p:cNvPr id="4" name="Σύμβολο κράτησης θέσης περιεχομένου 3"/>
          <p:cNvSpPr>
            <a:spLocks noGrp="1"/>
          </p:cNvSpPr>
          <p:nvPr>
            <p:ph sz="half" idx="2"/>
          </p:nvPr>
        </p:nvSpPr>
        <p:spPr>
          <a:xfrm>
            <a:off x="1409699" y="2434147"/>
            <a:ext cx="4608576" cy="3811271"/>
          </a:xfrm>
        </p:spPr>
        <p:txBody>
          <a:bodyPr rtlCol="0"/>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5" name="Σύμβολο κράτησης θέσης κειμένου 4"/>
          <p:cNvSpPr>
            <a:spLocks noGrp="1"/>
          </p:cNvSpPr>
          <p:nvPr>
            <p:ph type="body" sz="quarter" idx="3"/>
          </p:nvPr>
        </p:nvSpPr>
        <p:spPr>
          <a:xfrm>
            <a:off x="6172200" y="1554480"/>
            <a:ext cx="4610100" cy="823912"/>
          </a:xfrm>
        </p:spPr>
        <p:txBody>
          <a:bodyPr rtlCol="0"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κειμένου υποδείγματος</a:t>
            </a:r>
          </a:p>
        </p:txBody>
      </p:sp>
      <p:sp>
        <p:nvSpPr>
          <p:cNvPr id="6" name="Σύμβολο κράτησης θέσης περιεχομένου 5"/>
          <p:cNvSpPr>
            <a:spLocks noGrp="1"/>
          </p:cNvSpPr>
          <p:nvPr>
            <p:ph sz="quarter" idx="4"/>
          </p:nvPr>
        </p:nvSpPr>
        <p:spPr>
          <a:xfrm>
            <a:off x="6172200" y="2434147"/>
            <a:ext cx="4610100" cy="3811271"/>
          </a:xfrm>
        </p:spPr>
        <p:txBody>
          <a:bodyPr rtlCol="0"/>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9" name="Σύμβολο κράτησης θέσης αριθμού διαφάνειας 8"/>
          <p:cNvSpPr>
            <a:spLocks noGrp="1"/>
          </p:cNvSpPr>
          <p:nvPr>
            <p:ph type="sldNum" sz="quarter" idx="12"/>
          </p:nvPr>
        </p:nvSpPr>
        <p:spPr/>
        <p:txBody>
          <a:bodyPr rtlCol="0"/>
          <a:lstStyle/>
          <a:p>
            <a:pPr rtl="0"/>
            <a:fld id="{9CD8D479-8942-46E8-A226-A4E01F7A105C}" type="slidenum">
              <a:rPr lang="el-GR" noProof="0"/>
              <a:t>‹#›</a:t>
            </a:fld>
            <a:endParaRPr lang="el-GR" noProof="0" dirty="0"/>
          </a:p>
        </p:txBody>
      </p:sp>
      <p:sp>
        <p:nvSpPr>
          <p:cNvPr id="7" name="Σύμβολο κράτησης θέσης ημερομηνίας 6"/>
          <p:cNvSpPr>
            <a:spLocks noGrp="1"/>
          </p:cNvSpPr>
          <p:nvPr>
            <p:ph type="dt" sz="half" idx="10"/>
          </p:nvPr>
        </p:nvSpPr>
        <p:spPr/>
        <p:txBody>
          <a:bodyPr rtlCol="0"/>
          <a:lstStyle/>
          <a:p>
            <a:pPr rtl="0"/>
            <a:fld id="{70EED85A-2205-4E59-B8E8-DB392A98FB12}" type="datetime1">
              <a:rPr lang="el-GR" noProof="0" smtClean="0"/>
              <a:t>10/5/2021</a:t>
            </a:fld>
            <a:endParaRPr lang="el-GR" noProof="0" dirty="0"/>
          </a:p>
        </p:txBody>
      </p:sp>
      <p:sp>
        <p:nvSpPr>
          <p:cNvPr id="8" name="Θέση υποσέλιδου 7"/>
          <p:cNvSpPr>
            <a:spLocks noGrp="1"/>
          </p:cNvSpPr>
          <p:nvPr>
            <p:ph type="ftr" sz="quarter" idx="11"/>
          </p:nvPr>
        </p:nvSpPr>
        <p:spPr/>
        <p:txBody>
          <a:bodyPr rtlCol="0"/>
          <a:lstStyle>
            <a:lvl1pPr>
              <a:defRPr/>
            </a:lvl1pPr>
          </a:lstStyle>
          <a:p>
            <a:pPr rtl="0"/>
            <a:r>
              <a:rPr lang="el-GR" noProof="0" dirty="0"/>
              <a:t>Προσθήκη υποσέλιδου</a:t>
            </a:r>
          </a:p>
        </p:txBody>
      </p:sp>
    </p:spTree>
    <p:extLst>
      <p:ext uri="{BB962C8B-B14F-4D97-AF65-F5344CB8AC3E}">
        <p14:creationId xmlns:p14="http://schemas.microsoft.com/office/powerpoint/2010/main" val="28271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a:t>Κάντε κλικ για να επεξεργαστείτε το στυλ υποδείγματος τίτλου</a:t>
            </a:r>
          </a:p>
        </p:txBody>
      </p:sp>
      <p:sp>
        <p:nvSpPr>
          <p:cNvPr id="5" name="Σύμβολο κράτησης θέσης αριθμού διαφάνειας 4"/>
          <p:cNvSpPr>
            <a:spLocks noGrp="1"/>
          </p:cNvSpPr>
          <p:nvPr>
            <p:ph type="sldNum" sz="quarter" idx="12"/>
          </p:nvPr>
        </p:nvSpPr>
        <p:spPr/>
        <p:txBody>
          <a:bodyPr rtlCol="0"/>
          <a:lstStyle/>
          <a:p>
            <a:pPr rtl="0"/>
            <a:fld id="{9CD8D479-8942-46E8-A226-A4E01F7A105C}" type="slidenum">
              <a:rPr lang="el-GR" noProof="0"/>
              <a:t>‹#›</a:t>
            </a:fld>
            <a:endParaRPr lang="el-GR" noProof="0" dirty="0"/>
          </a:p>
        </p:txBody>
      </p:sp>
      <p:sp>
        <p:nvSpPr>
          <p:cNvPr id="3" name="Σύμβολο κράτησης θέσης ημερομηνίας 2"/>
          <p:cNvSpPr>
            <a:spLocks noGrp="1"/>
          </p:cNvSpPr>
          <p:nvPr>
            <p:ph type="dt" sz="half" idx="10"/>
          </p:nvPr>
        </p:nvSpPr>
        <p:spPr/>
        <p:txBody>
          <a:bodyPr rtlCol="0"/>
          <a:lstStyle/>
          <a:p>
            <a:pPr rtl="0"/>
            <a:fld id="{8EB37116-93A2-4B4F-BED5-5F39F96E00C7}" type="datetime1">
              <a:rPr lang="el-GR" noProof="0" smtClean="0"/>
              <a:t>10/5/2021</a:t>
            </a:fld>
            <a:endParaRPr lang="el-GR" noProof="0" dirty="0"/>
          </a:p>
        </p:txBody>
      </p:sp>
      <p:sp>
        <p:nvSpPr>
          <p:cNvPr id="4" name="Θέση υποσέλιδου 3"/>
          <p:cNvSpPr>
            <a:spLocks noGrp="1"/>
          </p:cNvSpPr>
          <p:nvPr>
            <p:ph type="ftr" sz="quarter" idx="11"/>
          </p:nvPr>
        </p:nvSpPr>
        <p:spPr/>
        <p:txBody>
          <a:bodyPr rtlCol="0"/>
          <a:lstStyle>
            <a:lvl1pPr>
              <a:defRPr/>
            </a:lvl1pPr>
          </a:lstStyle>
          <a:p>
            <a:pPr rtl="0"/>
            <a:r>
              <a:rPr lang="el-GR" noProof="0" dirty="0"/>
              <a:t>Προσθήκη υποσέλιδου</a:t>
            </a:r>
          </a:p>
        </p:txBody>
      </p:sp>
    </p:spTree>
    <p:extLst>
      <p:ext uri="{BB962C8B-B14F-4D97-AF65-F5344CB8AC3E}">
        <p14:creationId xmlns:p14="http://schemas.microsoft.com/office/powerpoint/2010/main" val="246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Κενό">
    <p:spTree>
      <p:nvGrpSpPr>
        <p:cNvPr id="1" name=""/>
        <p:cNvGrpSpPr/>
        <p:nvPr/>
      </p:nvGrpSpPr>
      <p:grpSpPr>
        <a:xfrm>
          <a:off x="0" y="0"/>
          <a:ext cx="0" cy="0"/>
          <a:chOff x="0" y="0"/>
          <a:chExt cx="0" cy="0"/>
        </a:xfrm>
      </p:grpSpPr>
      <p:sp>
        <p:nvSpPr>
          <p:cNvPr id="4" name="Σύμβολο κράτησης θέσης αριθμού διαφάνειας 3"/>
          <p:cNvSpPr>
            <a:spLocks noGrp="1"/>
          </p:cNvSpPr>
          <p:nvPr>
            <p:ph type="sldNum" sz="quarter" idx="12"/>
          </p:nvPr>
        </p:nvSpPr>
        <p:spPr/>
        <p:txBody>
          <a:bodyPr rtlCol="0"/>
          <a:lstStyle/>
          <a:p>
            <a:pPr rtl="0"/>
            <a:fld id="{9CD8D479-8942-46E8-A226-A4E01F7A105C}" type="slidenum">
              <a:rPr lang="el-GR" noProof="0"/>
              <a:t>‹#›</a:t>
            </a:fld>
            <a:endParaRPr lang="el-GR" noProof="0" dirty="0"/>
          </a:p>
        </p:txBody>
      </p:sp>
      <p:sp>
        <p:nvSpPr>
          <p:cNvPr id="2" name="Σύμβολο κράτησης θέσης ημερομηνίας 1"/>
          <p:cNvSpPr>
            <a:spLocks noGrp="1"/>
          </p:cNvSpPr>
          <p:nvPr>
            <p:ph type="dt" sz="half" idx="10"/>
          </p:nvPr>
        </p:nvSpPr>
        <p:spPr/>
        <p:txBody>
          <a:bodyPr rtlCol="0"/>
          <a:lstStyle/>
          <a:p>
            <a:pPr rtl="0"/>
            <a:fld id="{C968817D-588D-412D-9864-388BE717BF13}" type="datetime1">
              <a:rPr lang="el-GR" noProof="0" smtClean="0"/>
              <a:t>10/5/2021</a:t>
            </a:fld>
            <a:endParaRPr lang="el-GR" noProof="0" dirty="0"/>
          </a:p>
        </p:txBody>
      </p:sp>
      <p:sp>
        <p:nvSpPr>
          <p:cNvPr id="3" name="Θέση υποσέλιδου 2"/>
          <p:cNvSpPr>
            <a:spLocks noGrp="1"/>
          </p:cNvSpPr>
          <p:nvPr>
            <p:ph type="ftr" sz="quarter" idx="11"/>
          </p:nvPr>
        </p:nvSpPr>
        <p:spPr/>
        <p:txBody>
          <a:bodyPr rtlCol="0"/>
          <a:lstStyle>
            <a:lvl1pPr>
              <a:defRPr/>
            </a:lvl1pPr>
          </a:lstStyle>
          <a:p>
            <a:pPr rtl="0"/>
            <a:r>
              <a:rPr lang="el-GR" noProof="0" dirty="0"/>
              <a:t>Προσθήκη υποσέλιδου</a:t>
            </a:r>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6682434" y="919616"/>
            <a:ext cx="4155622" cy="2532888"/>
          </a:xfrm>
        </p:spPr>
        <p:txBody>
          <a:bodyPr rtlCol="0" anchor="b"/>
          <a:lstStyle>
            <a:lvl1pPr rtl="0">
              <a:defRPr sz="3200"/>
            </a:lvl1pPr>
          </a:lstStyle>
          <a:p>
            <a:pPr rtl="0"/>
            <a:r>
              <a:rPr lang="el-GR" noProof="0" dirty="0"/>
              <a:t>Κάντε κλικ για να επεξεργαστείτε το στυλ υποδείγματος τίτλου</a:t>
            </a:r>
          </a:p>
        </p:txBody>
      </p:sp>
      <p:sp>
        <p:nvSpPr>
          <p:cNvPr id="3" name="Σύμβολο κράτησης θέσης περιεχομένου 2"/>
          <p:cNvSpPr>
            <a:spLocks noGrp="1"/>
          </p:cNvSpPr>
          <p:nvPr>
            <p:ph idx="1"/>
          </p:nvPr>
        </p:nvSpPr>
        <p:spPr>
          <a:xfrm>
            <a:off x="1409699" y="915923"/>
            <a:ext cx="5216979" cy="5065776"/>
          </a:xfrm>
        </p:spPr>
        <p:txBody>
          <a:bodyPr rtlCol="0"/>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4" name="Σύμβολο κράτησης θέσης κειμένου 3"/>
          <p:cNvSpPr>
            <a:spLocks noGrp="1"/>
          </p:cNvSpPr>
          <p:nvPr>
            <p:ph type="body" sz="half" idx="2"/>
          </p:nvPr>
        </p:nvSpPr>
        <p:spPr>
          <a:xfrm>
            <a:off x="6682434" y="3502152"/>
            <a:ext cx="4155622" cy="2479548"/>
          </a:xfrm>
        </p:spPr>
        <p:txBody>
          <a:bodyPr rtlCol="0">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κειμένου υποδείγματος</a:t>
            </a:r>
          </a:p>
        </p:txBody>
      </p:sp>
      <p:sp>
        <p:nvSpPr>
          <p:cNvPr id="7" name="Σύμβολο κράτησης θέσης αριθμού διαφάνειας 6"/>
          <p:cNvSpPr>
            <a:spLocks noGrp="1"/>
          </p:cNvSpPr>
          <p:nvPr>
            <p:ph type="sldNum" sz="quarter" idx="12"/>
          </p:nvPr>
        </p:nvSpPr>
        <p:spPr/>
        <p:txBody>
          <a:bodyPr rtlCol="0"/>
          <a:lstStyle/>
          <a:p>
            <a:pPr rtl="0"/>
            <a:fld id="{9CD8D479-8942-46E8-A226-A4E01F7A105C}" type="slidenum">
              <a:rPr lang="el-GR" noProof="0"/>
              <a:t>‹#›</a:t>
            </a:fld>
            <a:endParaRPr lang="el-GR" noProof="0" dirty="0"/>
          </a:p>
        </p:txBody>
      </p:sp>
      <p:sp>
        <p:nvSpPr>
          <p:cNvPr id="5" name="Σύμβολο κράτησης θέσης ημερομηνίας 4"/>
          <p:cNvSpPr>
            <a:spLocks noGrp="1"/>
          </p:cNvSpPr>
          <p:nvPr>
            <p:ph type="dt" sz="half" idx="10"/>
          </p:nvPr>
        </p:nvSpPr>
        <p:spPr/>
        <p:txBody>
          <a:bodyPr rtlCol="0"/>
          <a:lstStyle/>
          <a:p>
            <a:pPr rtl="0"/>
            <a:fld id="{2BCF63DA-C843-452F-8B82-5AEE2D3319C9}" type="datetime1">
              <a:rPr lang="el-GR" noProof="0" smtClean="0"/>
              <a:t>10/5/2021</a:t>
            </a:fld>
            <a:endParaRPr lang="el-GR" noProof="0" dirty="0"/>
          </a:p>
        </p:txBody>
      </p:sp>
      <p:sp>
        <p:nvSpPr>
          <p:cNvPr id="6" name="Θέση υποσέλιδου 5"/>
          <p:cNvSpPr>
            <a:spLocks noGrp="1"/>
          </p:cNvSpPr>
          <p:nvPr>
            <p:ph type="ftr" sz="quarter" idx="11"/>
          </p:nvPr>
        </p:nvSpPr>
        <p:spPr/>
        <p:txBody>
          <a:bodyPr rtlCol="0"/>
          <a:lstStyle>
            <a:lvl1pPr>
              <a:defRPr/>
            </a:lvl1pPr>
          </a:lstStyle>
          <a:p>
            <a:pPr rtl="0"/>
            <a:r>
              <a:rPr lang="el-GR" noProof="0" dirty="0"/>
              <a:t>Προσθήκη υποσέλιδου</a:t>
            </a:r>
          </a:p>
        </p:txBody>
      </p:sp>
    </p:spTree>
    <p:extLst>
      <p:ext uri="{BB962C8B-B14F-4D97-AF65-F5344CB8AC3E}">
        <p14:creationId xmlns:p14="http://schemas.microsoft.com/office/powerpoint/2010/main" val="3023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6682435" y="919616"/>
            <a:ext cx="4155622" cy="2532888"/>
          </a:xfrm>
        </p:spPr>
        <p:txBody>
          <a:bodyPr rtlCol="0" anchor="b"/>
          <a:lstStyle>
            <a:lvl1pPr rtl="0">
              <a:defRPr sz="3200"/>
            </a:lvl1pPr>
          </a:lstStyle>
          <a:p>
            <a:pPr rtl="0"/>
            <a:r>
              <a:rPr lang="el-GR" noProof="0" dirty="0"/>
              <a:t>Κάντε κλικ για να επεξεργαστείτε το στυλ υποδείγματος τίτλου</a:t>
            </a:r>
          </a:p>
        </p:txBody>
      </p:sp>
      <p:sp>
        <p:nvSpPr>
          <p:cNvPr id="3" name="Σύμβολο κράτησης θέσης εικόνας 2" descr="Ένα κενό σύμβολ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0" y="915923"/>
            <a:ext cx="6626677" cy="5065776"/>
          </a:xfrm>
        </p:spPr>
        <p:txBody>
          <a:bodyPr tIns="1371600" rtlCol="0">
            <a:normAutofit/>
          </a:bodyPr>
          <a:lstStyle>
            <a:lvl1pPr marL="0" indent="0" algn="ctr">
              <a:spcBef>
                <a:spcPts val="0"/>
              </a:spcBef>
              <a:buNone/>
              <a:defRPr sz="2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noProof="0"/>
              <a:t>Κάντε κλικ στο εικονίδιο για να προσθέσετε εικόνα</a:t>
            </a:r>
            <a:endParaRPr lang="el-GR" noProof="0" dirty="0"/>
          </a:p>
        </p:txBody>
      </p:sp>
      <p:sp>
        <p:nvSpPr>
          <p:cNvPr id="4" name="Σύμβολο κράτησης θέσης κειμένου 3"/>
          <p:cNvSpPr>
            <a:spLocks noGrp="1"/>
          </p:cNvSpPr>
          <p:nvPr>
            <p:ph type="body" sz="half" idx="2"/>
          </p:nvPr>
        </p:nvSpPr>
        <p:spPr>
          <a:xfrm>
            <a:off x="6682435" y="3502152"/>
            <a:ext cx="4155622" cy="2479547"/>
          </a:xfrm>
        </p:spPr>
        <p:txBody>
          <a:bodyPr rtlCol="0">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κειμένου υποδείγματος</a:t>
            </a:r>
          </a:p>
        </p:txBody>
      </p:sp>
      <p:sp>
        <p:nvSpPr>
          <p:cNvPr id="7" name="Σύμβολο κράτησης θέσης αριθμού διαφάνειας 6"/>
          <p:cNvSpPr>
            <a:spLocks noGrp="1"/>
          </p:cNvSpPr>
          <p:nvPr>
            <p:ph type="sldNum" sz="quarter" idx="12"/>
          </p:nvPr>
        </p:nvSpPr>
        <p:spPr/>
        <p:txBody>
          <a:bodyPr rtlCol="0"/>
          <a:lstStyle/>
          <a:p>
            <a:pPr rtl="0"/>
            <a:fld id="{9CD8D479-8942-46E8-A226-A4E01F7A105C}" type="slidenum">
              <a:rPr lang="el-GR" noProof="0"/>
              <a:t>‹#›</a:t>
            </a:fld>
            <a:endParaRPr lang="el-GR" noProof="0" dirty="0"/>
          </a:p>
        </p:txBody>
      </p:sp>
      <p:sp>
        <p:nvSpPr>
          <p:cNvPr id="5" name="Σύμβολο κράτησης θέσης ημερομηνίας 4"/>
          <p:cNvSpPr>
            <a:spLocks noGrp="1"/>
          </p:cNvSpPr>
          <p:nvPr>
            <p:ph type="dt" sz="half" idx="10"/>
          </p:nvPr>
        </p:nvSpPr>
        <p:spPr/>
        <p:txBody>
          <a:bodyPr rtlCol="0"/>
          <a:lstStyle/>
          <a:p>
            <a:pPr rtl="0"/>
            <a:fld id="{640CD074-E3C6-464B-937E-355753A35EEE}" type="datetime1">
              <a:rPr lang="el-GR" noProof="0" smtClean="0"/>
              <a:t>10/5/2021</a:t>
            </a:fld>
            <a:endParaRPr lang="el-GR" noProof="0" dirty="0"/>
          </a:p>
        </p:txBody>
      </p:sp>
      <p:sp>
        <p:nvSpPr>
          <p:cNvPr id="6" name="Θέση υποσέλιδου 5"/>
          <p:cNvSpPr>
            <a:spLocks noGrp="1"/>
          </p:cNvSpPr>
          <p:nvPr>
            <p:ph type="ftr" sz="quarter" idx="11"/>
          </p:nvPr>
        </p:nvSpPr>
        <p:spPr/>
        <p:txBody>
          <a:bodyPr rtlCol="0"/>
          <a:lstStyle>
            <a:lvl1pPr>
              <a:defRPr/>
            </a:lvl1pPr>
          </a:lstStyle>
          <a:p>
            <a:pPr rtl="0"/>
            <a:r>
              <a:rPr lang="el-GR" noProof="0" dirty="0"/>
              <a:t>Προσθήκη υποσέλιδου</a:t>
            </a:r>
          </a:p>
        </p:txBody>
      </p:sp>
    </p:spTree>
    <p:extLst>
      <p:ext uri="{BB962C8B-B14F-4D97-AF65-F5344CB8AC3E}">
        <p14:creationId xmlns:p14="http://schemas.microsoft.com/office/powerpoint/2010/main" val="21642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Ορθογώνιο 9"/>
          <p:cNvSpPr/>
          <p:nvPr userDrawn="1"/>
        </p:nvSpPr>
        <p:spPr>
          <a:xfrm>
            <a:off x="0"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11" name="Ορθογώνιο 10"/>
          <p:cNvSpPr/>
          <p:nvPr/>
        </p:nvSpPr>
        <p:spPr>
          <a:xfrm>
            <a:off x="1609344" y="6629400"/>
            <a:ext cx="10582656"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solidFill>
                <a:schemeClr val="accent1">
                  <a:lumMod val="75000"/>
                </a:schemeClr>
              </a:solidFill>
            </a:endParaRPr>
          </a:p>
        </p:txBody>
      </p:sp>
      <p:sp>
        <p:nvSpPr>
          <p:cNvPr id="2" name="Θέση τίτλου 1"/>
          <p:cNvSpPr>
            <a:spLocks noGrp="1"/>
          </p:cNvSpPr>
          <p:nvPr>
            <p:ph type="title"/>
          </p:nvPr>
        </p:nvSpPr>
        <p:spPr>
          <a:xfrm>
            <a:off x="1410026" y="276087"/>
            <a:ext cx="9371949" cy="1183566"/>
          </a:xfrm>
          <a:prstGeom prst="rect">
            <a:avLst/>
          </a:prstGeom>
        </p:spPr>
        <p:txBody>
          <a:bodyPr vert="horz" lIns="91440" tIns="45720" rIns="91440" bIns="45720" rtlCol="0" anchor="b">
            <a:normAutofit/>
          </a:bodyPr>
          <a:lstStyle/>
          <a:p>
            <a:pPr rtl="0"/>
            <a:r>
              <a:rPr lang="el-GR" noProof="0" dirty="0"/>
              <a:t>Κάντε κλικ για να επεξεργαστείτε το στυλ υποδείγματος τίτλου</a:t>
            </a:r>
          </a:p>
        </p:txBody>
      </p:sp>
      <p:sp>
        <p:nvSpPr>
          <p:cNvPr id="3" name="Θέση κειμένου 2"/>
          <p:cNvSpPr>
            <a:spLocks noGrp="1"/>
          </p:cNvSpPr>
          <p:nvPr>
            <p:ph type="body" idx="1"/>
          </p:nvPr>
        </p:nvSpPr>
        <p:spPr>
          <a:xfrm>
            <a:off x="1410027" y="1566001"/>
            <a:ext cx="9371948" cy="4620682"/>
          </a:xfrm>
          <a:prstGeom prst="rect">
            <a:avLst/>
          </a:prstGeom>
        </p:spPr>
        <p:txBody>
          <a:bodyPr vert="horz" lIns="91440" tIns="45720" rIns="91440" bIns="45720" rtlCol="0">
            <a:normAutofit/>
          </a:bodyPr>
          <a:lstStyle/>
          <a:p>
            <a:pPr lvl="0" rtl="0"/>
            <a:r>
              <a:rPr lang="el-GR" noProof="0" dirty="0"/>
              <a:t>Επεξεργασία στυλ κειμένου υποδείγματος</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6" name="Σύμβολο κράτησης θέσης αριθμού διαφάνειας 5"/>
          <p:cNvSpPr>
            <a:spLocks noGrp="1"/>
          </p:cNvSpPr>
          <p:nvPr>
            <p:ph type="sldNum" sz="quarter" idx="4"/>
          </p:nvPr>
        </p:nvSpPr>
        <p:spPr>
          <a:xfrm>
            <a:off x="0" y="6629400"/>
            <a:ext cx="41040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pPr rtl="0"/>
            <a:fld id="{9CD8D479-8942-46E8-A226-A4E01F7A105C}" type="slidenum">
              <a:rPr lang="el-GR" noProof="0" smtClean="0"/>
              <a:pPr/>
              <a:t>‹#›</a:t>
            </a:fld>
            <a:endParaRPr lang="el-GR" noProof="0" dirty="0"/>
          </a:p>
        </p:txBody>
      </p:sp>
      <p:sp>
        <p:nvSpPr>
          <p:cNvPr id="4" name="Σύμβολο κράτησης θέσης ημερομηνίας 3"/>
          <p:cNvSpPr>
            <a:spLocks noGrp="1"/>
          </p:cNvSpPr>
          <p:nvPr>
            <p:ph type="dt" sz="half" idx="2"/>
          </p:nvPr>
        </p:nvSpPr>
        <p:spPr>
          <a:xfrm>
            <a:off x="453403" y="6629400"/>
            <a:ext cx="100066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pPr rtl="0"/>
            <a:fld id="{0157967B-2FF2-4B37-A9C6-65073AAE1608}" type="datetime1">
              <a:rPr lang="el-GR" noProof="0" smtClean="0"/>
              <a:t>10/5/2021</a:t>
            </a:fld>
            <a:endParaRPr lang="el-GR" noProof="0" dirty="0"/>
          </a:p>
        </p:txBody>
      </p:sp>
      <p:sp>
        <p:nvSpPr>
          <p:cNvPr id="5" name="Θέση υποσέλιδου 4"/>
          <p:cNvSpPr>
            <a:spLocks noGrp="1"/>
          </p:cNvSpPr>
          <p:nvPr>
            <p:ph type="ftr" sz="quarter" idx="3"/>
          </p:nvPr>
        </p:nvSpPr>
        <p:spPr>
          <a:xfrm>
            <a:off x="1637716" y="6629400"/>
            <a:ext cx="9144259" cy="228600"/>
          </a:xfrm>
          <a:prstGeom prst="rect">
            <a:avLst/>
          </a:prstGeom>
        </p:spPr>
        <p:txBody>
          <a:bodyPr vert="horz" lIns="91440" tIns="45720" rIns="91440" bIns="45720" rtlCol="0" anchor="ctr"/>
          <a:lstStyle>
            <a:lvl1pPr algn="l">
              <a:defRPr sz="1100">
                <a:solidFill>
                  <a:schemeClr val="accent1">
                    <a:lumMod val="50000"/>
                  </a:schemeClr>
                </a:solidFill>
              </a:defRPr>
            </a:lvl1pPr>
          </a:lstStyle>
          <a:p>
            <a:pPr rtl="0"/>
            <a:r>
              <a:rPr lang="el-GR" noProof="0" dirty="0"/>
              <a:t>Προσθήκη υποσέλιδου</a:t>
            </a:r>
          </a:p>
        </p:txBody>
      </p:sp>
    </p:spTree>
    <p:extLst>
      <p:ext uri="{BB962C8B-B14F-4D97-AF65-F5344CB8AC3E}">
        <p14:creationId xmlns:p14="http://schemas.microsoft.com/office/powerpoint/2010/main" val="28660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spcBef>
          <a:spcPct val="0"/>
        </a:spcBef>
        <a:buNone/>
        <a:defRPr sz="3400" kern="1200">
          <a:solidFill>
            <a:schemeClr val="accent1">
              <a:lumMod val="75000"/>
            </a:schemeClr>
          </a:solidFill>
          <a:latin typeface="+mj-lt"/>
          <a:ea typeface="+mj-ea"/>
          <a:cs typeface="+mj-cs"/>
        </a:defRPr>
      </a:lvl1pPr>
    </p:titleStyle>
    <p:bodyStyle>
      <a:lvl1pPr marL="210312" indent="-210312" algn="l" defTabSz="914400" rtl="0" eaLnBrk="1" latinLnBrk="0" hangingPunct="1">
        <a:lnSpc>
          <a:spcPct val="90000"/>
        </a:lnSpc>
        <a:spcBef>
          <a:spcPts val="1100"/>
        </a:spcBef>
        <a:buFont typeface="Arial" panose="020B0604020202020204" pitchFamily="34" charset="0"/>
        <a:buChar char="•"/>
        <a:defRPr sz="2200" kern="1200">
          <a:solidFill>
            <a:schemeClr val="tx1"/>
          </a:solidFill>
          <a:latin typeface="+mn-lt"/>
          <a:ea typeface="+mn-ea"/>
          <a:cs typeface="+mn-cs"/>
        </a:defRPr>
      </a:lvl1pPr>
      <a:lvl2pPr marL="438912" indent="-155448" algn="l" defTabSz="914400" rtl="0" eaLnBrk="1" latinLnBrk="0" hangingPunct="1">
        <a:lnSpc>
          <a:spcPct val="90000"/>
        </a:lnSpc>
        <a:spcBef>
          <a:spcPts val="400"/>
        </a:spcBef>
        <a:buFont typeface="Arial" panose="020B0604020202020204" pitchFamily="34" charset="0"/>
        <a:buChar char="•"/>
        <a:defRPr sz="1800" kern="1200">
          <a:solidFill>
            <a:schemeClr val="tx1"/>
          </a:solidFill>
          <a:latin typeface="+mn-lt"/>
          <a:ea typeface="+mn-ea"/>
          <a:cs typeface="+mn-cs"/>
        </a:defRPr>
      </a:lvl2pPr>
      <a:lvl3pPr marL="676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905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4pPr>
      <a:lvl5pPr marL="11338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rtlCol="0"/>
          <a:lstStyle/>
          <a:p>
            <a:pPr rtl="0"/>
            <a:r>
              <a:rPr lang="el-GR" dirty="0"/>
              <a:t>Κεφάλαιο 1</a:t>
            </a:r>
            <a:r>
              <a:rPr lang="el-GR" baseline="30000" dirty="0"/>
              <a:t>ο</a:t>
            </a:r>
            <a:r>
              <a:rPr lang="el-GR" dirty="0"/>
              <a:t> </a:t>
            </a:r>
          </a:p>
        </p:txBody>
      </p:sp>
      <p:sp>
        <p:nvSpPr>
          <p:cNvPr id="3" name="Υπότιτλος 2"/>
          <p:cNvSpPr>
            <a:spLocks noGrp="1"/>
          </p:cNvSpPr>
          <p:nvPr>
            <p:ph type="subTitle" idx="1"/>
          </p:nvPr>
        </p:nvSpPr>
        <p:spPr/>
        <p:txBody>
          <a:bodyPr rtlCol="0"/>
          <a:lstStyle/>
          <a:p>
            <a:pPr rtl="0"/>
            <a:r>
              <a:rPr lang="el-GR" dirty="0"/>
              <a:t>Το γενετικό υλικό</a:t>
            </a:r>
          </a:p>
        </p:txBody>
      </p:sp>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7">
            <a:extLst>
              <a:ext uri="{FF2B5EF4-FFF2-40B4-BE49-F238E27FC236}">
                <a16:creationId xmlns:a16="http://schemas.microsoft.com/office/drawing/2014/main" id="{4FC3812C-1B1D-4BB7-B3A0-C8BEEEE44109}"/>
              </a:ext>
            </a:extLst>
          </p:cNvPr>
          <p:cNvSpPr>
            <a:spLocks noGrp="1"/>
          </p:cNvSpPr>
          <p:nvPr>
            <p:ph type="title"/>
          </p:nvPr>
        </p:nvSpPr>
        <p:spPr/>
        <p:txBody>
          <a:bodyPr/>
          <a:lstStyle/>
          <a:p>
            <a:r>
              <a:rPr lang="el-GR" dirty="0"/>
              <a:t>Το </a:t>
            </a:r>
            <a:r>
              <a:rPr lang="en-US" dirty="0"/>
              <a:t>DNA</a:t>
            </a:r>
            <a:r>
              <a:rPr lang="el-GR" dirty="0"/>
              <a:t> αποτελείται από </a:t>
            </a:r>
            <a:r>
              <a:rPr lang="el-GR" dirty="0" err="1"/>
              <a:t>νουκλεοτίδια</a:t>
            </a:r>
            <a:r>
              <a:rPr lang="el-GR" dirty="0"/>
              <a:t> που ενώνονται με </a:t>
            </a:r>
            <a:r>
              <a:rPr lang="el-GR" dirty="0" err="1"/>
              <a:t>φωσφοδιεστερικό</a:t>
            </a:r>
            <a:r>
              <a:rPr lang="el-GR" dirty="0"/>
              <a:t> δεσμό</a:t>
            </a:r>
          </a:p>
        </p:txBody>
      </p:sp>
      <p:sp>
        <p:nvSpPr>
          <p:cNvPr id="9" name="Θέση περιεχομένου 8">
            <a:extLst>
              <a:ext uri="{FF2B5EF4-FFF2-40B4-BE49-F238E27FC236}">
                <a16:creationId xmlns:a16="http://schemas.microsoft.com/office/drawing/2014/main" id="{34E89A61-E977-4793-BA9D-2B6E3A56C60C}"/>
              </a:ext>
            </a:extLst>
          </p:cNvPr>
          <p:cNvSpPr>
            <a:spLocks noGrp="1"/>
          </p:cNvSpPr>
          <p:nvPr>
            <p:ph idx="1"/>
          </p:nvPr>
        </p:nvSpPr>
        <p:spPr/>
        <p:txBody>
          <a:bodyPr/>
          <a:lstStyle/>
          <a:p>
            <a:r>
              <a:rPr lang="el-GR" dirty="0"/>
              <a:t>Το </a:t>
            </a:r>
            <a:r>
              <a:rPr lang="en-US" dirty="0"/>
              <a:t>DNA</a:t>
            </a:r>
            <a:r>
              <a:rPr lang="el-GR" dirty="0"/>
              <a:t> και το </a:t>
            </a:r>
            <a:r>
              <a:rPr lang="en-US" dirty="0"/>
              <a:t>RNA</a:t>
            </a:r>
            <a:r>
              <a:rPr lang="el-GR" dirty="0"/>
              <a:t> είναι </a:t>
            </a:r>
            <a:r>
              <a:rPr lang="el-GR" dirty="0" err="1"/>
              <a:t>μακρομόρια</a:t>
            </a:r>
            <a:r>
              <a:rPr lang="el-GR" dirty="0"/>
              <a:t> τα οποία δημιουργούνται από επαναλαμβανόμενες μονάδες, τα </a:t>
            </a:r>
            <a:r>
              <a:rPr lang="el-GR" dirty="0" err="1"/>
              <a:t>νουκλεοτίδια</a:t>
            </a:r>
            <a:r>
              <a:rPr lang="el-GR" dirty="0"/>
              <a:t>.</a:t>
            </a:r>
          </a:p>
          <a:p>
            <a:r>
              <a:rPr lang="el-GR" b="1" dirty="0"/>
              <a:t>Δομή </a:t>
            </a:r>
            <a:r>
              <a:rPr lang="el-GR" b="1" dirty="0" err="1"/>
              <a:t>νουκλεοτιδίου</a:t>
            </a:r>
            <a:r>
              <a:rPr lang="el-GR" b="1" dirty="0"/>
              <a:t>  </a:t>
            </a:r>
          </a:p>
          <a:p>
            <a:r>
              <a:rPr lang="el-GR" dirty="0"/>
              <a:t>μια </a:t>
            </a:r>
            <a:r>
              <a:rPr lang="el-GR" dirty="0" err="1"/>
              <a:t>πεντόζη</a:t>
            </a:r>
            <a:r>
              <a:rPr lang="el-GR" dirty="0"/>
              <a:t> (</a:t>
            </a:r>
            <a:r>
              <a:rPr lang="en-US" dirty="0"/>
              <a:t>DNA-&gt;</a:t>
            </a:r>
            <a:r>
              <a:rPr lang="el-GR" dirty="0" err="1"/>
              <a:t>δεοξιριβόζη</a:t>
            </a:r>
            <a:r>
              <a:rPr lang="el-GR" dirty="0"/>
              <a:t>, </a:t>
            </a:r>
            <a:r>
              <a:rPr lang="en-US" dirty="0"/>
              <a:t>RNA-&gt;</a:t>
            </a:r>
            <a:r>
              <a:rPr lang="el-GR" dirty="0"/>
              <a:t> </a:t>
            </a:r>
            <a:r>
              <a:rPr lang="el-GR" dirty="0" err="1"/>
              <a:t>ριβόζη</a:t>
            </a:r>
            <a:r>
              <a:rPr lang="el-GR" dirty="0"/>
              <a:t>)</a:t>
            </a:r>
          </a:p>
          <a:p>
            <a:r>
              <a:rPr lang="el-GR" dirty="0"/>
              <a:t>Στον 1΄άνθρακα μια βάση(</a:t>
            </a:r>
            <a:r>
              <a:rPr lang="en-US" dirty="0"/>
              <a:t>DNA-&gt;</a:t>
            </a:r>
            <a:r>
              <a:rPr lang="el-GR" dirty="0"/>
              <a:t> </a:t>
            </a:r>
            <a:r>
              <a:rPr lang="el-GR" dirty="0" err="1"/>
              <a:t>αδενίνη</a:t>
            </a:r>
            <a:r>
              <a:rPr lang="el-GR" dirty="0"/>
              <a:t>, </a:t>
            </a:r>
            <a:r>
              <a:rPr lang="el-GR" dirty="0" err="1"/>
              <a:t>θυμίνη</a:t>
            </a:r>
            <a:r>
              <a:rPr lang="el-GR" dirty="0"/>
              <a:t>, </a:t>
            </a:r>
            <a:r>
              <a:rPr lang="el-GR" dirty="0" err="1"/>
              <a:t>γουανίνη</a:t>
            </a:r>
            <a:r>
              <a:rPr lang="el-GR" dirty="0"/>
              <a:t>, </a:t>
            </a:r>
            <a:r>
              <a:rPr lang="el-GR" dirty="0" err="1"/>
              <a:t>κυτοσύνη</a:t>
            </a:r>
            <a:r>
              <a:rPr lang="el-GR" dirty="0"/>
              <a:t>/ </a:t>
            </a:r>
            <a:r>
              <a:rPr lang="en-US" dirty="0"/>
              <a:t>RNA-&gt;</a:t>
            </a:r>
            <a:r>
              <a:rPr lang="el-GR" dirty="0"/>
              <a:t> </a:t>
            </a:r>
            <a:r>
              <a:rPr lang="el-GR" dirty="0" err="1"/>
              <a:t>αδενίνη</a:t>
            </a:r>
            <a:r>
              <a:rPr lang="el-GR" dirty="0"/>
              <a:t>, </a:t>
            </a:r>
            <a:r>
              <a:rPr lang="el-GR" dirty="0" err="1"/>
              <a:t>ουρακίλη</a:t>
            </a:r>
            <a:r>
              <a:rPr lang="el-GR" dirty="0"/>
              <a:t>, </a:t>
            </a:r>
            <a:r>
              <a:rPr lang="el-GR" dirty="0" err="1"/>
              <a:t>γουανίνη</a:t>
            </a:r>
            <a:r>
              <a:rPr lang="el-GR" dirty="0"/>
              <a:t> </a:t>
            </a:r>
            <a:r>
              <a:rPr lang="el-GR" dirty="0" err="1"/>
              <a:t>κυτοσύνη</a:t>
            </a:r>
            <a:r>
              <a:rPr lang="el-GR" dirty="0"/>
              <a:t>)</a:t>
            </a:r>
          </a:p>
          <a:p>
            <a:r>
              <a:rPr lang="el-GR" dirty="0"/>
              <a:t>Στον 5΄άνθρακα της </a:t>
            </a:r>
            <a:r>
              <a:rPr lang="el-GR" dirty="0" err="1"/>
              <a:t>πεντόζης</a:t>
            </a:r>
            <a:r>
              <a:rPr lang="el-GR" dirty="0"/>
              <a:t> μια φωσφορική ομάδα</a:t>
            </a:r>
          </a:p>
          <a:p>
            <a:r>
              <a:rPr lang="el-GR" dirty="0"/>
              <a:t>Στον 2΄άνθρακα στο </a:t>
            </a:r>
            <a:r>
              <a:rPr lang="en-US" dirty="0"/>
              <a:t>DNA</a:t>
            </a:r>
            <a:r>
              <a:rPr lang="el-GR" dirty="0"/>
              <a:t> υπάρχει ένα υδρογόνο και στο </a:t>
            </a:r>
            <a:r>
              <a:rPr lang="en-US" dirty="0"/>
              <a:t>RNA</a:t>
            </a:r>
            <a:r>
              <a:rPr lang="el-GR" dirty="0"/>
              <a:t> ένα υδροξύλιο</a:t>
            </a:r>
          </a:p>
          <a:p>
            <a:r>
              <a:rPr lang="el-GR" dirty="0"/>
              <a:t>Στον 3΄άνθρακα διαθέτουν ένα υδροξύλιο που συμμετέχει στη δημιουργία του δεσμού.</a:t>
            </a:r>
          </a:p>
        </p:txBody>
      </p:sp>
      <p:sp>
        <p:nvSpPr>
          <p:cNvPr id="5" name="Θέση αριθμού διαφάνειας 4">
            <a:extLst>
              <a:ext uri="{FF2B5EF4-FFF2-40B4-BE49-F238E27FC236}">
                <a16:creationId xmlns:a16="http://schemas.microsoft.com/office/drawing/2014/main" id="{A38C68F3-5C73-4522-8962-B1B3FF62AFCE}"/>
              </a:ext>
            </a:extLst>
          </p:cNvPr>
          <p:cNvSpPr>
            <a:spLocks noGrp="1"/>
          </p:cNvSpPr>
          <p:nvPr>
            <p:ph type="sldNum" sz="quarter" idx="12"/>
          </p:nvPr>
        </p:nvSpPr>
        <p:spPr/>
        <p:txBody>
          <a:bodyPr/>
          <a:lstStyle/>
          <a:p>
            <a:pPr rtl="0"/>
            <a:fld id="{9CD8D479-8942-46E8-A226-A4E01F7A105C}" type="slidenum">
              <a:rPr lang="el-GR" noProof="0" smtClean="0"/>
              <a:t>10</a:t>
            </a:fld>
            <a:endParaRPr lang="el-GR" noProof="0" dirty="0"/>
          </a:p>
        </p:txBody>
      </p:sp>
      <p:sp>
        <p:nvSpPr>
          <p:cNvPr id="6" name="Θέση ημερομηνίας 5">
            <a:extLst>
              <a:ext uri="{FF2B5EF4-FFF2-40B4-BE49-F238E27FC236}">
                <a16:creationId xmlns:a16="http://schemas.microsoft.com/office/drawing/2014/main" id="{60A52860-B1D7-4BAE-B617-AB581AF60FA7}"/>
              </a:ext>
            </a:extLst>
          </p:cNvPr>
          <p:cNvSpPr>
            <a:spLocks noGrp="1"/>
          </p:cNvSpPr>
          <p:nvPr>
            <p:ph type="dt" sz="half" idx="10"/>
          </p:nvPr>
        </p:nvSpPr>
        <p:spPr/>
        <p:txBody>
          <a:bodyPr/>
          <a:lstStyle/>
          <a:p>
            <a:pPr rtl="0"/>
            <a:fld id="{2BCF63DA-C843-452F-8B82-5AEE2D3319C9}" type="datetime1">
              <a:rPr lang="el-GR" noProof="0" smtClean="0"/>
              <a:t>10/5/2021</a:t>
            </a:fld>
            <a:endParaRPr lang="el-GR" noProof="0" dirty="0"/>
          </a:p>
        </p:txBody>
      </p:sp>
      <p:sp>
        <p:nvSpPr>
          <p:cNvPr id="7" name="Θέση υποσέλιδου 6">
            <a:extLst>
              <a:ext uri="{FF2B5EF4-FFF2-40B4-BE49-F238E27FC236}">
                <a16:creationId xmlns:a16="http://schemas.microsoft.com/office/drawing/2014/main" id="{126F9EB6-1528-4643-A7A0-0A9DE615EC54}"/>
              </a:ext>
            </a:extLst>
          </p:cNvPr>
          <p:cNvSpPr>
            <a:spLocks noGrp="1"/>
          </p:cNvSpPr>
          <p:nvPr>
            <p:ph type="ftr" sz="quarter" idx="11"/>
          </p:nvPr>
        </p:nvSpPr>
        <p:spPr/>
        <p:txBody>
          <a:bodyPr/>
          <a:lstStyle/>
          <a:p>
            <a:pPr rtl="0"/>
            <a:r>
              <a:rPr lang="el-GR" noProof="0"/>
              <a:t>Προσθήκη υποσέλιδου</a:t>
            </a:r>
            <a:endParaRPr lang="el-GR" noProof="0" dirty="0"/>
          </a:p>
        </p:txBody>
      </p:sp>
    </p:spTree>
    <p:extLst>
      <p:ext uri="{BB962C8B-B14F-4D97-AF65-F5344CB8AC3E}">
        <p14:creationId xmlns:p14="http://schemas.microsoft.com/office/powerpoint/2010/main" val="3559776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fade">
                                      <p:cBhvr>
                                        <p:cTn id="15" dur="500"/>
                                        <p:tgtEl>
                                          <p:spTgt spid="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
                                            <p:txEl>
                                              <p:pRg st="3" end="3"/>
                                            </p:txEl>
                                          </p:spTgt>
                                        </p:tgtEl>
                                        <p:attrNameLst>
                                          <p:attrName>style.visibility</p:attrName>
                                        </p:attrNameLst>
                                      </p:cBhvr>
                                      <p:to>
                                        <p:strVal val="visible"/>
                                      </p:to>
                                    </p:set>
                                    <p:animEffect transition="in" filter="fade">
                                      <p:cBhvr>
                                        <p:cTn id="20" dur="500"/>
                                        <p:tgtEl>
                                          <p:spTgt spid="9">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9">
                                            <p:txEl>
                                              <p:pRg st="4" end="4"/>
                                            </p:txEl>
                                          </p:spTgt>
                                        </p:tgtEl>
                                        <p:attrNameLst>
                                          <p:attrName>style.visibility</p:attrName>
                                        </p:attrNameLst>
                                      </p:cBhvr>
                                      <p:to>
                                        <p:strVal val="visible"/>
                                      </p:to>
                                    </p:set>
                                    <p:animEffect transition="in" filter="fade">
                                      <p:cBhvr>
                                        <p:cTn id="25" dur="500"/>
                                        <p:tgtEl>
                                          <p:spTgt spid="9">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9">
                                            <p:txEl>
                                              <p:pRg st="5" end="5"/>
                                            </p:txEl>
                                          </p:spTgt>
                                        </p:tgtEl>
                                        <p:attrNameLst>
                                          <p:attrName>style.visibility</p:attrName>
                                        </p:attrNameLst>
                                      </p:cBhvr>
                                      <p:to>
                                        <p:strVal val="visible"/>
                                      </p:to>
                                    </p:set>
                                    <p:animEffect transition="in" filter="fade">
                                      <p:cBhvr>
                                        <p:cTn id="30" dur="500"/>
                                        <p:tgtEl>
                                          <p:spTgt spid="9">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9">
                                            <p:txEl>
                                              <p:pRg st="6" end="6"/>
                                            </p:txEl>
                                          </p:spTgt>
                                        </p:tgtEl>
                                        <p:attrNameLst>
                                          <p:attrName>style.visibility</p:attrName>
                                        </p:attrNameLst>
                                      </p:cBhvr>
                                      <p:to>
                                        <p:strVal val="visible"/>
                                      </p:to>
                                    </p:set>
                                    <p:animEffect transition="in" filter="fade">
                                      <p:cBhvr>
                                        <p:cTn id="35"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b="1" dirty="0"/>
              <a:t>Δομή </a:t>
            </a:r>
            <a:r>
              <a:rPr lang="el-GR" b="1" dirty="0" err="1"/>
              <a:t>νουκλεοτιδίου</a:t>
            </a:r>
            <a:r>
              <a:rPr lang="el-GR" b="1" dirty="0"/>
              <a:t>  </a:t>
            </a:r>
          </a:p>
        </p:txBody>
      </p:sp>
      <p:pic>
        <p:nvPicPr>
          <p:cNvPr id="10" name="Θέση περιεχομένου 9">
            <a:extLst>
              <a:ext uri="{FF2B5EF4-FFF2-40B4-BE49-F238E27FC236}">
                <a16:creationId xmlns:a16="http://schemas.microsoft.com/office/drawing/2014/main" id="{4B224342-0127-4C64-BC70-E350C1B1C45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54065" y="1583031"/>
            <a:ext cx="3867884" cy="4879913"/>
          </a:xfrm>
        </p:spPr>
      </p:pic>
      <p:sp>
        <p:nvSpPr>
          <p:cNvPr id="5" name="Σύμβολο κράτησης θέσης αριθμού διαφάνειας 4"/>
          <p:cNvSpPr>
            <a:spLocks noGrp="1"/>
          </p:cNvSpPr>
          <p:nvPr>
            <p:ph type="sldNum" sz="quarter" idx="12"/>
          </p:nvPr>
        </p:nvSpPr>
        <p:spPr/>
        <p:txBody>
          <a:bodyPr rtlCol="0"/>
          <a:lstStyle/>
          <a:p>
            <a:pPr rtl="0"/>
            <a:fld id="{9CD8D479-8942-46E8-A226-A4E01F7A105C}" type="slidenum">
              <a:rPr lang="el-GR" smtClean="0"/>
              <a:t>11</a:t>
            </a:fld>
            <a:endParaRPr lang="el-GR" dirty="0"/>
          </a:p>
        </p:txBody>
      </p:sp>
      <p:sp>
        <p:nvSpPr>
          <p:cNvPr id="6" name="Σύμβολο κράτησης ημερομηνίας 5"/>
          <p:cNvSpPr>
            <a:spLocks noGrp="1"/>
          </p:cNvSpPr>
          <p:nvPr>
            <p:ph type="dt" sz="half" idx="10"/>
          </p:nvPr>
        </p:nvSpPr>
        <p:spPr/>
        <p:txBody>
          <a:bodyPr rtlCol="0"/>
          <a:lstStyle/>
          <a:p>
            <a:pPr rtl="0"/>
            <a:fld id="{E6721F6A-8F8E-4A65-84C1-8EBBB7330244}" type="datetime1">
              <a:rPr lang="el-GR" smtClean="0"/>
              <a:t>10/5/2021</a:t>
            </a:fld>
            <a:endParaRPr lang="el-GR" dirty="0"/>
          </a:p>
        </p:txBody>
      </p:sp>
      <p:sp>
        <p:nvSpPr>
          <p:cNvPr id="7" name="Σύμβολο κράτησης θέσης υποσέλιδου 6"/>
          <p:cNvSpPr>
            <a:spLocks noGrp="1"/>
          </p:cNvSpPr>
          <p:nvPr>
            <p:ph type="ftr" sz="quarter" idx="11"/>
          </p:nvPr>
        </p:nvSpPr>
        <p:spPr/>
        <p:txBody>
          <a:bodyPr rtlCol="0"/>
          <a:lstStyle/>
          <a:p>
            <a:pPr rtl="0"/>
            <a:r>
              <a:rPr lang="el-GR" dirty="0"/>
              <a:t>Προσθήκη υποσέλιδου</a:t>
            </a:r>
          </a:p>
        </p:txBody>
      </p:sp>
    </p:spTree>
    <p:extLst>
      <p:ext uri="{BB962C8B-B14F-4D97-AF65-F5344CB8AC3E}">
        <p14:creationId xmlns:p14="http://schemas.microsoft.com/office/powerpoint/2010/main" val="1445667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536544-A752-4424-B1BA-A2E0E3EB8FE4}"/>
              </a:ext>
            </a:extLst>
          </p:cNvPr>
          <p:cNvSpPr>
            <a:spLocks noGrp="1"/>
          </p:cNvSpPr>
          <p:nvPr>
            <p:ph type="title"/>
          </p:nvPr>
        </p:nvSpPr>
        <p:spPr/>
        <p:txBody>
          <a:bodyPr/>
          <a:lstStyle/>
          <a:p>
            <a:r>
              <a:rPr lang="el-GR" dirty="0"/>
              <a:t>3΄- 5΄φωσφοδιεστερικός δεσμός</a:t>
            </a:r>
          </a:p>
        </p:txBody>
      </p:sp>
      <p:sp>
        <p:nvSpPr>
          <p:cNvPr id="3" name="Θέση περιεχομένου 2">
            <a:extLst>
              <a:ext uri="{FF2B5EF4-FFF2-40B4-BE49-F238E27FC236}">
                <a16:creationId xmlns:a16="http://schemas.microsoft.com/office/drawing/2014/main" id="{6C045E67-CF42-4384-9965-37211F1BE3BA}"/>
              </a:ext>
            </a:extLst>
          </p:cNvPr>
          <p:cNvSpPr>
            <a:spLocks noGrp="1"/>
          </p:cNvSpPr>
          <p:nvPr>
            <p:ph idx="1"/>
          </p:nvPr>
        </p:nvSpPr>
        <p:spPr/>
        <p:txBody>
          <a:bodyPr/>
          <a:lstStyle/>
          <a:p>
            <a:r>
              <a:rPr lang="el-GR" dirty="0"/>
              <a:t>Η </a:t>
            </a:r>
            <a:r>
              <a:rPr lang="el-GR" dirty="0" err="1"/>
              <a:t>πολυνουκλεοτιδική</a:t>
            </a:r>
            <a:r>
              <a:rPr lang="el-GR" dirty="0"/>
              <a:t> αλυσίδα δημιουργείται με την ένωση πολλών </a:t>
            </a:r>
            <a:r>
              <a:rPr lang="el-GR" dirty="0" err="1"/>
              <a:t>νουκλεοτιδίων</a:t>
            </a:r>
            <a:r>
              <a:rPr lang="el-GR" dirty="0"/>
              <a:t> μεταξύ τους με </a:t>
            </a:r>
            <a:r>
              <a:rPr lang="el-GR" b="1" dirty="0"/>
              <a:t>ομοιοπολικό δεσμό</a:t>
            </a:r>
            <a:r>
              <a:rPr lang="el-GR" dirty="0"/>
              <a:t>.</a:t>
            </a:r>
          </a:p>
          <a:p>
            <a:r>
              <a:rPr lang="el-GR" dirty="0"/>
              <a:t>Ο δεσμός αυτός είναι </a:t>
            </a:r>
            <a:r>
              <a:rPr lang="el-GR" b="1" dirty="0"/>
              <a:t>δεσμός συμπύκνωσης-</a:t>
            </a:r>
            <a:r>
              <a:rPr lang="el-GR" dirty="0"/>
              <a:t>&gt; για να ενωθούν δυο </a:t>
            </a:r>
            <a:r>
              <a:rPr lang="el-GR" dirty="0" err="1"/>
              <a:t>νουκλεοτίδια</a:t>
            </a:r>
            <a:r>
              <a:rPr lang="el-GR" dirty="0"/>
              <a:t> απομακρύνεται ένα μόριο νερού.</a:t>
            </a:r>
          </a:p>
          <a:p>
            <a:r>
              <a:rPr lang="el-GR" dirty="0"/>
              <a:t>Η ένωση γίνεται: μεταξύ του </a:t>
            </a:r>
            <a:r>
              <a:rPr lang="el-GR" dirty="0" err="1"/>
              <a:t>υδροξιλίου</a:t>
            </a:r>
            <a:r>
              <a:rPr lang="el-GR" dirty="0"/>
              <a:t> του 3΄άνθρακα της </a:t>
            </a:r>
            <a:r>
              <a:rPr lang="el-GR" dirty="0" err="1"/>
              <a:t>πεντόζης</a:t>
            </a:r>
            <a:r>
              <a:rPr lang="el-GR" dirty="0"/>
              <a:t> του πρώτου </a:t>
            </a:r>
            <a:r>
              <a:rPr lang="el-GR" dirty="0" err="1"/>
              <a:t>νουκλεοτιδίου</a:t>
            </a:r>
            <a:r>
              <a:rPr lang="el-GR" dirty="0"/>
              <a:t> και της φωσφορικής ομάδας του 5΄άνθρακα του επόμενου.</a:t>
            </a:r>
          </a:p>
          <a:p>
            <a:r>
              <a:rPr lang="el-GR" dirty="0" err="1"/>
              <a:t>Γι’αυτό</a:t>
            </a:r>
            <a:r>
              <a:rPr lang="el-GR" dirty="0"/>
              <a:t> ονομάζεται </a:t>
            </a:r>
            <a:r>
              <a:rPr lang="el-GR" b="1" dirty="0"/>
              <a:t>3΄-5΄φωσφοδιεστερικός δεσμός</a:t>
            </a:r>
            <a:r>
              <a:rPr lang="el-GR" dirty="0"/>
              <a:t>.</a:t>
            </a:r>
          </a:p>
          <a:p>
            <a:r>
              <a:rPr lang="el-GR" dirty="0"/>
              <a:t>Ο σταθερός σκελετός του μορίου αποτελείται από επαναλαμβανόμενα μόρια φωσφορικής ομάδας-</a:t>
            </a:r>
            <a:r>
              <a:rPr lang="el-GR" dirty="0" err="1"/>
              <a:t>πεντόζης</a:t>
            </a:r>
            <a:r>
              <a:rPr lang="el-GR" dirty="0"/>
              <a:t>-φωσφορικής ομάδας- </a:t>
            </a:r>
            <a:r>
              <a:rPr lang="el-GR" dirty="0" err="1"/>
              <a:t>πεντόζης</a:t>
            </a:r>
            <a:r>
              <a:rPr lang="el-GR" dirty="0"/>
              <a:t>.</a:t>
            </a:r>
          </a:p>
          <a:p>
            <a:endParaRPr lang="el-GR" dirty="0"/>
          </a:p>
        </p:txBody>
      </p:sp>
      <p:sp>
        <p:nvSpPr>
          <p:cNvPr id="4" name="Θέση αριθμού διαφάνειας 3">
            <a:extLst>
              <a:ext uri="{FF2B5EF4-FFF2-40B4-BE49-F238E27FC236}">
                <a16:creationId xmlns:a16="http://schemas.microsoft.com/office/drawing/2014/main" id="{8FBA2899-CCE9-4051-AB78-8A823463B0C8}"/>
              </a:ext>
            </a:extLst>
          </p:cNvPr>
          <p:cNvSpPr>
            <a:spLocks noGrp="1"/>
          </p:cNvSpPr>
          <p:nvPr>
            <p:ph type="sldNum" sz="quarter" idx="12"/>
          </p:nvPr>
        </p:nvSpPr>
        <p:spPr/>
        <p:txBody>
          <a:bodyPr/>
          <a:lstStyle/>
          <a:p>
            <a:pPr rtl="0"/>
            <a:fld id="{9CD8D479-8942-46E8-A226-A4E01F7A105C}" type="slidenum">
              <a:rPr lang="el-GR" noProof="0" smtClean="0"/>
              <a:t>12</a:t>
            </a:fld>
            <a:endParaRPr lang="el-GR" noProof="0" dirty="0"/>
          </a:p>
        </p:txBody>
      </p:sp>
      <p:sp>
        <p:nvSpPr>
          <p:cNvPr id="5" name="Θέση ημερομηνίας 4">
            <a:extLst>
              <a:ext uri="{FF2B5EF4-FFF2-40B4-BE49-F238E27FC236}">
                <a16:creationId xmlns:a16="http://schemas.microsoft.com/office/drawing/2014/main" id="{3311EBC8-1DD1-4685-866D-EE58F0B68968}"/>
              </a:ext>
            </a:extLst>
          </p:cNvPr>
          <p:cNvSpPr>
            <a:spLocks noGrp="1"/>
          </p:cNvSpPr>
          <p:nvPr>
            <p:ph type="dt" sz="half" idx="10"/>
          </p:nvPr>
        </p:nvSpPr>
        <p:spPr/>
        <p:txBody>
          <a:bodyPr/>
          <a:lstStyle/>
          <a:p>
            <a:pPr rtl="0"/>
            <a:fld id="{819E7F3C-0791-43D1-B147-45406433A8DC}" type="datetime1">
              <a:rPr lang="el-GR" noProof="0" smtClean="0"/>
              <a:t>10/5/2021</a:t>
            </a:fld>
            <a:endParaRPr lang="el-GR" noProof="0" dirty="0"/>
          </a:p>
        </p:txBody>
      </p:sp>
      <p:sp>
        <p:nvSpPr>
          <p:cNvPr id="6" name="Θέση υποσέλιδου 5">
            <a:extLst>
              <a:ext uri="{FF2B5EF4-FFF2-40B4-BE49-F238E27FC236}">
                <a16:creationId xmlns:a16="http://schemas.microsoft.com/office/drawing/2014/main" id="{E3A52CFB-5F0B-448C-9D8A-B3E6C23E434E}"/>
              </a:ext>
            </a:extLst>
          </p:cNvPr>
          <p:cNvSpPr>
            <a:spLocks noGrp="1"/>
          </p:cNvSpPr>
          <p:nvPr>
            <p:ph type="ftr" sz="quarter" idx="11"/>
          </p:nvPr>
        </p:nvSpPr>
        <p:spPr/>
        <p:txBody>
          <a:bodyPr/>
          <a:lstStyle/>
          <a:p>
            <a:pPr rtl="0"/>
            <a:r>
              <a:rPr lang="el-GR" noProof="0"/>
              <a:t>Προσθήκη υποσέλιδου</a:t>
            </a:r>
            <a:endParaRPr lang="el-GR" noProof="0" dirty="0"/>
          </a:p>
        </p:txBody>
      </p:sp>
    </p:spTree>
    <p:extLst>
      <p:ext uri="{BB962C8B-B14F-4D97-AF65-F5344CB8AC3E}">
        <p14:creationId xmlns:p14="http://schemas.microsoft.com/office/powerpoint/2010/main" val="1206730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805BCF-26C0-48DB-B85C-1B9D6B5A43C4}"/>
              </a:ext>
            </a:extLst>
          </p:cNvPr>
          <p:cNvSpPr>
            <a:spLocks noGrp="1"/>
          </p:cNvSpPr>
          <p:nvPr>
            <p:ph type="title"/>
          </p:nvPr>
        </p:nvSpPr>
        <p:spPr/>
        <p:txBody>
          <a:bodyPr/>
          <a:lstStyle/>
          <a:p>
            <a:r>
              <a:rPr kumimoji="0" lang="el-GR" sz="3400" b="0" i="0" u="none" strike="noStrike" kern="1200" cap="none" spc="0" normalizeH="0" baseline="0" noProof="0" dirty="0">
                <a:ln>
                  <a:noFill/>
                </a:ln>
                <a:solidFill>
                  <a:srgbClr val="8BAA00">
                    <a:lumMod val="75000"/>
                  </a:srgbClr>
                </a:solidFill>
                <a:effectLst/>
                <a:uLnTx/>
                <a:uFillTx/>
                <a:latin typeface="Corbel" panose="020B0503020204020204"/>
                <a:ea typeface="+mj-ea"/>
                <a:cs typeface="+mj-cs"/>
              </a:rPr>
              <a:t>3΄- 5΄φωσφοδιεστερικός δεσμός</a:t>
            </a:r>
            <a:endParaRPr lang="el-GR" dirty="0"/>
          </a:p>
        </p:txBody>
      </p:sp>
      <p:pic>
        <p:nvPicPr>
          <p:cNvPr id="8" name="Θέση περιεχομένου 7">
            <a:extLst>
              <a:ext uri="{FF2B5EF4-FFF2-40B4-BE49-F238E27FC236}">
                <a16:creationId xmlns:a16="http://schemas.microsoft.com/office/drawing/2014/main" id="{20A1510B-97F4-48D9-8770-08534AA7D7B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37716" y="1669385"/>
            <a:ext cx="3094082" cy="3910920"/>
          </a:xfrm>
        </p:spPr>
      </p:pic>
      <p:sp>
        <p:nvSpPr>
          <p:cNvPr id="4" name="Θέση αριθμού διαφάνειας 3">
            <a:extLst>
              <a:ext uri="{FF2B5EF4-FFF2-40B4-BE49-F238E27FC236}">
                <a16:creationId xmlns:a16="http://schemas.microsoft.com/office/drawing/2014/main" id="{B5731EAE-2BD9-4569-9D53-3BD5D461E4A9}"/>
              </a:ext>
            </a:extLst>
          </p:cNvPr>
          <p:cNvSpPr>
            <a:spLocks noGrp="1"/>
          </p:cNvSpPr>
          <p:nvPr>
            <p:ph type="sldNum" sz="quarter" idx="12"/>
          </p:nvPr>
        </p:nvSpPr>
        <p:spPr/>
        <p:txBody>
          <a:bodyPr/>
          <a:lstStyle/>
          <a:p>
            <a:pPr rtl="0"/>
            <a:fld id="{9CD8D479-8942-46E8-A226-A4E01F7A105C}" type="slidenum">
              <a:rPr lang="el-GR" noProof="0" smtClean="0"/>
              <a:t>13</a:t>
            </a:fld>
            <a:endParaRPr lang="el-GR" noProof="0" dirty="0"/>
          </a:p>
        </p:txBody>
      </p:sp>
      <p:sp>
        <p:nvSpPr>
          <p:cNvPr id="5" name="Θέση ημερομηνίας 4">
            <a:extLst>
              <a:ext uri="{FF2B5EF4-FFF2-40B4-BE49-F238E27FC236}">
                <a16:creationId xmlns:a16="http://schemas.microsoft.com/office/drawing/2014/main" id="{E9F59485-8D2F-44C7-9778-673AE8FF1A9D}"/>
              </a:ext>
            </a:extLst>
          </p:cNvPr>
          <p:cNvSpPr>
            <a:spLocks noGrp="1"/>
          </p:cNvSpPr>
          <p:nvPr>
            <p:ph type="dt" sz="half" idx="10"/>
          </p:nvPr>
        </p:nvSpPr>
        <p:spPr/>
        <p:txBody>
          <a:bodyPr/>
          <a:lstStyle/>
          <a:p>
            <a:pPr rtl="0"/>
            <a:fld id="{819E7F3C-0791-43D1-B147-45406433A8DC}" type="datetime1">
              <a:rPr lang="el-GR" noProof="0" smtClean="0"/>
              <a:t>10/5/2021</a:t>
            </a:fld>
            <a:endParaRPr lang="el-GR" noProof="0" dirty="0"/>
          </a:p>
        </p:txBody>
      </p:sp>
      <p:sp>
        <p:nvSpPr>
          <p:cNvPr id="6" name="Θέση υποσέλιδου 5">
            <a:extLst>
              <a:ext uri="{FF2B5EF4-FFF2-40B4-BE49-F238E27FC236}">
                <a16:creationId xmlns:a16="http://schemas.microsoft.com/office/drawing/2014/main" id="{C4957D4E-E2C1-4EA3-80CC-39AFCE6A9633}"/>
              </a:ext>
            </a:extLst>
          </p:cNvPr>
          <p:cNvSpPr>
            <a:spLocks noGrp="1"/>
          </p:cNvSpPr>
          <p:nvPr>
            <p:ph type="ftr" sz="quarter" idx="11"/>
          </p:nvPr>
        </p:nvSpPr>
        <p:spPr/>
        <p:txBody>
          <a:bodyPr/>
          <a:lstStyle/>
          <a:p>
            <a:pPr rtl="0"/>
            <a:r>
              <a:rPr lang="el-GR" noProof="0"/>
              <a:t>Προσθήκη υποσέλιδου</a:t>
            </a:r>
            <a:endParaRPr lang="el-GR" noProof="0" dirty="0"/>
          </a:p>
        </p:txBody>
      </p:sp>
    </p:spTree>
    <p:extLst>
      <p:ext uri="{BB962C8B-B14F-4D97-AF65-F5344CB8AC3E}">
        <p14:creationId xmlns:p14="http://schemas.microsoft.com/office/powerpoint/2010/main" val="1376401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E2E330-B396-4467-B714-73B0EF21B12D}"/>
              </a:ext>
            </a:extLst>
          </p:cNvPr>
          <p:cNvSpPr>
            <a:spLocks noGrp="1"/>
          </p:cNvSpPr>
          <p:nvPr>
            <p:ph type="title"/>
          </p:nvPr>
        </p:nvSpPr>
        <p:spPr/>
        <p:txBody>
          <a:bodyPr/>
          <a:lstStyle/>
          <a:p>
            <a:r>
              <a:rPr lang="el-GR" dirty="0"/>
              <a:t>Προσανατολισμός αλυσίδας</a:t>
            </a:r>
          </a:p>
        </p:txBody>
      </p:sp>
      <p:sp>
        <p:nvSpPr>
          <p:cNvPr id="3" name="Θέση περιεχομένου 2">
            <a:extLst>
              <a:ext uri="{FF2B5EF4-FFF2-40B4-BE49-F238E27FC236}">
                <a16:creationId xmlns:a16="http://schemas.microsoft.com/office/drawing/2014/main" id="{E96D8A76-6EA0-4A67-998C-5ABA9FFC18DA}"/>
              </a:ext>
            </a:extLst>
          </p:cNvPr>
          <p:cNvSpPr>
            <a:spLocks noGrp="1"/>
          </p:cNvSpPr>
          <p:nvPr>
            <p:ph idx="1"/>
          </p:nvPr>
        </p:nvSpPr>
        <p:spPr/>
        <p:txBody>
          <a:bodyPr/>
          <a:lstStyle/>
          <a:p>
            <a:r>
              <a:rPr lang="el-GR" dirty="0"/>
              <a:t>Κατά τη σύνθεση μιας </a:t>
            </a:r>
            <a:r>
              <a:rPr lang="el-GR" dirty="0" err="1"/>
              <a:t>πολυνουκλεοτιδικής</a:t>
            </a:r>
            <a:r>
              <a:rPr lang="el-GR" dirty="0"/>
              <a:t> αλυσίδας τα ένζυμα που συμμετέχουν τοποθετούν το </a:t>
            </a:r>
            <a:r>
              <a:rPr lang="el-GR" dirty="0" err="1"/>
              <a:t>νουκλεοτίδιο</a:t>
            </a:r>
            <a:r>
              <a:rPr lang="el-GR" dirty="0"/>
              <a:t> μετά το </a:t>
            </a:r>
            <a:r>
              <a:rPr lang="el-GR" b="1" dirty="0"/>
              <a:t>ελεύθερο υδροξύλιο </a:t>
            </a:r>
            <a:r>
              <a:rPr lang="el-GR" dirty="0"/>
              <a:t>του 3’ άνθρακα του προηγούμενου </a:t>
            </a:r>
            <a:r>
              <a:rPr lang="el-GR" dirty="0" err="1"/>
              <a:t>νουκλεοτιδίου</a:t>
            </a:r>
            <a:r>
              <a:rPr lang="el-GR" dirty="0"/>
              <a:t>.</a:t>
            </a:r>
          </a:p>
          <a:p>
            <a:endParaRPr lang="el-GR" dirty="0"/>
          </a:p>
          <a:p>
            <a:r>
              <a:rPr lang="el-GR" dirty="0"/>
              <a:t>Το </a:t>
            </a:r>
            <a:r>
              <a:rPr lang="el-GR" b="1" dirty="0"/>
              <a:t>πρώτο </a:t>
            </a:r>
            <a:r>
              <a:rPr lang="el-GR" b="1" dirty="0" err="1"/>
              <a:t>νουκλεοτίδιο</a:t>
            </a:r>
            <a:r>
              <a:rPr lang="el-GR" b="1" dirty="0"/>
              <a:t> </a:t>
            </a:r>
            <a:r>
              <a:rPr lang="el-GR" dirty="0"/>
              <a:t>έχει πάντα ελεύθερη τη </a:t>
            </a:r>
            <a:r>
              <a:rPr lang="el-GR" b="1" dirty="0"/>
              <a:t>φωσφορική ομάδα </a:t>
            </a:r>
            <a:r>
              <a:rPr lang="el-GR" dirty="0"/>
              <a:t>στον 5’ άνθρακα και </a:t>
            </a:r>
            <a:r>
              <a:rPr lang="el-GR" b="1" dirty="0"/>
              <a:t>το τελευταίο ελεύθερο το ΟΗ</a:t>
            </a:r>
            <a:r>
              <a:rPr lang="el-GR" b="1" baseline="30000" dirty="0"/>
              <a:t>-</a:t>
            </a:r>
            <a:r>
              <a:rPr lang="el-GR" b="1" dirty="0"/>
              <a:t> </a:t>
            </a:r>
            <a:r>
              <a:rPr lang="el-GR" dirty="0"/>
              <a:t>του 3’ άνθρακα.</a:t>
            </a:r>
          </a:p>
          <a:p>
            <a:endParaRPr lang="el-GR" dirty="0"/>
          </a:p>
          <a:p>
            <a:r>
              <a:rPr lang="el-GR" dirty="0"/>
              <a:t>Γι’ αυτό λέμε ότι ο </a:t>
            </a:r>
            <a:r>
              <a:rPr lang="el-GR" b="1" dirty="0"/>
              <a:t>προσανατολισμός</a:t>
            </a:r>
            <a:r>
              <a:rPr lang="el-GR" dirty="0"/>
              <a:t> της αλυσίδας είναι </a:t>
            </a:r>
            <a:r>
              <a:rPr lang="el-GR" b="1" dirty="0"/>
              <a:t>5’-&gt; 3</a:t>
            </a:r>
            <a:r>
              <a:rPr lang="el-GR" dirty="0"/>
              <a:t>’.</a:t>
            </a:r>
          </a:p>
        </p:txBody>
      </p:sp>
      <p:sp>
        <p:nvSpPr>
          <p:cNvPr id="4" name="Θέση αριθμού διαφάνειας 3">
            <a:extLst>
              <a:ext uri="{FF2B5EF4-FFF2-40B4-BE49-F238E27FC236}">
                <a16:creationId xmlns:a16="http://schemas.microsoft.com/office/drawing/2014/main" id="{AA32B42C-74C1-4316-B0C5-006ED50AB925}"/>
              </a:ext>
            </a:extLst>
          </p:cNvPr>
          <p:cNvSpPr>
            <a:spLocks noGrp="1"/>
          </p:cNvSpPr>
          <p:nvPr>
            <p:ph type="sldNum" sz="quarter" idx="12"/>
          </p:nvPr>
        </p:nvSpPr>
        <p:spPr/>
        <p:txBody>
          <a:bodyPr/>
          <a:lstStyle/>
          <a:p>
            <a:pPr rtl="0"/>
            <a:fld id="{9CD8D479-8942-46E8-A226-A4E01F7A105C}" type="slidenum">
              <a:rPr lang="el-GR" noProof="0" smtClean="0"/>
              <a:t>14</a:t>
            </a:fld>
            <a:endParaRPr lang="el-GR" noProof="0" dirty="0"/>
          </a:p>
        </p:txBody>
      </p:sp>
      <p:sp>
        <p:nvSpPr>
          <p:cNvPr id="5" name="Θέση ημερομηνίας 4">
            <a:extLst>
              <a:ext uri="{FF2B5EF4-FFF2-40B4-BE49-F238E27FC236}">
                <a16:creationId xmlns:a16="http://schemas.microsoft.com/office/drawing/2014/main" id="{2A6A2351-6437-4DB5-952C-D89492800AAB}"/>
              </a:ext>
            </a:extLst>
          </p:cNvPr>
          <p:cNvSpPr>
            <a:spLocks noGrp="1"/>
          </p:cNvSpPr>
          <p:nvPr>
            <p:ph type="dt" sz="half" idx="10"/>
          </p:nvPr>
        </p:nvSpPr>
        <p:spPr/>
        <p:txBody>
          <a:bodyPr/>
          <a:lstStyle/>
          <a:p>
            <a:pPr rtl="0"/>
            <a:fld id="{819E7F3C-0791-43D1-B147-45406433A8DC}" type="datetime1">
              <a:rPr lang="el-GR" noProof="0" smtClean="0"/>
              <a:t>10/5/2021</a:t>
            </a:fld>
            <a:endParaRPr lang="el-GR" noProof="0" dirty="0"/>
          </a:p>
        </p:txBody>
      </p:sp>
      <p:sp>
        <p:nvSpPr>
          <p:cNvPr id="6" name="Θέση υποσέλιδου 5">
            <a:extLst>
              <a:ext uri="{FF2B5EF4-FFF2-40B4-BE49-F238E27FC236}">
                <a16:creationId xmlns:a16="http://schemas.microsoft.com/office/drawing/2014/main" id="{8E0838BC-8887-400A-AF67-CD0B34BA13BA}"/>
              </a:ext>
            </a:extLst>
          </p:cNvPr>
          <p:cNvSpPr>
            <a:spLocks noGrp="1"/>
          </p:cNvSpPr>
          <p:nvPr>
            <p:ph type="ftr" sz="quarter" idx="11"/>
          </p:nvPr>
        </p:nvSpPr>
        <p:spPr/>
        <p:txBody>
          <a:bodyPr/>
          <a:lstStyle/>
          <a:p>
            <a:pPr rtl="0"/>
            <a:r>
              <a:rPr lang="el-GR" noProof="0"/>
              <a:t>Προσθήκη υποσέλιδου</a:t>
            </a:r>
            <a:endParaRPr lang="el-GR" noProof="0" dirty="0"/>
          </a:p>
        </p:txBody>
      </p:sp>
    </p:spTree>
    <p:extLst>
      <p:ext uri="{BB962C8B-B14F-4D97-AF65-F5344CB8AC3E}">
        <p14:creationId xmlns:p14="http://schemas.microsoft.com/office/powerpoint/2010/main" val="1761812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a:t>Το </a:t>
            </a:r>
            <a:r>
              <a:rPr lang="en-US" dirty="0"/>
              <a:t>DNA</a:t>
            </a:r>
            <a:r>
              <a:rPr lang="el-GR" dirty="0"/>
              <a:t> είναι το γενετικό υλικό</a:t>
            </a:r>
          </a:p>
        </p:txBody>
      </p:sp>
      <p:sp>
        <p:nvSpPr>
          <p:cNvPr id="3" name="Θέση περιεχομένου 2"/>
          <p:cNvSpPr>
            <a:spLocks noGrp="1"/>
          </p:cNvSpPr>
          <p:nvPr>
            <p:ph idx="1"/>
          </p:nvPr>
        </p:nvSpPr>
        <p:spPr/>
        <p:txBody>
          <a:bodyPr rtlCol="0"/>
          <a:lstStyle/>
          <a:p>
            <a:pPr rtl="0"/>
            <a:r>
              <a:rPr lang="el-GR" dirty="0"/>
              <a:t>1869-&gt; εντοπισμός </a:t>
            </a:r>
            <a:r>
              <a:rPr lang="en-US" dirty="0"/>
              <a:t>DNA</a:t>
            </a:r>
            <a:endParaRPr lang="el-GR" dirty="0"/>
          </a:p>
          <a:p>
            <a:pPr rtl="0"/>
            <a:r>
              <a:rPr lang="el-GR" dirty="0"/>
              <a:t>Μέχρι το 1944 πίστευαν ότι οι πρωτεΐνες είναι το γενετικό υλικό.</a:t>
            </a:r>
          </a:p>
          <a:p>
            <a:pPr rtl="0"/>
            <a:r>
              <a:rPr lang="el-GR" dirty="0"/>
              <a:t>Μεγαλύτερη ποικιλομορφία</a:t>
            </a:r>
          </a:p>
          <a:p>
            <a:pPr rtl="0"/>
            <a:r>
              <a:rPr lang="el-GR" dirty="0"/>
              <a:t>20 αμινοξέα ενώ μόνο 4 </a:t>
            </a:r>
            <a:r>
              <a:rPr lang="el-GR" dirty="0" err="1"/>
              <a:t>νουκλεοτίδια</a:t>
            </a:r>
            <a:endParaRPr lang="el-GR" dirty="0"/>
          </a:p>
          <a:p>
            <a:pPr rtl="0"/>
            <a:endParaRPr lang="el-GR" dirty="0"/>
          </a:p>
        </p:txBody>
      </p:sp>
      <p:sp>
        <p:nvSpPr>
          <p:cNvPr id="4" name="Σύμβολο κράτησης θέσης αριθμού διαφάνειας 3"/>
          <p:cNvSpPr>
            <a:spLocks noGrp="1"/>
          </p:cNvSpPr>
          <p:nvPr>
            <p:ph type="sldNum" sz="quarter" idx="12"/>
          </p:nvPr>
        </p:nvSpPr>
        <p:spPr/>
        <p:txBody>
          <a:bodyPr rtlCol="0"/>
          <a:lstStyle/>
          <a:p>
            <a:pPr rtl="0"/>
            <a:fld id="{9CD8D479-8942-46E8-A226-A4E01F7A105C}" type="slidenum">
              <a:rPr lang="el-GR" smtClean="0"/>
              <a:t>2</a:t>
            </a:fld>
            <a:endParaRPr lang="el-GR" dirty="0"/>
          </a:p>
        </p:txBody>
      </p:sp>
      <p:sp>
        <p:nvSpPr>
          <p:cNvPr id="5" name="Σύμβολο κράτησης θέσης ημερομηνίας 4"/>
          <p:cNvSpPr>
            <a:spLocks noGrp="1"/>
          </p:cNvSpPr>
          <p:nvPr>
            <p:ph type="dt" sz="half" idx="10"/>
          </p:nvPr>
        </p:nvSpPr>
        <p:spPr/>
        <p:txBody>
          <a:bodyPr rtlCol="0"/>
          <a:lstStyle/>
          <a:p>
            <a:pPr rtl="0"/>
            <a:fld id="{02A392A8-E3B8-4BB2-9B17-B4B0725C581E}" type="datetime1">
              <a:rPr lang="el-GR" smtClean="0"/>
              <a:t>10/5/2021</a:t>
            </a:fld>
            <a:endParaRPr lang="el-GR" dirty="0"/>
          </a:p>
        </p:txBody>
      </p:sp>
      <p:sp>
        <p:nvSpPr>
          <p:cNvPr id="6" name="Θέση υποσέλιδου 5"/>
          <p:cNvSpPr>
            <a:spLocks noGrp="1"/>
          </p:cNvSpPr>
          <p:nvPr>
            <p:ph type="ftr" sz="quarter" idx="11"/>
          </p:nvPr>
        </p:nvSpPr>
        <p:spPr/>
        <p:txBody>
          <a:bodyPr rtlCol="0"/>
          <a:lstStyle/>
          <a:p>
            <a:pPr rtl="0"/>
            <a:r>
              <a:rPr lang="el-GR" dirty="0"/>
              <a:t>Προσθήκη υποσέλιδου</a:t>
            </a:r>
          </a:p>
        </p:txBody>
      </p:sp>
    </p:spTree>
    <p:extLst>
      <p:ext uri="{BB962C8B-B14F-4D97-AF65-F5344CB8AC3E}">
        <p14:creationId xmlns:p14="http://schemas.microsoft.com/office/powerpoint/2010/main" val="1627619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a:t>Πείραμα </a:t>
            </a:r>
            <a:r>
              <a:rPr lang="en-US" dirty="0"/>
              <a:t>Griffith (1928)</a:t>
            </a:r>
            <a:endParaRPr lang="el-GR" dirty="0"/>
          </a:p>
        </p:txBody>
      </p:sp>
      <p:sp>
        <p:nvSpPr>
          <p:cNvPr id="4" name="Σύμβολο κράτησης θέσης αριθμού διαφάνειας 3"/>
          <p:cNvSpPr>
            <a:spLocks noGrp="1"/>
          </p:cNvSpPr>
          <p:nvPr>
            <p:ph type="sldNum" sz="quarter" idx="12"/>
          </p:nvPr>
        </p:nvSpPr>
        <p:spPr/>
        <p:txBody>
          <a:bodyPr rtlCol="0"/>
          <a:lstStyle/>
          <a:p>
            <a:pPr rtl="0"/>
            <a:fld id="{9CD8D479-8942-46E8-A226-A4E01F7A105C}" type="slidenum">
              <a:rPr lang="el-GR" smtClean="0"/>
              <a:t>3</a:t>
            </a:fld>
            <a:endParaRPr lang="el-GR" dirty="0"/>
          </a:p>
        </p:txBody>
      </p:sp>
      <p:sp>
        <p:nvSpPr>
          <p:cNvPr id="5" name="Σύμβολο κράτησης θέσης ημερομηνίας 4"/>
          <p:cNvSpPr>
            <a:spLocks noGrp="1"/>
          </p:cNvSpPr>
          <p:nvPr>
            <p:ph type="dt" sz="half" idx="10"/>
          </p:nvPr>
        </p:nvSpPr>
        <p:spPr/>
        <p:txBody>
          <a:bodyPr rtlCol="0"/>
          <a:lstStyle/>
          <a:p>
            <a:pPr rtl="0"/>
            <a:fld id="{035B2BE8-2A0A-4192-B155-56EEFE651B55}" type="datetime1">
              <a:rPr lang="el-GR" smtClean="0"/>
              <a:t>10/5/2021</a:t>
            </a:fld>
            <a:endParaRPr lang="el-GR" dirty="0"/>
          </a:p>
        </p:txBody>
      </p:sp>
      <p:sp>
        <p:nvSpPr>
          <p:cNvPr id="6" name="Θέση υποσέλιδου 5"/>
          <p:cNvSpPr>
            <a:spLocks noGrp="1"/>
          </p:cNvSpPr>
          <p:nvPr>
            <p:ph type="ftr" sz="quarter" idx="11"/>
          </p:nvPr>
        </p:nvSpPr>
        <p:spPr/>
        <p:txBody>
          <a:bodyPr rtlCol="0"/>
          <a:lstStyle/>
          <a:p>
            <a:pPr rtl="0"/>
            <a:r>
              <a:rPr lang="el-GR" dirty="0"/>
              <a:t>Προσθήκη υποσέλιδου</a:t>
            </a:r>
          </a:p>
        </p:txBody>
      </p:sp>
      <p:sp>
        <p:nvSpPr>
          <p:cNvPr id="8" name="Θέση περιεχομένου 7">
            <a:extLst>
              <a:ext uri="{FF2B5EF4-FFF2-40B4-BE49-F238E27FC236}">
                <a16:creationId xmlns:a16="http://schemas.microsoft.com/office/drawing/2014/main" id="{C1893C3C-B0FE-4B80-8240-87548E2FF568}"/>
              </a:ext>
            </a:extLst>
          </p:cNvPr>
          <p:cNvSpPr>
            <a:spLocks noGrp="1"/>
          </p:cNvSpPr>
          <p:nvPr>
            <p:ph idx="1"/>
          </p:nvPr>
        </p:nvSpPr>
        <p:spPr>
          <a:xfrm>
            <a:off x="1410027" y="1566000"/>
            <a:ext cx="9371948" cy="4825921"/>
          </a:xfrm>
        </p:spPr>
        <p:txBody>
          <a:bodyPr>
            <a:normAutofit lnSpcReduction="10000"/>
          </a:bodyPr>
          <a:lstStyle/>
          <a:p>
            <a:r>
              <a:rPr lang="en-US" dirty="0"/>
              <a:t>O Griffith </a:t>
            </a:r>
            <a:r>
              <a:rPr lang="el-GR" dirty="0"/>
              <a:t>έψαχνε εμβόλιο για τον </a:t>
            </a:r>
            <a:r>
              <a:rPr lang="el-GR" dirty="0" err="1"/>
              <a:t>πνευμονιόκοκκο</a:t>
            </a:r>
            <a:r>
              <a:rPr lang="el-GR" dirty="0"/>
              <a:t>.</a:t>
            </a:r>
          </a:p>
          <a:p>
            <a:r>
              <a:rPr lang="el-GR" dirty="0"/>
              <a:t>Στο πείραμα που έκανε ήθελε να διερευνήσει αν οι μικροοργανισμοί είναι παθογόνοι</a:t>
            </a:r>
          </a:p>
          <a:p>
            <a:r>
              <a:rPr lang="el-GR" dirty="0"/>
              <a:t>Υπήρχαν δυο κατηγορίες βακτηρίων </a:t>
            </a:r>
            <a:r>
              <a:rPr lang="el-GR" dirty="0" err="1"/>
              <a:t>πνευμονιόκοκκου</a:t>
            </a:r>
            <a:endParaRPr lang="el-GR" dirty="0"/>
          </a:p>
          <a:p>
            <a:pPr marL="457200" indent="-457200">
              <a:buAutoNum type="arabicParenR"/>
            </a:pPr>
            <a:r>
              <a:rPr lang="el-GR" b="1" dirty="0"/>
              <a:t>Λείες αποικίες </a:t>
            </a:r>
            <a:r>
              <a:rPr lang="el-GR" dirty="0"/>
              <a:t>-&gt; ποντίκι -&gt; </a:t>
            </a:r>
            <a:r>
              <a:rPr lang="el-GR" b="1" dirty="0"/>
              <a:t>θάνατος</a:t>
            </a:r>
          </a:p>
          <a:p>
            <a:pPr marL="457200" indent="-457200">
              <a:buAutoNum type="arabicParenR"/>
            </a:pPr>
            <a:r>
              <a:rPr lang="el-GR" b="1" dirty="0"/>
              <a:t>Αδρές</a:t>
            </a:r>
            <a:r>
              <a:rPr lang="el-GR" dirty="0"/>
              <a:t> </a:t>
            </a:r>
            <a:r>
              <a:rPr lang="el-GR" b="1" dirty="0"/>
              <a:t>αποικίες</a:t>
            </a:r>
            <a:r>
              <a:rPr lang="el-GR" dirty="0"/>
              <a:t> -&gt; ποντίκι -&gt; </a:t>
            </a:r>
            <a:r>
              <a:rPr lang="el-GR" b="1" dirty="0"/>
              <a:t>όχι θάνατος</a:t>
            </a:r>
          </a:p>
          <a:p>
            <a:pPr marL="0" indent="0">
              <a:buNone/>
            </a:pPr>
            <a:endParaRPr lang="el-GR" dirty="0"/>
          </a:p>
          <a:p>
            <a:r>
              <a:rPr lang="el-GR" dirty="0"/>
              <a:t>Ο </a:t>
            </a:r>
            <a:r>
              <a:rPr lang="en-US" dirty="0"/>
              <a:t>Griffith </a:t>
            </a:r>
            <a:r>
              <a:rPr lang="el-GR" dirty="0"/>
              <a:t>θέρμανε τα λεία βακτήρια ώστε να τα σκοτώσει. Με τη διαδικασία αυτή </a:t>
            </a:r>
            <a:r>
              <a:rPr lang="el-GR" b="1" dirty="0"/>
              <a:t>μετουσιώθηκαν οι πρωτεΐνες των βακτηρίων</a:t>
            </a:r>
            <a:r>
              <a:rPr lang="el-GR" dirty="0"/>
              <a:t>.</a:t>
            </a:r>
          </a:p>
          <a:p>
            <a:r>
              <a:rPr lang="el-GR" dirty="0"/>
              <a:t>Το βήμα αυτό έγινε για να διαπιστώσει αν ο θάνατος των ποντικών οφείλεται σε διάφορες χημικές ουσίες των βακτηρίων ή σε ολόκληρα τα βακτήρια που μόλυναν τα ποντίκια.</a:t>
            </a:r>
            <a:endParaRPr lang="en-US" dirty="0"/>
          </a:p>
          <a:p>
            <a:r>
              <a:rPr lang="el-GR" b="1" dirty="0"/>
              <a:t>Νεκρά λεία βακτήρια </a:t>
            </a:r>
            <a:r>
              <a:rPr lang="el-GR" dirty="0"/>
              <a:t>-&gt; ποντίκι -&gt; </a:t>
            </a:r>
            <a:r>
              <a:rPr lang="el-GR" b="1" dirty="0"/>
              <a:t>όχι θάνατος</a:t>
            </a:r>
          </a:p>
        </p:txBody>
      </p:sp>
    </p:spTree>
    <p:extLst>
      <p:ext uri="{BB962C8B-B14F-4D97-AF65-F5344CB8AC3E}">
        <p14:creationId xmlns:p14="http://schemas.microsoft.com/office/powerpoint/2010/main" val="2632695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fade">
                                      <p:cBhvr>
                                        <p:cTn id="10" dur="500"/>
                                        <p:tgtEl>
                                          <p:spTgt spid="8">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fade">
                                      <p:cBhvr>
                                        <p:cTn id="13" dur="500"/>
                                        <p:tgtEl>
                                          <p:spTgt spid="8">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fade">
                                      <p:cBhvr>
                                        <p:cTn id="16" dur="500"/>
                                        <p:tgtEl>
                                          <p:spTgt spid="8">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Effect transition="in" filter="fade">
                                      <p:cBhvr>
                                        <p:cTn id="19" dur="500"/>
                                        <p:tgtEl>
                                          <p:spTgt spid="8">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8">
                                            <p:txEl>
                                              <p:pRg st="6" end="6"/>
                                            </p:txEl>
                                          </p:spTgt>
                                        </p:tgtEl>
                                        <p:attrNameLst>
                                          <p:attrName>style.visibility</p:attrName>
                                        </p:attrNameLst>
                                      </p:cBhvr>
                                      <p:to>
                                        <p:strVal val="visible"/>
                                      </p:to>
                                    </p:set>
                                    <p:animEffect transition="in" filter="fade">
                                      <p:cBhvr>
                                        <p:cTn id="24" dur="500"/>
                                        <p:tgtEl>
                                          <p:spTgt spid="8">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8">
                                            <p:txEl>
                                              <p:pRg st="7" end="7"/>
                                            </p:txEl>
                                          </p:spTgt>
                                        </p:tgtEl>
                                        <p:attrNameLst>
                                          <p:attrName>style.visibility</p:attrName>
                                        </p:attrNameLst>
                                      </p:cBhvr>
                                      <p:to>
                                        <p:strVal val="visible"/>
                                      </p:to>
                                    </p:set>
                                    <p:animEffect transition="in" filter="fade">
                                      <p:cBhvr>
                                        <p:cTn id="27" dur="500"/>
                                        <p:tgtEl>
                                          <p:spTgt spid="8">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8">
                                            <p:txEl>
                                              <p:pRg st="8" end="8"/>
                                            </p:txEl>
                                          </p:spTgt>
                                        </p:tgtEl>
                                        <p:attrNameLst>
                                          <p:attrName>style.visibility</p:attrName>
                                        </p:attrNameLst>
                                      </p:cBhvr>
                                      <p:to>
                                        <p:strVal val="visible"/>
                                      </p:to>
                                    </p:set>
                                    <p:animEffect transition="in" filter="fade">
                                      <p:cBhvr>
                                        <p:cTn id="30"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a:t>Πείραμα </a:t>
            </a:r>
            <a:r>
              <a:rPr lang="en-US" dirty="0"/>
              <a:t>Griffith</a:t>
            </a:r>
            <a:r>
              <a:rPr lang="el-GR" dirty="0"/>
              <a:t> (1928)</a:t>
            </a:r>
          </a:p>
        </p:txBody>
      </p:sp>
      <p:sp>
        <p:nvSpPr>
          <p:cNvPr id="3" name="Θέση περιεχομένου 2"/>
          <p:cNvSpPr>
            <a:spLocks noGrp="1"/>
          </p:cNvSpPr>
          <p:nvPr>
            <p:ph idx="1"/>
          </p:nvPr>
        </p:nvSpPr>
        <p:spPr/>
        <p:txBody>
          <a:bodyPr rtlCol="0">
            <a:normAutofit lnSpcReduction="10000"/>
          </a:bodyPr>
          <a:lstStyle/>
          <a:p>
            <a:pPr rtl="0"/>
            <a:r>
              <a:rPr lang="el-GR" dirty="0"/>
              <a:t>Υπόθεση:</a:t>
            </a:r>
          </a:p>
          <a:p>
            <a:pPr marL="457200" indent="-457200" rtl="0">
              <a:buAutoNum type="arabicParenR"/>
            </a:pPr>
            <a:r>
              <a:rPr lang="el-GR" dirty="0"/>
              <a:t>Μπορούν τα νεκρά λεία να προκαλέσουν θάνατο;</a:t>
            </a:r>
          </a:p>
          <a:p>
            <a:pPr marL="457200" indent="-457200" rtl="0">
              <a:buAutoNum type="arabicParenR"/>
            </a:pPr>
            <a:r>
              <a:rPr lang="el-GR" dirty="0"/>
              <a:t>Μπορούν τα ζωντανά αδρά να προκαλέσουν θάνατο;</a:t>
            </a:r>
          </a:p>
          <a:p>
            <a:pPr marL="457200" indent="-457200" rtl="0">
              <a:buAutoNum type="arabicParenR"/>
            </a:pPr>
            <a:r>
              <a:rPr lang="el-GR" dirty="0"/>
              <a:t>Και τα δύο μαζί;</a:t>
            </a:r>
          </a:p>
          <a:p>
            <a:r>
              <a:rPr lang="el-GR" dirty="0"/>
              <a:t>Προσπάθησε να επιβεβαιώσει την υπόθεσή του εισάγοντας στα ποντίκια</a:t>
            </a:r>
          </a:p>
          <a:p>
            <a:r>
              <a:rPr lang="el-GR" b="1" dirty="0"/>
              <a:t>Νεκρά λεία βακτήρια + ζωντανά αδρά </a:t>
            </a:r>
            <a:r>
              <a:rPr lang="el-GR" dirty="0"/>
              <a:t>-&gt; ποντίκι -&gt; </a:t>
            </a:r>
            <a:r>
              <a:rPr lang="el-GR" b="1" dirty="0"/>
              <a:t>θάνατος</a:t>
            </a:r>
          </a:p>
          <a:p>
            <a:r>
              <a:rPr lang="el-GR" dirty="0"/>
              <a:t>Εξέτασε δείγμα ιστού όπου παρατήρησε </a:t>
            </a:r>
            <a:r>
              <a:rPr lang="el-GR" b="1" dirty="0"/>
              <a:t>ζωντανά λεία βακτήρια.</a:t>
            </a:r>
          </a:p>
          <a:p>
            <a:endParaRPr lang="el-GR" dirty="0"/>
          </a:p>
          <a:p>
            <a:r>
              <a:rPr lang="el-GR" b="1" dirty="0"/>
              <a:t>Συμπέρασμα: Μερικά αδρά βακτήρια «μετασχηματίστηκαν» σε λεία ύστερα από αλληλεπίδραση</a:t>
            </a:r>
            <a:r>
              <a:rPr lang="en-US" b="1" dirty="0"/>
              <a:t> </a:t>
            </a:r>
            <a:r>
              <a:rPr lang="el-GR" b="1" dirty="0"/>
              <a:t>με τα νεκρά λεία βακτήρια.</a:t>
            </a:r>
          </a:p>
          <a:p>
            <a:r>
              <a:rPr lang="el-GR" dirty="0"/>
              <a:t>Αναπάντητο ερώτημα: Ποια συστατικά του βακτηρίου οδήγησαν σε μετασχηματισμό;</a:t>
            </a:r>
          </a:p>
          <a:p>
            <a:endParaRPr lang="el-GR" dirty="0"/>
          </a:p>
        </p:txBody>
      </p:sp>
      <p:sp>
        <p:nvSpPr>
          <p:cNvPr id="5" name="Σύμβολο κράτησης θέσης αριθμού διαφάνειας 4"/>
          <p:cNvSpPr>
            <a:spLocks noGrp="1"/>
          </p:cNvSpPr>
          <p:nvPr>
            <p:ph type="sldNum" sz="quarter" idx="12"/>
          </p:nvPr>
        </p:nvSpPr>
        <p:spPr/>
        <p:txBody>
          <a:bodyPr rtlCol="0"/>
          <a:lstStyle/>
          <a:p>
            <a:pPr rtl="0"/>
            <a:fld id="{9CD8D479-8942-46E8-A226-A4E01F7A105C}" type="slidenum">
              <a:rPr lang="el-GR" smtClean="0"/>
              <a:t>4</a:t>
            </a:fld>
            <a:endParaRPr lang="el-GR" dirty="0"/>
          </a:p>
        </p:txBody>
      </p:sp>
      <p:sp>
        <p:nvSpPr>
          <p:cNvPr id="6" name="Σύμβολο κράτησης ημερομηνίας 5"/>
          <p:cNvSpPr>
            <a:spLocks noGrp="1"/>
          </p:cNvSpPr>
          <p:nvPr>
            <p:ph type="dt" sz="half" idx="10"/>
          </p:nvPr>
        </p:nvSpPr>
        <p:spPr/>
        <p:txBody>
          <a:bodyPr rtlCol="0"/>
          <a:lstStyle/>
          <a:p>
            <a:pPr rtl="0"/>
            <a:fld id="{118A70C3-5389-4E83-AE4E-4967E96E8E3B}" type="datetime1">
              <a:rPr lang="el-GR" smtClean="0"/>
              <a:t>10/5/2021</a:t>
            </a:fld>
            <a:endParaRPr lang="el-GR" dirty="0"/>
          </a:p>
        </p:txBody>
      </p:sp>
      <p:sp>
        <p:nvSpPr>
          <p:cNvPr id="7" name="Σύμβολο κράτησης θέσης υποσέλιδου 6"/>
          <p:cNvSpPr>
            <a:spLocks noGrp="1"/>
          </p:cNvSpPr>
          <p:nvPr>
            <p:ph type="ftr" sz="quarter" idx="11"/>
          </p:nvPr>
        </p:nvSpPr>
        <p:spPr/>
        <p:txBody>
          <a:bodyPr rtlCol="0"/>
          <a:lstStyle/>
          <a:p>
            <a:pPr rtl="0"/>
            <a:r>
              <a:rPr lang="el-GR" dirty="0"/>
              <a:t>Προσθήκη υποσέλιδου</a:t>
            </a:r>
          </a:p>
        </p:txBody>
      </p:sp>
    </p:spTree>
    <p:extLst>
      <p:ext uri="{BB962C8B-B14F-4D97-AF65-F5344CB8AC3E}">
        <p14:creationId xmlns:p14="http://schemas.microsoft.com/office/powerpoint/2010/main" val="4015598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54065" y="267209"/>
            <a:ext cx="9371949" cy="1183566"/>
          </a:xfrm>
        </p:spPr>
        <p:txBody>
          <a:bodyPr rtlCol="0"/>
          <a:lstStyle/>
          <a:p>
            <a:pPr rtl="0"/>
            <a:r>
              <a:rPr lang="en-US" dirty="0"/>
              <a:t>Avery, Mac </a:t>
            </a:r>
            <a:r>
              <a:rPr lang="en-US" dirty="0" err="1"/>
              <a:t>Leod</a:t>
            </a:r>
            <a:r>
              <a:rPr lang="en-US" dirty="0"/>
              <a:t> </a:t>
            </a:r>
            <a:r>
              <a:rPr lang="el-GR" dirty="0"/>
              <a:t>και </a:t>
            </a:r>
            <a:r>
              <a:rPr lang="en-US" dirty="0"/>
              <a:t>McCarty (1944)</a:t>
            </a:r>
            <a:endParaRPr lang="el-GR" dirty="0"/>
          </a:p>
        </p:txBody>
      </p:sp>
      <p:sp>
        <p:nvSpPr>
          <p:cNvPr id="3" name="Σύμβολο κράτησης θέσης περιεχομένου 2"/>
          <p:cNvSpPr>
            <a:spLocks noGrp="1"/>
          </p:cNvSpPr>
          <p:nvPr>
            <p:ph idx="1"/>
          </p:nvPr>
        </p:nvSpPr>
        <p:spPr/>
        <p:txBody>
          <a:bodyPr rtlCol="0"/>
          <a:lstStyle/>
          <a:p>
            <a:pPr rtl="0"/>
            <a:r>
              <a:rPr lang="el-GR" dirty="0"/>
              <a:t>Επανέλαβαν το πείραμα τ</a:t>
            </a:r>
            <a:r>
              <a:rPr lang="en-US" dirty="0"/>
              <a:t>o</a:t>
            </a:r>
            <a:r>
              <a:rPr lang="el-GR" dirty="0"/>
              <a:t>υ </a:t>
            </a:r>
            <a:r>
              <a:rPr lang="en-US" dirty="0"/>
              <a:t>Griffith</a:t>
            </a:r>
            <a:r>
              <a:rPr lang="el-GR" dirty="0"/>
              <a:t> </a:t>
            </a:r>
            <a:r>
              <a:rPr lang="en-US" dirty="0"/>
              <a:t>in vitro.</a:t>
            </a:r>
          </a:p>
          <a:p>
            <a:pPr rtl="0"/>
            <a:r>
              <a:rPr lang="el-GR" dirty="0"/>
              <a:t>Αντί για ποντίκια χρησιμοποίησαν δοκιμαστικούς σωλήνες, όπου τοποθέτησαν ζωντανά αδρά βακτήρια</a:t>
            </a:r>
          </a:p>
          <a:p>
            <a:pPr rtl="0"/>
            <a:r>
              <a:rPr lang="el-GR" dirty="0"/>
              <a:t>Διαχώρισαν τα συστατικά των κυττάρων</a:t>
            </a:r>
          </a:p>
          <a:p>
            <a:pPr rtl="0"/>
            <a:r>
              <a:rPr lang="el-GR" dirty="0"/>
              <a:t>Υδατάνθρακες </a:t>
            </a:r>
          </a:p>
          <a:p>
            <a:pPr rtl="0"/>
            <a:r>
              <a:rPr lang="el-GR" dirty="0"/>
              <a:t>Πρωτεΐνες</a:t>
            </a:r>
          </a:p>
          <a:p>
            <a:pPr rtl="0"/>
            <a:r>
              <a:rPr lang="el-GR" dirty="0"/>
              <a:t>Λιπίδια</a:t>
            </a:r>
          </a:p>
          <a:p>
            <a:pPr rtl="0"/>
            <a:r>
              <a:rPr lang="en-US" dirty="0"/>
              <a:t>RNA</a:t>
            </a:r>
          </a:p>
          <a:p>
            <a:pPr rtl="0"/>
            <a:r>
              <a:rPr lang="en-US" dirty="0"/>
              <a:t>DNA</a:t>
            </a:r>
            <a:r>
              <a:rPr lang="el-GR" dirty="0"/>
              <a:t> </a:t>
            </a:r>
            <a:r>
              <a:rPr lang="el-GR" dirty="0" err="1"/>
              <a:t>κλπ</a:t>
            </a:r>
            <a:endParaRPr lang="el-GR" dirty="0"/>
          </a:p>
          <a:p>
            <a:pPr rtl="0"/>
            <a:r>
              <a:rPr lang="el-GR" dirty="0"/>
              <a:t>Και τα τοποθέτησαν στους δοκιμαστικούς σωλήνες χωριστά.</a:t>
            </a:r>
          </a:p>
          <a:p>
            <a:pPr rtl="0"/>
            <a:endParaRPr lang="el-GR" dirty="0"/>
          </a:p>
        </p:txBody>
      </p:sp>
      <p:sp>
        <p:nvSpPr>
          <p:cNvPr id="5" name="Σύμβολο κράτησης θέσης αριθμού διαφάνειας 4"/>
          <p:cNvSpPr>
            <a:spLocks noGrp="1"/>
          </p:cNvSpPr>
          <p:nvPr>
            <p:ph type="sldNum" sz="quarter" idx="12"/>
          </p:nvPr>
        </p:nvSpPr>
        <p:spPr/>
        <p:txBody>
          <a:bodyPr rtlCol="0"/>
          <a:lstStyle/>
          <a:p>
            <a:pPr rtl="0"/>
            <a:fld id="{9CD8D479-8942-46E8-A226-A4E01F7A105C}" type="slidenum">
              <a:rPr lang="el-GR" smtClean="0"/>
              <a:t>5</a:t>
            </a:fld>
            <a:endParaRPr lang="el-GR" dirty="0"/>
          </a:p>
        </p:txBody>
      </p:sp>
      <p:sp>
        <p:nvSpPr>
          <p:cNvPr id="6" name="Σύμβολο κράτησης ημερομηνίας 5"/>
          <p:cNvSpPr>
            <a:spLocks noGrp="1"/>
          </p:cNvSpPr>
          <p:nvPr>
            <p:ph type="dt" sz="half" idx="10"/>
          </p:nvPr>
        </p:nvSpPr>
        <p:spPr/>
        <p:txBody>
          <a:bodyPr rtlCol="0"/>
          <a:lstStyle/>
          <a:p>
            <a:pPr rtl="0"/>
            <a:fld id="{861D3E81-A9FB-417B-B6E0-2AB2FEF00C91}" type="datetime1">
              <a:rPr lang="el-GR" smtClean="0"/>
              <a:t>10/5/2021</a:t>
            </a:fld>
            <a:endParaRPr lang="el-GR" dirty="0"/>
          </a:p>
        </p:txBody>
      </p:sp>
      <p:sp>
        <p:nvSpPr>
          <p:cNvPr id="7" name="Σύμβολο κράτησης θέσης υποσέλιδου 6"/>
          <p:cNvSpPr>
            <a:spLocks noGrp="1"/>
          </p:cNvSpPr>
          <p:nvPr>
            <p:ph type="ftr" sz="quarter" idx="11"/>
          </p:nvPr>
        </p:nvSpPr>
        <p:spPr/>
        <p:txBody>
          <a:bodyPr rtlCol="0"/>
          <a:lstStyle/>
          <a:p>
            <a:pPr rtl="0"/>
            <a:r>
              <a:rPr lang="el-GR" dirty="0"/>
              <a:t>Προσθήκη υποσέλιδου</a:t>
            </a:r>
          </a:p>
        </p:txBody>
      </p:sp>
    </p:spTree>
    <p:extLst>
      <p:ext uri="{BB962C8B-B14F-4D97-AF65-F5344CB8AC3E}">
        <p14:creationId xmlns:p14="http://schemas.microsoft.com/office/powerpoint/2010/main" val="129071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500"/>
                                        <p:tgtEl>
                                          <p:spTgt spid="3">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fade">
                                      <p:cBhvr>
                                        <p:cTn id="4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n-US" dirty="0"/>
              <a:t>Avery, Mac </a:t>
            </a:r>
            <a:r>
              <a:rPr lang="en-US" dirty="0" err="1"/>
              <a:t>Leod</a:t>
            </a:r>
            <a:r>
              <a:rPr lang="en-US" dirty="0"/>
              <a:t> </a:t>
            </a:r>
            <a:r>
              <a:rPr lang="el-GR" dirty="0"/>
              <a:t>και </a:t>
            </a:r>
            <a:r>
              <a:rPr lang="en-US" dirty="0"/>
              <a:t>McCarty (1944)</a:t>
            </a:r>
            <a:endParaRPr lang="el-GR" dirty="0"/>
          </a:p>
        </p:txBody>
      </p:sp>
      <p:sp>
        <p:nvSpPr>
          <p:cNvPr id="10" name="Θέση περιεχομένου 9">
            <a:extLst>
              <a:ext uri="{FF2B5EF4-FFF2-40B4-BE49-F238E27FC236}">
                <a16:creationId xmlns:a16="http://schemas.microsoft.com/office/drawing/2014/main" id="{D5EED84F-B312-411F-915A-03C24BD918CC}"/>
              </a:ext>
            </a:extLst>
          </p:cNvPr>
          <p:cNvSpPr>
            <a:spLocks noGrp="1"/>
          </p:cNvSpPr>
          <p:nvPr>
            <p:ph idx="1"/>
          </p:nvPr>
        </p:nvSpPr>
        <p:spPr/>
        <p:txBody>
          <a:bodyPr/>
          <a:lstStyle/>
          <a:p>
            <a:r>
              <a:rPr lang="el-GR" dirty="0"/>
              <a:t>Παρατήρησαν ότι </a:t>
            </a:r>
            <a:r>
              <a:rPr lang="el-GR" b="1" dirty="0"/>
              <a:t>μόνο στο σωλήνα που τοποθετήθηκε το </a:t>
            </a:r>
            <a:r>
              <a:rPr lang="en-US" b="1" dirty="0"/>
              <a:t>DNA</a:t>
            </a:r>
            <a:r>
              <a:rPr lang="el-GR" b="1" dirty="0"/>
              <a:t> τα βακτήρια μετασχηματίστηκαν σε λεία.</a:t>
            </a:r>
          </a:p>
          <a:p>
            <a:r>
              <a:rPr lang="el-GR" dirty="0"/>
              <a:t>Διαπίστωσαν ότι το υλικό που προκαλούσε το μετασχηματισμό των αδρών βακτηρίων σε λεία ήταν το </a:t>
            </a:r>
            <a:r>
              <a:rPr lang="en-US" dirty="0"/>
              <a:t>DNA.</a:t>
            </a:r>
            <a:r>
              <a:rPr lang="el-GR" dirty="0"/>
              <a:t> </a:t>
            </a:r>
          </a:p>
          <a:p>
            <a:r>
              <a:rPr lang="el-GR" dirty="0"/>
              <a:t>** το πείραμά τους δεν έγινε δεκτό με την δικαιολογία ότι οι τεχνικές που χρησιμοποιούνταν τότε δεν μπορούσαν να διαχωρίσουν πλήρως τα συστατικά και από την πρώτη στιγμή που ανακοινώθηκαν τα αποτελέσματα του πειράματος κάποιοι ισχυρίστηκαν ότι ο μετασχηματισμός έγινε από πρωτεϊνικά μόρια που δεν διαχωρίστηκαν σωστά.**</a:t>
            </a:r>
          </a:p>
        </p:txBody>
      </p:sp>
      <p:sp>
        <p:nvSpPr>
          <p:cNvPr id="7" name="Σύμβολο κράτησης θέσης αριθμού διαφάνειας 6"/>
          <p:cNvSpPr>
            <a:spLocks noGrp="1"/>
          </p:cNvSpPr>
          <p:nvPr>
            <p:ph type="sldNum" sz="quarter" idx="12"/>
          </p:nvPr>
        </p:nvSpPr>
        <p:spPr/>
        <p:txBody>
          <a:bodyPr rtlCol="0"/>
          <a:lstStyle/>
          <a:p>
            <a:pPr rtl="0"/>
            <a:fld id="{9CD8D479-8942-46E8-A226-A4E01F7A105C}" type="slidenum">
              <a:rPr lang="el-GR" smtClean="0"/>
              <a:t>6</a:t>
            </a:fld>
            <a:endParaRPr lang="el-GR" dirty="0"/>
          </a:p>
        </p:txBody>
      </p:sp>
      <p:sp>
        <p:nvSpPr>
          <p:cNvPr id="8" name="Σύμβολο κράτησης θέσης ημερομηνίας 7"/>
          <p:cNvSpPr>
            <a:spLocks noGrp="1"/>
          </p:cNvSpPr>
          <p:nvPr>
            <p:ph type="dt" sz="half" idx="10"/>
          </p:nvPr>
        </p:nvSpPr>
        <p:spPr/>
        <p:txBody>
          <a:bodyPr rtlCol="0"/>
          <a:lstStyle/>
          <a:p>
            <a:pPr rtl="0"/>
            <a:fld id="{C53716CC-B6D1-4641-A03E-FE6BF65954C9}" type="datetime1">
              <a:rPr lang="el-GR" smtClean="0"/>
              <a:t>10/5/2021</a:t>
            </a:fld>
            <a:endParaRPr lang="el-GR" dirty="0"/>
          </a:p>
        </p:txBody>
      </p:sp>
      <p:sp>
        <p:nvSpPr>
          <p:cNvPr id="9" name="Θέση υποσέλιδου 8"/>
          <p:cNvSpPr>
            <a:spLocks noGrp="1"/>
          </p:cNvSpPr>
          <p:nvPr>
            <p:ph type="ftr" sz="quarter" idx="11"/>
          </p:nvPr>
        </p:nvSpPr>
        <p:spPr/>
        <p:txBody>
          <a:bodyPr rtlCol="0"/>
          <a:lstStyle/>
          <a:p>
            <a:pPr rtl="0"/>
            <a:r>
              <a:rPr lang="el-GR" dirty="0"/>
              <a:t>Προσθήκη υποσέλιδου</a:t>
            </a:r>
          </a:p>
        </p:txBody>
      </p:sp>
    </p:spTree>
    <p:extLst>
      <p:ext uri="{BB962C8B-B14F-4D97-AF65-F5344CB8AC3E}">
        <p14:creationId xmlns:p14="http://schemas.microsoft.com/office/powerpoint/2010/main" val="2788333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fade">
                                      <p:cBhvr>
                                        <p:cTn id="15"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a:t>Βιοχημικά δεδομένα που </a:t>
            </a:r>
            <a:r>
              <a:rPr lang="el-GR" dirty="0" err="1"/>
              <a:t>υποστήρζαν</a:t>
            </a:r>
            <a:r>
              <a:rPr lang="el-GR" dirty="0"/>
              <a:t> την εποχή εκείνη ότι το </a:t>
            </a:r>
            <a:r>
              <a:rPr lang="en-US" dirty="0"/>
              <a:t>DNA</a:t>
            </a:r>
            <a:r>
              <a:rPr lang="el-GR" dirty="0"/>
              <a:t> είναι το γενετικό υλικό</a:t>
            </a:r>
          </a:p>
        </p:txBody>
      </p:sp>
      <p:sp>
        <p:nvSpPr>
          <p:cNvPr id="6" name="Θέση περιεχομένου 5">
            <a:extLst>
              <a:ext uri="{FF2B5EF4-FFF2-40B4-BE49-F238E27FC236}">
                <a16:creationId xmlns:a16="http://schemas.microsoft.com/office/drawing/2014/main" id="{C0A7D286-CF41-4152-8CE7-B14D2D6E8BF3}"/>
              </a:ext>
            </a:extLst>
          </p:cNvPr>
          <p:cNvSpPr>
            <a:spLocks noGrp="1"/>
          </p:cNvSpPr>
          <p:nvPr>
            <p:ph idx="1"/>
          </p:nvPr>
        </p:nvSpPr>
        <p:spPr/>
        <p:txBody>
          <a:bodyPr/>
          <a:lstStyle/>
          <a:p>
            <a:r>
              <a:rPr lang="el-GR" b="1" dirty="0"/>
              <a:t>Σταθερή και μη μεταβλητή ποσότητα </a:t>
            </a:r>
            <a:r>
              <a:rPr lang="en-US" b="1" dirty="0"/>
              <a:t>DNA</a:t>
            </a:r>
            <a:r>
              <a:rPr lang="el-GR" b="1" dirty="0"/>
              <a:t> </a:t>
            </a:r>
            <a:r>
              <a:rPr lang="el-GR" dirty="0"/>
              <a:t>σε κάθε οργανισμό. Επίσης ίδια ποσότητα </a:t>
            </a:r>
            <a:r>
              <a:rPr lang="en-US" dirty="0"/>
              <a:t>DNA</a:t>
            </a:r>
            <a:r>
              <a:rPr lang="el-GR" dirty="0"/>
              <a:t> σε όλα τα είδη κυττάρων ενός οργανισμού.</a:t>
            </a:r>
          </a:p>
          <a:p>
            <a:r>
              <a:rPr lang="el-GR" dirty="0"/>
              <a:t>Οι </a:t>
            </a:r>
            <a:r>
              <a:rPr lang="el-GR" b="1" dirty="0"/>
              <a:t>γαμέτες</a:t>
            </a:r>
            <a:r>
              <a:rPr lang="el-GR" dirty="0"/>
              <a:t> των ανώτερων </a:t>
            </a:r>
            <a:r>
              <a:rPr lang="el-GR" dirty="0" err="1"/>
              <a:t>ευκαρυωτικών</a:t>
            </a:r>
            <a:r>
              <a:rPr lang="el-GR" dirty="0"/>
              <a:t> οργανισμών που είναι απλοειδής έχουν τη </a:t>
            </a:r>
            <a:r>
              <a:rPr lang="el-GR" b="1" dirty="0"/>
              <a:t>μισή ποσότητα </a:t>
            </a:r>
            <a:r>
              <a:rPr lang="en-US" b="1" dirty="0"/>
              <a:t>DNA</a:t>
            </a:r>
            <a:r>
              <a:rPr lang="el-GR" b="1" dirty="0"/>
              <a:t> </a:t>
            </a:r>
            <a:r>
              <a:rPr lang="el-GR" dirty="0"/>
              <a:t>από τα σωματικά κύτταρα που είναι </a:t>
            </a:r>
            <a:r>
              <a:rPr lang="el-GR" dirty="0" err="1"/>
              <a:t>διπλοειδή</a:t>
            </a:r>
            <a:r>
              <a:rPr lang="el-GR" dirty="0"/>
              <a:t>.</a:t>
            </a:r>
          </a:p>
          <a:p>
            <a:r>
              <a:rPr lang="el-GR" dirty="0"/>
              <a:t>Η </a:t>
            </a:r>
            <a:r>
              <a:rPr lang="el-GR" b="1" dirty="0"/>
              <a:t>ποσότητα </a:t>
            </a:r>
            <a:r>
              <a:rPr lang="en-US" b="1" dirty="0"/>
              <a:t>DNA</a:t>
            </a:r>
            <a:r>
              <a:rPr lang="el-GR" dirty="0"/>
              <a:t> είναι κατά κανόνα </a:t>
            </a:r>
            <a:r>
              <a:rPr lang="el-GR" b="1" dirty="0"/>
              <a:t>ανάλογη με την πολυπλοκότητα</a:t>
            </a:r>
            <a:r>
              <a:rPr lang="el-GR" dirty="0"/>
              <a:t> του οργανισμού. Εξελικτικά ανώτεροι οργανισμοί έχουν </a:t>
            </a:r>
            <a:r>
              <a:rPr lang="el-GR" b="1" dirty="0"/>
              <a:t>συνήθως</a:t>
            </a:r>
            <a:r>
              <a:rPr lang="el-GR" dirty="0"/>
              <a:t> περισσότερο </a:t>
            </a:r>
            <a:r>
              <a:rPr lang="en-US" dirty="0"/>
              <a:t>DNA</a:t>
            </a:r>
            <a:r>
              <a:rPr lang="el-GR" dirty="0"/>
              <a:t>.</a:t>
            </a:r>
          </a:p>
        </p:txBody>
      </p:sp>
      <p:sp>
        <p:nvSpPr>
          <p:cNvPr id="3" name="Σύμβολο κράτησης θέσης αριθμού διαφάνειας 2"/>
          <p:cNvSpPr>
            <a:spLocks noGrp="1"/>
          </p:cNvSpPr>
          <p:nvPr>
            <p:ph type="sldNum" sz="quarter" idx="12"/>
          </p:nvPr>
        </p:nvSpPr>
        <p:spPr/>
        <p:txBody>
          <a:bodyPr rtlCol="0"/>
          <a:lstStyle/>
          <a:p>
            <a:pPr rtl="0"/>
            <a:fld id="{9CD8D479-8942-46E8-A226-A4E01F7A105C}" type="slidenum">
              <a:rPr lang="el-GR" smtClean="0"/>
              <a:t>7</a:t>
            </a:fld>
            <a:endParaRPr lang="el-GR" dirty="0"/>
          </a:p>
        </p:txBody>
      </p:sp>
      <p:sp>
        <p:nvSpPr>
          <p:cNvPr id="4" name="Σύμβολο κράτησης θέσης ημερομηνίας 3"/>
          <p:cNvSpPr>
            <a:spLocks noGrp="1"/>
          </p:cNvSpPr>
          <p:nvPr>
            <p:ph type="dt" sz="half" idx="10"/>
          </p:nvPr>
        </p:nvSpPr>
        <p:spPr/>
        <p:txBody>
          <a:bodyPr rtlCol="0"/>
          <a:lstStyle/>
          <a:p>
            <a:pPr rtl="0"/>
            <a:fld id="{2FB07099-F94B-4705-AD99-D9BDC38976E3}" type="datetime1">
              <a:rPr lang="el-GR" smtClean="0"/>
              <a:t>10/5/2021</a:t>
            </a:fld>
            <a:endParaRPr lang="el-GR" dirty="0"/>
          </a:p>
        </p:txBody>
      </p:sp>
      <p:sp>
        <p:nvSpPr>
          <p:cNvPr id="5" name="Θέση υποσέλιδου 4"/>
          <p:cNvSpPr>
            <a:spLocks noGrp="1"/>
          </p:cNvSpPr>
          <p:nvPr>
            <p:ph type="ftr" sz="quarter" idx="11"/>
          </p:nvPr>
        </p:nvSpPr>
        <p:spPr/>
        <p:txBody>
          <a:bodyPr rtlCol="0"/>
          <a:lstStyle/>
          <a:p>
            <a:pPr rtl="0"/>
            <a:r>
              <a:rPr lang="el-GR" dirty="0"/>
              <a:t>Προσθήκη υποσέλιδου</a:t>
            </a:r>
          </a:p>
        </p:txBody>
      </p:sp>
    </p:spTree>
    <p:extLst>
      <p:ext uri="{BB962C8B-B14F-4D97-AF65-F5344CB8AC3E}">
        <p14:creationId xmlns:p14="http://schemas.microsoft.com/office/powerpoint/2010/main" val="1332294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137D7E5F-1E55-424E-9A99-D940154F93CA}"/>
              </a:ext>
            </a:extLst>
          </p:cNvPr>
          <p:cNvSpPr>
            <a:spLocks noGrp="1"/>
          </p:cNvSpPr>
          <p:nvPr>
            <p:ph type="title"/>
          </p:nvPr>
        </p:nvSpPr>
        <p:spPr/>
        <p:txBody>
          <a:bodyPr/>
          <a:lstStyle/>
          <a:p>
            <a:r>
              <a:rPr lang="en-US" dirty="0"/>
              <a:t>Hershey </a:t>
            </a:r>
            <a:r>
              <a:rPr lang="el-GR" dirty="0"/>
              <a:t>και </a:t>
            </a:r>
            <a:r>
              <a:rPr lang="en-US" dirty="0"/>
              <a:t>Chase (1952)</a:t>
            </a:r>
            <a:endParaRPr lang="el-GR" dirty="0"/>
          </a:p>
        </p:txBody>
      </p:sp>
      <p:sp>
        <p:nvSpPr>
          <p:cNvPr id="6" name="Θέση περιεχομένου 5">
            <a:extLst>
              <a:ext uri="{FF2B5EF4-FFF2-40B4-BE49-F238E27FC236}">
                <a16:creationId xmlns:a16="http://schemas.microsoft.com/office/drawing/2014/main" id="{B5BE73F1-AAEC-44E6-AC9E-C0DB105FCE9E}"/>
              </a:ext>
            </a:extLst>
          </p:cNvPr>
          <p:cNvSpPr>
            <a:spLocks noGrp="1"/>
          </p:cNvSpPr>
          <p:nvPr>
            <p:ph idx="1"/>
          </p:nvPr>
        </p:nvSpPr>
        <p:spPr/>
        <p:txBody>
          <a:bodyPr/>
          <a:lstStyle/>
          <a:p>
            <a:r>
              <a:rPr lang="el-GR" dirty="0"/>
              <a:t>Με το πείραμά τους έγινε η οριστική επιβεβαίωση ότι το </a:t>
            </a:r>
            <a:r>
              <a:rPr lang="en-US" dirty="0"/>
              <a:t>DNA</a:t>
            </a:r>
            <a:r>
              <a:rPr lang="el-GR" dirty="0"/>
              <a:t> είναι το γενετικό υλικό και άρθηκαν οι αντιδράσεις που είχαν δημιουργηθεί το 1944.</a:t>
            </a:r>
          </a:p>
          <a:p>
            <a:r>
              <a:rPr lang="el-GR" dirty="0"/>
              <a:t>Μελέτησαν τον κύκλο ζωής του βακτηριοφάγου Τ2 </a:t>
            </a:r>
          </a:p>
          <a:p>
            <a:r>
              <a:rPr lang="el-GR" dirty="0"/>
              <a:t>Βακτηριοφάγος-&gt; ιός που προσβάλλει βακτήρια</a:t>
            </a:r>
          </a:p>
          <a:p>
            <a:r>
              <a:rPr lang="el-GR" dirty="0" err="1"/>
              <a:t>Ιχνηθέτησαν</a:t>
            </a:r>
            <a:r>
              <a:rPr lang="el-GR" dirty="0"/>
              <a:t> με </a:t>
            </a:r>
            <a:r>
              <a:rPr lang="el-GR" b="1" dirty="0"/>
              <a:t>ραδιενεργό </a:t>
            </a:r>
            <a:r>
              <a:rPr lang="el-GR" b="1" baseline="30000" dirty="0"/>
              <a:t>32</a:t>
            </a:r>
            <a:r>
              <a:rPr lang="en-US" b="1" dirty="0"/>
              <a:t>P</a:t>
            </a:r>
            <a:r>
              <a:rPr lang="el-GR" b="1" dirty="0"/>
              <a:t> </a:t>
            </a:r>
            <a:r>
              <a:rPr lang="el-GR" dirty="0"/>
              <a:t>που </a:t>
            </a:r>
            <a:r>
              <a:rPr lang="el-GR" b="1" dirty="0"/>
              <a:t>συνδέεται στο </a:t>
            </a:r>
            <a:r>
              <a:rPr lang="en-US" b="1" dirty="0"/>
              <a:t>DNA</a:t>
            </a:r>
            <a:r>
              <a:rPr lang="el-GR" b="1" dirty="0"/>
              <a:t> </a:t>
            </a:r>
            <a:r>
              <a:rPr lang="el-GR" dirty="0"/>
              <a:t>(φωσφορική ομάδα) και όχι στις πρωτεΐνες τους μισούς βακτηριοφάγους και με </a:t>
            </a:r>
            <a:r>
              <a:rPr lang="el-GR" b="1" dirty="0"/>
              <a:t>ραδιενεργό </a:t>
            </a:r>
            <a:r>
              <a:rPr lang="el-GR" b="1" baseline="30000" dirty="0"/>
              <a:t>35</a:t>
            </a:r>
            <a:r>
              <a:rPr lang="en-US" b="1" dirty="0"/>
              <a:t>S</a:t>
            </a:r>
            <a:r>
              <a:rPr lang="el-GR" dirty="0"/>
              <a:t> που </a:t>
            </a:r>
            <a:r>
              <a:rPr lang="el-GR" b="1" dirty="0"/>
              <a:t>συνδέεται στις πρωτεΐνες </a:t>
            </a:r>
            <a:r>
              <a:rPr lang="el-GR" dirty="0"/>
              <a:t>(κάποιες πλευρικές ομάδες περιέχουν </a:t>
            </a:r>
            <a:r>
              <a:rPr lang="en-US" dirty="0"/>
              <a:t>S</a:t>
            </a:r>
            <a:r>
              <a:rPr lang="el-GR" dirty="0"/>
              <a:t>) και όχι στο </a:t>
            </a:r>
            <a:r>
              <a:rPr lang="en-US" dirty="0"/>
              <a:t>DNA</a:t>
            </a:r>
            <a:r>
              <a:rPr lang="el-GR" dirty="0"/>
              <a:t> τους υπόλοιπους.</a:t>
            </a:r>
          </a:p>
          <a:p>
            <a:r>
              <a:rPr lang="el-GR" dirty="0"/>
              <a:t>Μόλυναν βακτήρια με βακτηριοφάγους</a:t>
            </a:r>
          </a:p>
          <a:p>
            <a:r>
              <a:rPr lang="el-GR" dirty="0"/>
              <a:t>Αποτέλεσμα: </a:t>
            </a:r>
            <a:r>
              <a:rPr lang="el-GR" b="1" dirty="0"/>
              <a:t>Μόνο το </a:t>
            </a:r>
            <a:r>
              <a:rPr lang="en-US" b="1" dirty="0"/>
              <a:t>DNA</a:t>
            </a:r>
            <a:r>
              <a:rPr lang="el-GR" b="1" dirty="0"/>
              <a:t> των </a:t>
            </a:r>
            <a:r>
              <a:rPr lang="el-GR" b="1" dirty="0" err="1"/>
              <a:t>φάγων</a:t>
            </a:r>
            <a:r>
              <a:rPr lang="el-GR" b="1" dirty="0"/>
              <a:t> εισέρχεται στα </a:t>
            </a:r>
            <a:r>
              <a:rPr lang="el-GR" b="1" dirty="0" err="1"/>
              <a:t>βακτηριακά</a:t>
            </a:r>
            <a:r>
              <a:rPr lang="el-GR" b="1" dirty="0"/>
              <a:t> κύτταρα </a:t>
            </a:r>
            <a:r>
              <a:rPr lang="el-GR" dirty="0"/>
              <a:t>και δίνει τις απαραίτητες εντολές για να παραχθούν νέοι βακτηριοφάγοι.</a:t>
            </a:r>
          </a:p>
        </p:txBody>
      </p:sp>
      <p:sp>
        <p:nvSpPr>
          <p:cNvPr id="2" name="Σύμβολο κράτησης θέσης αριθμού διαφάνειας 1"/>
          <p:cNvSpPr>
            <a:spLocks noGrp="1"/>
          </p:cNvSpPr>
          <p:nvPr>
            <p:ph type="sldNum" sz="quarter" idx="12"/>
          </p:nvPr>
        </p:nvSpPr>
        <p:spPr/>
        <p:txBody>
          <a:bodyPr rtlCol="0"/>
          <a:lstStyle/>
          <a:p>
            <a:pPr rtl="0"/>
            <a:fld id="{9CD8D479-8942-46E8-A226-A4E01F7A105C}" type="slidenum">
              <a:rPr lang="el-GR" smtClean="0"/>
              <a:t>8</a:t>
            </a:fld>
            <a:endParaRPr lang="el-GR" dirty="0"/>
          </a:p>
        </p:txBody>
      </p:sp>
      <p:sp>
        <p:nvSpPr>
          <p:cNvPr id="3" name="Σύμβολο κράτησης θέσης ημερομηνίας 2"/>
          <p:cNvSpPr>
            <a:spLocks noGrp="1"/>
          </p:cNvSpPr>
          <p:nvPr>
            <p:ph type="dt" sz="half" idx="10"/>
          </p:nvPr>
        </p:nvSpPr>
        <p:spPr/>
        <p:txBody>
          <a:bodyPr rtlCol="0"/>
          <a:lstStyle/>
          <a:p>
            <a:pPr rtl="0"/>
            <a:fld id="{ED5573E8-7D0E-488F-85AC-93996C1D0ED2}" type="datetime1">
              <a:rPr lang="el-GR" smtClean="0"/>
              <a:t>10/5/2021</a:t>
            </a:fld>
            <a:endParaRPr lang="el-GR" dirty="0"/>
          </a:p>
        </p:txBody>
      </p:sp>
      <p:sp>
        <p:nvSpPr>
          <p:cNvPr id="4" name="Θέση υποσέλιδου 3"/>
          <p:cNvSpPr>
            <a:spLocks noGrp="1"/>
          </p:cNvSpPr>
          <p:nvPr>
            <p:ph type="ftr" sz="quarter" idx="11"/>
          </p:nvPr>
        </p:nvSpPr>
        <p:spPr/>
        <p:txBody>
          <a:bodyPr rtlCol="0"/>
          <a:lstStyle/>
          <a:p>
            <a:pPr rtl="0"/>
            <a:r>
              <a:rPr lang="el-GR" dirty="0"/>
              <a:t>Προσθήκη υποσέλιδου</a:t>
            </a:r>
          </a:p>
        </p:txBody>
      </p:sp>
    </p:spTree>
    <p:extLst>
      <p:ext uri="{BB962C8B-B14F-4D97-AF65-F5344CB8AC3E}">
        <p14:creationId xmlns:p14="http://schemas.microsoft.com/office/powerpoint/2010/main" val="109062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6">
                                            <p:txEl>
                                              <p:pRg st="5" end="5"/>
                                            </p:txEl>
                                          </p:spTgt>
                                        </p:tgtEl>
                                        <p:attrNameLst>
                                          <p:attrName>style.visibility</p:attrName>
                                        </p:attrNameLst>
                                      </p:cBhvr>
                                      <p:to>
                                        <p:strVal val="visible"/>
                                      </p:to>
                                    </p:set>
                                    <p:animEffect transition="in" filter="fade">
                                      <p:cBhvr>
                                        <p:cTn id="30"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kumimoji="0" lang="en-US" sz="3400" b="0" i="0" u="none" strike="noStrike" kern="1200" cap="none" spc="0" normalizeH="0" baseline="0" noProof="0" dirty="0">
                <a:ln>
                  <a:noFill/>
                </a:ln>
                <a:solidFill>
                  <a:srgbClr val="8BAA00">
                    <a:lumMod val="75000"/>
                  </a:srgbClr>
                </a:solidFill>
                <a:effectLst/>
                <a:uLnTx/>
                <a:uFillTx/>
                <a:latin typeface="Corbel" panose="020B0503020204020204"/>
                <a:ea typeface="+mj-ea"/>
                <a:cs typeface="+mj-cs"/>
              </a:rPr>
              <a:t>Hershey </a:t>
            </a:r>
            <a:r>
              <a:rPr kumimoji="0" lang="el-GR" sz="3400" b="0" i="0" u="none" strike="noStrike" kern="1200" cap="none" spc="0" normalizeH="0" baseline="0" noProof="0" dirty="0">
                <a:ln>
                  <a:noFill/>
                </a:ln>
                <a:solidFill>
                  <a:srgbClr val="8BAA00">
                    <a:lumMod val="75000"/>
                  </a:srgbClr>
                </a:solidFill>
                <a:effectLst/>
                <a:uLnTx/>
                <a:uFillTx/>
                <a:latin typeface="Corbel" panose="020B0503020204020204"/>
                <a:ea typeface="+mj-ea"/>
                <a:cs typeface="+mj-cs"/>
              </a:rPr>
              <a:t>και </a:t>
            </a:r>
            <a:r>
              <a:rPr kumimoji="0" lang="en-US" sz="3400" b="0" i="0" u="none" strike="noStrike" kern="1200" cap="none" spc="0" normalizeH="0" baseline="0" noProof="0" dirty="0">
                <a:ln>
                  <a:noFill/>
                </a:ln>
                <a:solidFill>
                  <a:srgbClr val="8BAA00">
                    <a:lumMod val="75000"/>
                  </a:srgbClr>
                </a:solidFill>
                <a:effectLst/>
                <a:uLnTx/>
                <a:uFillTx/>
                <a:latin typeface="Corbel" panose="020B0503020204020204"/>
                <a:ea typeface="+mj-ea"/>
                <a:cs typeface="+mj-cs"/>
              </a:rPr>
              <a:t>Chase (1952)</a:t>
            </a:r>
            <a:endParaRPr lang="el-GR" dirty="0"/>
          </a:p>
        </p:txBody>
      </p:sp>
      <p:sp>
        <p:nvSpPr>
          <p:cNvPr id="8" name="Θέση περιεχομένου 7">
            <a:extLst>
              <a:ext uri="{FF2B5EF4-FFF2-40B4-BE49-F238E27FC236}">
                <a16:creationId xmlns:a16="http://schemas.microsoft.com/office/drawing/2014/main" id="{23209790-7A3A-42A9-988B-5E4CBA17CF42}"/>
              </a:ext>
            </a:extLst>
          </p:cNvPr>
          <p:cNvSpPr>
            <a:spLocks noGrp="1"/>
          </p:cNvSpPr>
          <p:nvPr>
            <p:ph idx="1"/>
          </p:nvPr>
        </p:nvSpPr>
        <p:spPr/>
        <p:txBody>
          <a:bodyPr/>
          <a:lstStyle/>
          <a:p>
            <a:endParaRPr lang="el-GR" dirty="0"/>
          </a:p>
          <a:p>
            <a:endParaRPr lang="el-GR" dirty="0"/>
          </a:p>
          <a:p>
            <a:endParaRPr lang="el-GR" dirty="0"/>
          </a:p>
          <a:p>
            <a:r>
              <a:rPr lang="el-GR" dirty="0"/>
              <a:t>Δεν χρησιμοποίησαν </a:t>
            </a:r>
            <a:r>
              <a:rPr lang="el-GR" b="1" dirty="0"/>
              <a:t>ραδιενεργό Ν</a:t>
            </a:r>
            <a:r>
              <a:rPr lang="el-GR" dirty="0"/>
              <a:t> γιατί μπορεί να συνδεθεί </a:t>
            </a:r>
            <a:r>
              <a:rPr lang="el-GR" b="1" dirty="0"/>
              <a:t>και στο </a:t>
            </a:r>
            <a:r>
              <a:rPr lang="en-US" b="1" dirty="0"/>
              <a:t>DNA</a:t>
            </a:r>
            <a:r>
              <a:rPr lang="el-GR" b="1" dirty="0"/>
              <a:t> </a:t>
            </a:r>
            <a:r>
              <a:rPr lang="el-GR" dirty="0"/>
              <a:t>(αζωτούχες βάσεις) και </a:t>
            </a:r>
            <a:r>
              <a:rPr lang="el-GR" b="1" dirty="0"/>
              <a:t>στις πρωτεΐνες </a:t>
            </a:r>
            <a:r>
              <a:rPr lang="el-GR" dirty="0"/>
              <a:t>(</a:t>
            </a:r>
            <a:r>
              <a:rPr lang="el-GR" dirty="0" err="1"/>
              <a:t>αμινομάδα</a:t>
            </a:r>
            <a:r>
              <a:rPr lang="el-GR" dirty="0"/>
              <a:t>), άρα θα ήταν αδύνατη η διάκριση μεταξύ των δύο αυτών μορίων.</a:t>
            </a:r>
          </a:p>
          <a:p>
            <a:endParaRPr lang="el-GR" dirty="0"/>
          </a:p>
        </p:txBody>
      </p:sp>
      <p:sp>
        <p:nvSpPr>
          <p:cNvPr id="5" name="Σύμβολο κράτησης θέσης αριθμού διαφάνειας 4"/>
          <p:cNvSpPr>
            <a:spLocks noGrp="1"/>
          </p:cNvSpPr>
          <p:nvPr>
            <p:ph type="sldNum" sz="quarter" idx="12"/>
          </p:nvPr>
        </p:nvSpPr>
        <p:spPr/>
        <p:txBody>
          <a:bodyPr rtlCol="0"/>
          <a:lstStyle/>
          <a:p>
            <a:pPr rtl="0"/>
            <a:fld id="{9CD8D479-8942-46E8-A226-A4E01F7A105C}" type="slidenum">
              <a:rPr lang="el-GR" smtClean="0"/>
              <a:t>9</a:t>
            </a:fld>
            <a:endParaRPr lang="el-GR" dirty="0"/>
          </a:p>
        </p:txBody>
      </p:sp>
      <p:sp>
        <p:nvSpPr>
          <p:cNvPr id="6" name="Σύμβολο κράτησης ημερομηνίας 5"/>
          <p:cNvSpPr>
            <a:spLocks noGrp="1"/>
          </p:cNvSpPr>
          <p:nvPr>
            <p:ph type="dt" sz="half" idx="10"/>
          </p:nvPr>
        </p:nvSpPr>
        <p:spPr/>
        <p:txBody>
          <a:bodyPr rtlCol="0"/>
          <a:lstStyle/>
          <a:p>
            <a:pPr rtl="0"/>
            <a:fld id="{AB79E404-7308-432E-B29F-43CB7037A09F}" type="datetime1">
              <a:rPr lang="el-GR" smtClean="0"/>
              <a:t>10/5/2021</a:t>
            </a:fld>
            <a:endParaRPr lang="el-GR" dirty="0"/>
          </a:p>
        </p:txBody>
      </p:sp>
      <p:sp>
        <p:nvSpPr>
          <p:cNvPr id="7" name="Σύμβολο κράτησης θέσης υποσέλιδου 6"/>
          <p:cNvSpPr>
            <a:spLocks noGrp="1"/>
          </p:cNvSpPr>
          <p:nvPr>
            <p:ph type="ftr" sz="quarter" idx="11"/>
          </p:nvPr>
        </p:nvSpPr>
        <p:spPr/>
        <p:txBody>
          <a:bodyPr rtlCol="0"/>
          <a:lstStyle/>
          <a:p>
            <a:pPr rtl="0"/>
            <a:r>
              <a:rPr lang="el-GR" dirty="0"/>
              <a:t>Προσθήκη υποσέλιδου</a:t>
            </a:r>
          </a:p>
        </p:txBody>
      </p:sp>
    </p:spTree>
    <p:extLst>
      <p:ext uri="{BB962C8B-B14F-4D97-AF65-F5344CB8AC3E}">
        <p14:creationId xmlns:p14="http://schemas.microsoft.com/office/powerpoint/2010/main" val="3971194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Οικολογία 16x9">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063756_TF03098889" id="{2559F498-0269-409B-B7BD-B16ADD751A81}" vid="{8D05EEC8-D820-45A8-954B-F750494F07A5}"/>
    </a:ext>
  </a:extLst>
</a:theme>
</file>

<file path=ppt/theme/theme2.xml><?xml version="1.0" encoding="utf-8"?>
<a:theme xmlns:a="http://schemas.openxmlformats.org/drawingml/2006/main" name="Θέμα του Offic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Φωτογραφική εκπαιδευτική παρουσίαση για την οικολογία και τη φύση</Template>
  <TotalTime>312</TotalTime>
  <Words>921</Words>
  <Application>Microsoft Office PowerPoint</Application>
  <PresentationFormat>Ευρεία οθόνη</PresentationFormat>
  <Paragraphs>129</Paragraphs>
  <Slides>14</Slides>
  <Notes>10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14</vt:i4>
      </vt:variant>
    </vt:vector>
  </HeadingPairs>
  <TitlesOfParts>
    <vt:vector size="17" baseType="lpstr">
      <vt:lpstr>Arial</vt:lpstr>
      <vt:lpstr>Corbel</vt:lpstr>
      <vt:lpstr>Οικολογία 16x9</vt:lpstr>
      <vt:lpstr>Κεφάλαιο 1ο </vt:lpstr>
      <vt:lpstr>Το DNA είναι το γενετικό υλικό</vt:lpstr>
      <vt:lpstr>Πείραμα Griffith (1928)</vt:lpstr>
      <vt:lpstr>Πείραμα Griffith (1928)</vt:lpstr>
      <vt:lpstr>Avery, Mac Leod και McCarty (1944)</vt:lpstr>
      <vt:lpstr>Avery, Mac Leod και McCarty (1944)</vt:lpstr>
      <vt:lpstr>Βιοχημικά δεδομένα που υποστήρζαν την εποχή εκείνη ότι το DNA είναι το γενετικό υλικό</vt:lpstr>
      <vt:lpstr>Hershey και Chase (1952)</vt:lpstr>
      <vt:lpstr>Hershey και Chase (1952)</vt:lpstr>
      <vt:lpstr>Το DNA αποτελείται από νουκλεοτίδια που ενώνονται με φωσφοδιεστερικό δεσμό</vt:lpstr>
      <vt:lpstr>Δομή νουκλεοτιδίου  </vt:lpstr>
      <vt:lpstr>3΄- 5΄φωσφοδιεστερικός δεσμός</vt:lpstr>
      <vt:lpstr>3΄- 5΄φωσφοδιεστερικός δεσμός</vt:lpstr>
      <vt:lpstr>Προσανατολισμός αλυσίδας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Κεφάλαιο 1ο</dc:title>
  <dc:creator>Δήμητρα-Γεωργία Λαύκα</dc:creator>
  <cp:lastModifiedBy>Δήμητρα-Γεωργία Λαύκα</cp:lastModifiedBy>
  <cp:revision>18</cp:revision>
  <dcterms:created xsi:type="dcterms:W3CDTF">2021-02-24T16:52:51Z</dcterms:created>
  <dcterms:modified xsi:type="dcterms:W3CDTF">2021-05-10T19:50:03Z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