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7" r:id="rId3"/>
    <p:sldId id="267" r:id="rId4"/>
    <p:sldId id="268" r:id="rId5"/>
    <p:sldId id="269" r:id="rId6"/>
    <p:sldId id="258" r:id="rId7"/>
    <p:sldId id="260" r:id="rId8"/>
    <p:sldId id="261" r:id="rId9"/>
    <p:sldId id="262" r:id="rId10"/>
    <p:sldId id="263" r:id="rId11"/>
    <p:sldId id="266" r:id="rId12"/>
    <p:sldId id="270" r:id="rId13"/>
    <p:sldId id="271" r:id="rId14"/>
    <p:sldId id="272" r:id="rId15"/>
    <p:sldId id="273" r:id="rId16"/>
    <p:sldId id="274" r:id="rId17"/>
    <p:sldId id="275" r:id="rId18"/>
  </p:sldIdLst>
  <p:sldSz cx="12188825"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99" autoAdjust="0"/>
  </p:normalViewPr>
  <p:slideViewPr>
    <p:cSldViewPr>
      <p:cViewPr varScale="1">
        <p:scale>
          <a:sx n="81" d="100"/>
          <a:sy n="81" d="100"/>
        </p:scale>
        <p:origin x="754" y="72"/>
      </p:cViewPr>
      <p:guideLst>
        <p:guide pos="3839"/>
        <p:guide orient="horz" pos="2160"/>
      </p:guideLst>
    </p:cSldViewPr>
  </p:slideViewPr>
  <p:notesTextViewPr>
    <p:cViewPr>
      <p:scale>
        <a:sx n="1" d="1"/>
        <a:sy n="1" d="1"/>
      </p:scale>
      <p:origin x="0" y="0"/>
    </p:cViewPr>
  </p:notesTextViewPr>
  <p:notesViewPr>
    <p:cSldViewPr showGuides="1">
      <p:cViewPr varScale="1">
        <p:scale>
          <a:sx n="88" d="100"/>
          <a:sy n="88" d="100"/>
        </p:scale>
        <p:origin x="307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el-GR" dirty="0"/>
          </a:p>
        </p:txBody>
      </p:sp>
      <p:sp>
        <p:nvSpPr>
          <p:cNvPr id="3" name="Σύμβολο κράτησης θέσης ημερομηνίας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DBCFB5D4-A4C8-4338-A8FC-A504D2C24A9B}" type="datetime1">
              <a:rPr lang="el-GR" smtClean="0"/>
              <a:t>14/9/2021</a:t>
            </a:fld>
            <a:endParaRPr lang="el-GR" dirty="0"/>
          </a:p>
        </p:txBody>
      </p:sp>
      <p:sp>
        <p:nvSpPr>
          <p:cNvPr id="4" name="Σύμβολο κράτησης θέσης υποσέλιδου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el-GR" dirty="0"/>
          </a:p>
        </p:txBody>
      </p:sp>
      <p:sp>
        <p:nvSpPr>
          <p:cNvPr id="5" name="Σύμβολο κράτησης θέσης αριθμού διαφάνειας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el-GR"/>
              <a:t>‹#›</a:t>
            </a:fld>
            <a:endParaRPr lang="el-GR"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el-GR" dirty="0"/>
          </a:p>
        </p:txBody>
      </p:sp>
      <p:sp>
        <p:nvSpPr>
          <p:cNvPr id="3" name="Σύμβολο κράτησης θέσης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5813E63C-D67E-46AD-8F8E-C5243B6C950C}" type="datetime1">
              <a:rPr lang="el-GR" smtClean="0"/>
              <a:t>14/9/2021</a:t>
            </a:fld>
            <a:endParaRPr lang="el-GR" dirty="0"/>
          </a:p>
        </p:txBody>
      </p:sp>
      <p:sp>
        <p:nvSpPr>
          <p:cNvPr id="4" name="Σύμβολο κράτησης θέσης εικόνας διαφάνειας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el-GR" dirty="0"/>
          </a:p>
        </p:txBody>
      </p:sp>
      <p:sp>
        <p:nvSpPr>
          <p:cNvPr id="5" name="Σύμβολο κράτησης θέσης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dirty="0"/>
              <a:t>Επεξεργασία στυλ υποδείγματος κειμένου</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6" name="Σύμβολο κράτησης θέσης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el-GR" dirty="0"/>
          </a:p>
        </p:txBody>
      </p:sp>
      <p:sp>
        <p:nvSpPr>
          <p:cNvPr id="7" name="Σύμβολο κράτησης θέσης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el-GR"/>
              <a:t>‹#›</a:t>
            </a:fld>
            <a:endParaRPr lang="el-GR"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1</a:t>
            </a:fld>
            <a:endParaRPr lang="el-GR" dirty="0"/>
          </a:p>
        </p:txBody>
      </p:sp>
    </p:spTree>
    <p:extLst>
      <p:ext uri="{BB962C8B-B14F-4D97-AF65-F5344CB8AC3E}">
        <p14:creationId xmlns:p14="http://schemas.microsoft.com/office/powerpoint/2010/main" val="2963339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10</a:t>
            </a:fld>
            <a:endParaRPr lang="el-GR" dirty="0"/>
          </a:p>
        </p:txBody>
      </p:sp>
    </p:spTree>
    <p:extLst>
      <p:ext uri="{BB962C8B-B14F-4D97-AF65-F5344CB8AC3E}">
        <p14:creationId xmlns:p14="http://schemas.microsoft.com/office/powerpoint/2010/main" val="4252195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11</a:t>
            </a:fld>
            <a:endParaRPr lang="el-GR" dirty="0"/>
          </a:p>
        </p:txBody>
      </p:sp>
    </p:spTree>
    <p:extLst>
      <p:ext uri="{BB962C8B-B14F-4D97-AF65-F5344CB8AC3E}">
        <p14:creationId xmlns:p14="http://schemas.microsoft.com/office/powerpoint/2010/main" val="1084616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2</a:t>
            </a:fld>
            <a:endParaRPr lang="el-GR" dirty="0"/>
          </a:p>
        </p:txBody>
      </p:sp>
    </p:spTree>
    <p:extLst>
      <p:ext uri="{BB962C8B-B14F-4D97-AF65-F5344CB8AC3E}">
        <p14:creationId xmlns:p14="http://schemas.microsoft.com/office/powerpoint/2010/main" val="330892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3</a:t>
            </a:fld>
            <a:endParaRPr lang="el-GR" dirty="0"/>
          </a:p>
        </p:txBody>
      </p:sp>
    </p:spTree>
    <p:extLst>
      <p:ext uri="{BB962C8B-B14F-4D97-AF65-F5344CB8AC3E}">
        <p14:creationId xmlns:p14="http://schemas.microsoft.com/office/powerpoint/2010/main" val="4275593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4</a:t>
            </a:fld>
            <a:endParaRPr lang="el-GR" dirty="0"/>
          </a:p>
        </p:txBody>
      </p:sp>
    </p:spTree>
    <p:extLst>
      <p:ext uri="{BB962C8B-B14F-4D97-AF65-F5344CB8AC3E}">
        <p14:creationId xmlns:p14="http://schemas.microsoft.com/office/powerpoint/2010/main" val="1882133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5</a:t>
            </a:fld>
            <a:endParaRPr lang="el-GR" dirty="0"/>
          </a:p>
        </p:txBody>
      </p:sp>
    </p:spTree>
    <p:extLst>
      <p:ext uri="{BB962C8B-B14F-4D97-AF65-F5344CB8AC3E}">
        <p14:creationId xmlns:p14="http://schemas.microsoft.com/office/powerpoint/2010/main" val="3082262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6</a:t>
            </a:fld>
            <a:endParaRPr lang="el-GR" dirty="0"/>
          </a:p>
        </p:txBody>
      </p:sp>
    </p:spTree>
    <p:extLst>
      <p:ext uri="{BB962C8B-B14F-4D97-AF65-F5344CB8AC3E}">
        <p14:creationId xmlns:p14="http://schemas.microsoft.com/office/powerpoint/2010/main" val="2761635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7</a:t>
            </a:fld>
            <a:endParaRPr lang="el-GR" dirty="0"/>
          </a:p>
        </p:txBody>
      </p:sp>
    </p:spTree>
    <p:extLst>
      <p:ext uri="{BB962C8B-B14F-4D97-AF65-F5344CB8AC3E}">
        <p14:creationId xmlns:p14="http://schemas.microsoft.com/office/powerpoint/2010/main" val="3546330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8</a:t>
            </a:fld>
            <a:endParaRPr lang="el-GR" dirty="0"/>
          </a:p>
        </p:txBody>
      </p:sp>
    </p:spTree>
    <p:extLst>
      <p:ext uri="{BB962C8B-B14F-4D97-AF65-F5344CB8AC3E}">
        <p14:creationId xmlns:p14="http://schemas.microsoft.com/office/powerpoint/2010/main" val="1613239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pPr rtl="0"/>
            <a:fld id="{01F2A70B-78F2-4DCF-B53B-C990D2FAFB8A}" type="slidenum">
              <a:rPr lang="el-GR" smtClean="0"/>
              <a:t>9</a:t>
            </a:fld>
            <a:endParaRPr lang="el-GR" dirty="0"/>
          </a:p>
        </p:txBody>
      </p:sp>
    </p:spTree>
    <p:extLst>
      <p:ext uri="{BB962C8B-B14F-4D97-AF65-F5344CB8AC3E}">
        <p14:creationId xmlns:p14="http://schemas.microsoft.com/office/powerpoint/2010/main" val="2273698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2413" y="1905000"/>
            <a:ext cx="9144000" cy="2667000"/>
          </a:xfrm>
        </p:spPr>
        <p:txBody>
          <a:bodyPr rtlCol="0">
            <a:noAutofit/>
          </a:bodyPr>
          <a:lstStyle>
            <a:lvl1pPr rtl="0">
              <a:defRPr sz="5400"/>
            </a:lvl1pPr>
          </a:lstStyle>
          <a:p>
            <a:pPr rtl="0"/>
            <a:r>
              <a:rPr lang="el-GR"/>
              <a:t>Κάντε κλικ για να επεξεργαστείτε τον τίτλο υποδείγματος</a:t>
            </a:r>
            <a:endParaRPr lang="el-GR" dirty="0"/>
          </a:p>
        </p:txBody>
      </p:sp>
      <p:grpSp>
        <p:nvGrpSpPr>
          <p:cNvPr id="256" name="Γραμμή" descr="Γραφικό γραμμής"/>
          <p:cNvGrpSpPr/>
          <p:nvPr/>
        </p:nvGrpSpPr>
        <p:grpSpPr bwMode="invGray">
          <a:xfrm>
            <a:off x="1584896" y="4724400"/>
            <a:ext cx="8631936" cy="64008"/>
            <a:chOff x="-4110038" y="2703513"/>
            <a:chExt cx="17394239" cy="160336"/>
          </a:xfrm>
          <a:solidFill>
            <a:schemeClr val="accent1"/>
          </a:solidFill>
        </p:grpSpPr>
        <p:sp>
          <p:nvSpPr>
            <p:cNvPr id="257" name="Ελεύθερη σχεδίαση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8" name="Ελεύθερη σχεδίαση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9" name="Ελεύθερη σχεδίαση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0" name="Ελεύθερη σχεδίαση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1" name="Ελεύθερη σχεδίαση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2" name="Ελεύθερη σχεδίαση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3" name="Ελεύθερη σχεδίαση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4" name="Ελεύθερη σχεδίαση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5" name="Ελεύθερη σχεδίαση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6" name="Ελεύθερη σχεδίαση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7" name="Ελεύθερη σχεδίαση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8" name="Ελεύθερη σχεδίαση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9" name="Ελεύθερη σχεδίαση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0" name="Ελεύθερη σχεδίαση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1" name="Ελεύθερη σχεδίαση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2" name="Ελεύθερη σχεδίαση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3" name="Ελεύθερη σχεδίαση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4" name="Ελεύθερη σχεδίαση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5" name="Ελεύθερη σχεδίαση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6" name="Ελεύθερη σχεδίαση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7" name="Ελεύθερη σχεδίαση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8" name="Ελεύθερη σχεδίαση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9" name="Ελεύθερη σχεδίαση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0" name="Ελεύθερη σχεδίαση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1" name="Ελεύθερη σχεδίαση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2" name="Ελεύθερη σχεδίαση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3" name="Ελεύθερη σχεδίαση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4" name="Ελεύθερη σχεδίαση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5" name="Ελεύθερη σχεδίαση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6" name="Ελεύθερη σχεδίαση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7" name="Ελεύθερη σχεδίαση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8" name="Ελεύθερη σχεδίαση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9" name="Ελεύθερη σχεδίαση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0" name="Ελεύθερη σχεδίαση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1" name="Ελεύθερη σχεδίαση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2" name="Ελεύθερη σχεδίαση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3" name="Ελεύθερη σχεδίαση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4" name="Ελεύθερη σχεδίαση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5" name="Ελεύθερη σχεδίαση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6" name="Ελεύθερη σχεδίαση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7" name="Ελεύθερη σχεδίαση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8" name="Ελεύθερη σχεδίαση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9" name="Ελεύθερη σχεδίαση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0" name="Ελεύθερη σχεδίαση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1" name="Ελεύθερη σχεδίαση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2" name="Ελεύθερη σχεδίαση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3" name="Ελεύθερη σχεδίαση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4" name="Ελεύθερη σχεδίαση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5" name="Ελεύθερη σχεδίαση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6" name="Ελεύθερη σχεδίαση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7" name="Ελεύθερη σχεδίαση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8" name="Ελεύθερη σχεδίαση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9" name="Ελεύθερη σχεδίαση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0" name="Ελεύθερη σχεδίαση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1" name="Ελεύθερη σχεδίαση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2" name="Ελεύθερη σχεδίαση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3" name="Ελεύθερη σχεδίαση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4" name="Ελεύθερη σχεδίαση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5" name="Ελεύθερη σχεδίαση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6" name="Ελεύθερη σχεδίαση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7" name="Ελεύθερη σχεδίαση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8" name="Ελεύθερη σχεδίαση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9" name="Ελεύθερη σχεδίαση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0" name="Ελεύθερη σχεδίαση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1" name="Ελεύθερη σχεδίαση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2" name="Ελεύθερη σχεδίαση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3" name="Ελεύθερη σχεδίαση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4" name="Ελεύθερη σχεδίαση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5" name="Ελεύθερη σχεδίαση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6" name="Ελεύθερη σχεδίαση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7" name="Ελεύθερη σχεδίαση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8" name="Ελεύθερη σχεδίαση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9" name="Ελεύθερη σχεδίαση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0" name="Ελεύθερη σχεδίαση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1" name="Ελεύθερη σχεδίαση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2" name="Ελεύθερη σχεδίαση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3" name="Ελεύθερη σχεδίαση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4" name="Ελεύθερη σχεδίαση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5" name="Ελεύθερη σχεδίαση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6" name="Ελεύθερη σχεδίαση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7" name="Ελεύθερη σχεδίαση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8" name="Ελεύθερη σχεδίαση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9" name="Ελεύθερη σχεδίαση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0" name="Ελεύθερη σχεδίαση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1" name="Ελεύθερη σχεδίαση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2" name="Ελεύθερη σχεδίαση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3" name="Ελεύθερη σχεδίαση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4" name="Ελεύθερη σχεδίαση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5" name="Ελεύθερη σχεδίαση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6" name="Ελεύθερη σχεδίαση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7" name="Ελεύθερη σχεδίαση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8" name="Ελεύθερη σχεδίαση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9" name="Ελεύθερη σχεδίαση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0" name="Ελεύθερη σχεδίαση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1" name="Ελεύθερη σχεδίαση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2" name="Ελεύθερη σχεδίαση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3" name="Ελεύθερη σχεδίαση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4" name="Ελεύθερη σχεδίαση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5" name="Ελεύθερη σχεδίαση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6" name="Ελεύθερη σχεδίαση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7" name="Ελεύθερη σχεδίαση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8" name="Ελεύθερη σχεδίαση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9" name="Ελεύθερη σχεδίαση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0" name="Ελεύθερη σχεδίαση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1" name="Ελεύθερη σχεδίαση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2" name="Ελεύθερη σχεδίαση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3" name="Ελεύθερη σχεδίαση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4" name="Ελεύθερη σχεδίαση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5" name="Ελεύθερη σχεδίαση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6" name="Ελεύθερη σχεδίαση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7" name="Ελεύθερη σχεδίαση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8" name="Ελεύθερη σχεδίαση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9" name="Ελεύθερη σχεδίαση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0" name="Ελεύθερη σχεδίαση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1" name="Ελεύθερη σχεδίαση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2" name="Ελεύθερη σχεδίαση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3" name="Ελεύθερη σχεδίαση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4" name="Ελεύθερη σχεδίαση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5" name="Ελεύθερη σχεδίαση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6" name="Ελεύθερη σχεδίαση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7" name="Ελεύθερη σχεδίαση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8" name="Ελεύθερη σχεδίαση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9" name="Ελεύθερη σχεδίαση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3" name="Υπότιτλος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l-GR"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7" name="Γραμμή" descr="Γραφικό γραμμής"/>
          <p:cNvGrpSpPr/>
          <p:nvPr/>
        </p:nvGrpSpPr>
        <p:grpSpPr bwMode="invGray">
          <a:xfrm>
            <a:off x="1522413" y="1514475"/>
            <a:ext cx="10569575" cy="64008"/>
            <a:chOff x="1522413" y="1514475"/>
            <a:chExt cx="10569575" cy="64008"/>
          </a:xfrm>
        </p:grpSpPr>
        <p:sp>
          <p:nvSpPr>
            <p:cNvPr id="8" name="Ελεύθερη σχεδίαση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 name="Ελεύθερη σχεδίαση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0" name="Ελεύθερη σχεδίαση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1"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2"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3"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4"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5"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4"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5"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6"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7"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8"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9"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0"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1"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2"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3"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4"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5"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6"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7"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8"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9"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0"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1"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2"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3"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4"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5"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6"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7"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8"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9"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0"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1"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2"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3"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4"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5"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6"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7"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8"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9"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0"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1"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κατακόρυφου κειμένου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CD5C4122-C6A0-4C3A-884B-99E79B92808F}" type="datetime1">
              <a:rPr lang="el-GR" smtClean="0"/>
              <a:t>14/9/2021</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25BA54BD-C84D-46CE-8B72-31BFB26ABA43}" type="slidenum">
              <a:rPr lang="el-GR"/>
              <a:t>‹#›</a:t>
            </a:fld>
            <a:endParaRPr lang="el-GR"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10361612" y="274639"/>
            <a:ext cx="1371600" cy="5901747"/>
          </a:xfrm>
        </p:spPr>
        <p:txBody>
          <a:bodyPr vert="eaVert" rtlCol="0"/>
          <a:lstStyle>
            <a:lvl1pPr rtl="0">
              <a:defRPr/>
            </a:lvl1pPr>
          </a:lstStyle>
          <a:p>
            <a:pPr rtl="0"/>
            <a:r>
              <a:rPr lang="el-GR"/>
              <a:t>Κάντε κλικ για να επεξεργαστείτε τον τίτλο υποδείγματος</a:t>
            </a:r>
            <a:endParaRPr lang="el-GR" dirty="0"/>
          </a:p>
        </p:txBody>
      </p:sp>
      <p:grpSp>
        <p:nvGrpSpPr>
          <p:cNvPr id="7" name="Γραμμή" descr="Γραφικό γραμμής"/>
          <p:cNvGrpSpPr/>
          <p:nvPr/>
        </p:nvGrpSpPr>
        <p:grpSpPr bwMode="invGray">
          <a:xfrm rot="5400000">
            <a:off x="6864412" y="3472598"/>
            <a:ext cx="6492240" cy="64008"/>
            <a:chOff x="1522413" y="1514475"/>
            <a:chExt cx="10569575" cy="64008"/>
          </a:xfrm>
        </p:grpSpPr>
        <p:sp>
          <p:nvSpPr>
            <p:cNvPr id="8" name="Ελεύθερη σχεδίαση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 name="Ελεύθερη σχεδίαση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0" name="Ελεύθερη σχεδίαση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1"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2"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3"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4"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5"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4"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5"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6"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7"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8"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9"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0"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1"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2"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3"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4"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5"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6"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7"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8"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39"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0"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1"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2"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3"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4"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5"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6"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7"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8"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49"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0"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1"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2"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3"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4"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5"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6"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7"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8"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59"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0"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1"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κατακόρυφου κειμένου 2"/>
          <p:cNvSpPr>
            <a:spLocks noGrp="1"/>
          </p:cNvSpPr>
          <p:nvPr>
            <p:ph type="body" orient="vert" idx="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487423C5-B4FD-4F01-AAC7-0EEF433AB54A}" type="datetime1">
              <a:rPr lang="el-GR" smtClean="0"/>
              <a:t>14/9/2021</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25BA54BD-C84D-46CE-8B72-31BFB26ABA43}" type="slidenum">
              <a:rPr lang="el-GR"/>
              <a:t>‹#›</a:t>
            </a:fld>
            <a:endParaRPr lang="el-GR"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167" name="Γραμμή" descr="Γραφικό γραμμής"/>
          <p:cNvGrpSpPr/>
          <p:nvPr/>
        </p:nvGrpSpPr>
        <p:grpSpPr bwMode="invGray">
          <a:xfrm>
            <a:off x="1522413" y="1514475"/>
            <a:ext cx="10569575" cy="64008"/>
            <a:chOff x="1522413" y="1514475"/>
            <a:chExt cx="10569575" cy="64008"/>
          </a:xfrm>
        </p:grpSpPr>
        <p:sp>
          <p:nvSpPr>
            <p:cNvPr id="168" name="Ελεύθερη σχεδίαση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9" name="Ελεύθερη σχεδίαση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0" name="Ελεύθερη σχεδίαση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1"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2"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3"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4"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5"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6"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7"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8"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9"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0"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1"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2"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3"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4"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5"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6"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7"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8"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9"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0"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1"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2"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3"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4"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5"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6"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7"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8"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9"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0"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1"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2"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3"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4"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5"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6"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7"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8"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9"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0"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1"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2"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3"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4"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5"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6"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7"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8"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9"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0"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1"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2"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3"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4"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5"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6"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7"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8"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9"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0"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1"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2"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3"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4"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5"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6"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7"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8"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9"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40"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41"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περιεχομένου 2"/>
          <p:cNvSpPr>
            <a:spLocks noGrp="1"/>
          </p:cNvSpPr>
          <p:nvPr>
            <p:ph idx="1"/>
          </p:nvPr>
        </p:nvSpPr>
        <p:spPr/>
        <p:txBody>
          <a:bodyPr rtlCol="0"/>
          <a:lstStyle>
            <a:lvl1pPr>
              <a:defRPr/>
            </a:lvl1pPr>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317B44FC-29E4-4980-A70E-CC0957147049}" type="datetime1">
              <a:rPr lang="el-GR" smtClean="0"/>
              <a:t>14/9/2021</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25BA54BD-C84D-46CE-8B72-31BFB26ABA43}" type="slidenum">
              <a:rPr lang="el-GR"/>
              <a:t>‹#›</a:t>
            </a:fld>
            <a:endParaRPr lang="el-G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3" y="1905000"/>
            <a:ext cx="9144000" cy="2667000"/>
          </a:xfrm>
        </p:spPr>
        <p:txBody>
          <a:bodyPr rtlCol="0" anchor="b">
            <a:noAutofit/>
          </a:bodyPr>
          <a:lstStyle>
            <a:lvl1pPr algn="l" rtl="0">
              <a:defRPr sz="4400" b="0" cap="none" baseline="0"/>
            </a:lvl1pPr>
          </a:lstStyle>
          <a:p>
            <a:pPr rtl="0"/>
            <a:r>
              <a:rPr lang="el-GR"/>
              <a:t>Κάντε κλικ για να επεξεργαστείτε τον τίτλο υποδείγματος</a:t>
            </a:r>
            <a:endParaRPr lang="el-GR" dirty="0"/>
          </a:p>
        </p:txBody>
      </p:sp>
      <p:grpSp>
        <p:nvGrpSpPr>
          <p:cNvPr id="255" name="Γραμμή" descr="Γραφικό γραμμής"/>
          <p:cNvGrpSpPr/>
          <p:nvPr/>
        </p:nvGrpSpPr>
        <p:grpSpPr bwMode="invGray">
          <a:xfrm>
            <a:off x="1584896" y="4724400"/>
            <a:ext cx="8631936" cy="64008"/>
            <a:chOff x="-4110038" y="2703513"/>
            <a:chExt cx="17394239" cy="160336"/>
          </a:xfrm>
          <a:solidFill>
            <a:schemeClr val="accent1"/>
          </a:solidFill>
        </p:grpSpPr>
        <p:sp>
          <p:nvSpPr>
            <p:cNvPr id="256" name="Ελεύθερη σχεδίαση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7" name="Ελεύθερη σχεδίαση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8" name="Ελεύθερη σχεδίαση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59" name="Ελεύθερη σχεδίαση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0" name="Ελεύθερη σχεδίαση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1" name="Ελεύθερη σχεδίαση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2" name="Ελεύθερη σχεδίαση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3" name="Ελεύθερη σχεδίαση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4" name="Ελεύθερη σχεδίαση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5" name="Ελεύθερη σχεδίαση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6" name="Ελεύθερη σχεδίαση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7" name="Ελεύθερη σχεδίαση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8" name="Ελεύθερη σχεδίαση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69" name="Ελεύθερη σχεδίαση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0" name="Ελεύθερη σχεδίαση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1" name="Ελεύθερη σχεδίαση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2" name="Ελεύθερη σχεδίαση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3" name="Ελεύθερη σχεδίαση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4" name="Ελεύθερη σχεδίαση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5" name="Ελεύθερη σχεδίαση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6" name="Ελεύθερη σχεδίαση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7" name="Ελεύθερη σχεδίαση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8" name="Ελεύθερη σχεδίαση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79" name="Ελεύθερη σχεδίαση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0" name="Ελεύθερη σχεδίαση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1" name="Ελεύθερη σχεδίαση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2" name="Ελεύθερη σχεδίαση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3" name="Ελεύθερη σχεδίαση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4" name="Ελεύθερη σχεδίαση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5" name="Ελεύθερη σχεδίαση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6" name="Ελεύθερη σχεδίαση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7" name="Ελεύθερη σχεδίαση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8" name="Ελεύθερη σχεδίαση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89" name="Ελεύθερη σχεδίαση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0" name="Ελεύθερη σχεδίαση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1" name="Ελεύθερη σχεδίαση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2" name="Ελεύθερη σχεδίαση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3" name="Ελεύθερη σχεδίαση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4" name="Ελεύθερη σχεδίαση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5" name="Ελεύθερη σχεδίαση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6" name="Ελεύθερη σχεδίαση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7" name="Ελεύθερη σχεδίαση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8" name="Ελεύθερη σχεδίαση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299" name="Ελεύθερη σχεδίαση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0" name="Ελεύθερη σχεδίαση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1" name="Ελεύθερη σχεδίαση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2" name="Ελεύθερη σχεδίαση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3" name="Ελεύθερη σχεδίαση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4" name="Ελεύθερη σχεδίαση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5" name="Ελεύθερη σχεδίαση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6" name="Ελεύθερη σχεδίαση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7" name="Ελεύθερη σχεδίαση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8" name="Ελεύθερη σχεδίαση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09" name="Ελεύθερη σχεδίαση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0" name="Ελεύθερη σχεδίαση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1" name="Ελεύθερη σχεδίαση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2" name="Ελεύθερη σχεδίαση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3" name="Ελεύθερη σχεδίαση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4" name="Ελεύθερη σχεδίαση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5" name="Ελεύθερη σχεδίαση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6" name="Ελεύθερη σχεδίαση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7" name="Ελεύθερη σχεδίαση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8" name="Ελεύθερη σχεδίαση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19" name="Ελεύθερη σχεδίαση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0" name="Ελεύθερη σχεδίαση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1" name="Ελεύθερη σχεδίαση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2" name="Ελεύθερη σχεδίαση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3" name="Ελεύθερη σχεδίαση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4" name="Ελεύθερη σχεδίαση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5" name="Ελεύθερη σχεδίαση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6" name="Ελεύθερη σχεδίαση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7" name="Ελεύθερη σχεδίαση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8" name="Ελεύθερη σχεδίαση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29" name="Ελεύθερη σχεδίαση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0" name="Ελεύθερη σχεδίαση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1" name="Ελεύθερη σχεδίαση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2" name="Ελεύθερη σχεδίαση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3" name="Ελεύθερη σχεδίαση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4" name="Ελεύθερη σχεδίαση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5" name="Ελεύθερη σχεδίαση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6" name="Ελεύθερη σχεδίαση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7" name="Ελεύθερη σχεδίαση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8" name="Ελεύθερη σχεδίαση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39" name="Ελεύθερη σχεδίαση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0" name="Ελεύθερη σχεδίαση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1" name="Ελεύθερη σχεδίαση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2" name="Ελεύθερη σχεδίαση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3" name="Ελεύθερη σχεδίαση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4" name="Ελεύθερη σχεδίαση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5" name="Ελεύθερη σχεδίαση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6" name="Ελεύθερη σχεδίαση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7" name="Ελεύθερη σχεδίαση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8" name="Ελεύθερη σχεδίαση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49" name="Ελεύθερη σχεδίαση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0" name="Ελεύθερη σχεδίαση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1" name="Ελεύθερη σχεδίαση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2" name="Ελεύθερη σχεδίαση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3" name="Ελεύθερη σχεδίαση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4" name="Ελεύθερη σχεδίαση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5" name="Ελεύθερη σχεδίαση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6" name="Ελεύθερη σχεδίαση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7" name="Ελεύθερη σχεδίαση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8" name="Ελεύθερη σχεδίαση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59" name="Ελεύθερη σχεδίαση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0" name="Ελεύθερη σχεδίαση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1" name="Ελεύθερη σχεδίαση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2" name="Ελεύθερη σχεδίαση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3" name="Ελεύθερη σχεδίαση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4" name="Ελεύθερη σχεδίαση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5" name="Ελεύθερη σχεδίαση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6" name="Ελεύθερη σχεδίαση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7" name="Ελεύθερη σχεδίαση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8" name="Ελεύθερη σχεδίαση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69" name="Ελεύθερη σχεδίαση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0" name="Ελεύθερη σχεδίαση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1" name="Ελεύθερη σχεδίαση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2" name="Ελεύθερη σχεδίαση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3" name="Ελεύθερη σχεδίαση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4" name="Ελεύθερη σχεδίαση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5" name="Ελεύθερη σχεδίαση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6" name="Ελεύθερη σχεδίαση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7" name="Ελεύθερη σχεδίαση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sp>
          <p:nvSpPr>
            <p:cNvPr id="378" name="Ελεύθερη σχεδίαση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p>
          </p:txBody>
        </p:sp>
      </p:grpSp>
      <p:sp>
        <p:nvSpPr>
          <p:cNvPr id="3" name="Σύμβολο κράτησης θέσης κειμένου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θέσης ημερομηνίας 3"/>
          <p:cNvSpPr>
            <a:spLocks noGrp="1"/>
          </p:cNvSpPr>
          <p:nvPr>
            <p:ph type="dt" sz="half" idx="10"/>
          </p:nvPr>
        </p:nvSpPr>
        <p:spPr/>
        <p:txBody>
          <a:bodyPr rtlCol="0"/>
          <a:lstStyle/>
          <a:p>
            <a:pPr rtl="0"/>
            <a:fld id="{09C8DCF6-63D4-4ED8-8CE0-E0384DD74C4D}" type="datetime1">
              <a:rPr lang="el-GR" smtClean="0"/>
              <a:t>14/9/2021</a:t>
            </a:fld>
            <a:endParaRPr lang="el-GR" dirty="0"/>
          </a:p>
        </p:txBody>
      </p:sp>
      <p:sp>
        <p:nvSpPr>
          <p:cNvPr id="6" name="Σύμβολο κράτησης θέσης αριθμού διαφάνειας 5"/>
          <p:cNvSpPr>
            <a:spLocks noGrp="1"/>
          </p:cNvSpPr>
          <p:nvPr>
            <p:ph type="sldNum" sz="quarter" idx="12"/>
          </p:nvPr>
        </p:nvSpPr>
        <p:spPr/>
        <p:txBody>
          <a:bodyPr rtlCol="0"/>
          <a:lstStyle/>
          <a:p>
            <a:pPr rtl="0"/>
            <a:fld id="{25BA54BD-C84D-46CE-8B72-31BFB26ABA43}" type="slidenum">
              <a:rPr lang="el-GR"/>
              <a:t>‹#›</a:t>
            </a:fld>
            <a:endParaRPr lang="el-GR"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158" name="Γραμμή" descr="Γραφικό γραμμής"/>
          <p:cNvGrpSpPr/>
          <p:nvPr/>
        </p:nvGrpSpPr>
        <p:grpSpPr bwMode="invGray">
          <a:xfrm>
            <a:off x="1522413" y="1514475"/>
            <a:ext cx="10569575" cy="64008"/>
            <a:chOff x="1522413" y="1514475"/>
            <a:chExt cx="10569575" cy="64008"/>
          </a:xfrm>
        </p:grpSpPr>
        <p:sp>
          <p:nvSpPr>
            <p:cNvPr id="159" name="Ελεύθερη σχεδίαση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0" name="Ελεύθερη σχεδίαση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1" name="Ελεύθερη σχεδίαση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2"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3"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4"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5"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6"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7"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8"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9"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0"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1"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2"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3"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4"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5"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6"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7"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8"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9"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0"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1"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2"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3"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4"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5"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6"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7"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8"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9"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0"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1"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2"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3"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4"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5"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6"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7"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8"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9"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0"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1"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2"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3"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4"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5"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6"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7"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8"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9"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0"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1"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2"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3"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4"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5"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6"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7"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8"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9"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0"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1"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2"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3"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4"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5"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6"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7"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8"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9"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0"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1"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2"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περιεχομένου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Σύμβολο κράτησης θέσης περιεχομένου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5" name="Σύμβολο κράτησης θέσης ημερομηνίας 4"/>
          <p:cNvSpPr>
            <a:spLocks noGrp="1"/>
          </p:cNvSpPr>
          <p:nvPr>
            <p:ph type="dt" sz="half" idx="10"/>
          </p:nvPr>
        </p:nvSpPr>
        <p:spPr/>
        <p:txBody>
          <a:bodyPr rtlCol="0"/>
          <a:lstStyle/>
          <a:p>
            <a:pPr rtl="0"/>
            <a:fld id="{1A14B6AF-8822-45A2-A623-EEEB4E692DB5}" type="datetime1">
              <a:rPr lang="el-GR" smtClean="0"/>
              <a:t>14/9/2021</a:t>
            </a:fld>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25BA54BD-C84D-46CE-8B72-31BFB26ABA43}" type="slidenum">
              <a:rPr lang="el-GR"/>
              <a:t>‹#›</a:t>
            </a:fld>
            <a:endParaRPr lang="el-GR"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160" name="Γραμμή" descr="Γραφικό γραμμής"/>
          <p:cNvGrpSpPr/>
          <p:nvPr/>
        </p:nvGrpSpPr>
        <p:grpSpPr bwMode="invGray">
          <a:xfrm>
            <a:off x="1522413" y="1514475"/>
            <a:ext cx="10569575" cy="64008"/>
            <a:chOff x="1522413" y="1514475"/>
            <a:chExt cx="10569575" cy="64008"/>
          </a:xfrm>
        </p:grpSpPr>
        <p:sp>
          <p:nvSpPr>
            <p:cNvPr id="161" name="Ελεύθερη σχεδίαση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2" name="Ελεύθερη σχεδίαση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3" name="Ελεύθερη σχεδίαση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4"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5"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6"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7"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8"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9"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0"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1"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2"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3"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4"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5"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6"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7"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8"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9"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0"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1"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2"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3"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4"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5"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6"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7"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8"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9"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0"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1"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2"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3"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4"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5"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6"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7"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8"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9"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0"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1"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2"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3"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4"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5"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6"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7"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8"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9"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0"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1"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2"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3"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4"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5"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6"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7"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8"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9"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0"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1"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2"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3"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4"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5"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6"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7"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8"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9"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0"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1"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2"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3"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4"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3" name="Σύμβολο κράτησης θέσης κειμένου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Σύμβολο κράτησης θέσης περιεχομένου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Σύμβολο κράτησης θέσης κειμένου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Σύμβολο κράτησης θέσης υποσέλιδου 7"/>
          <p:cNvSpPr>
            <a:spLocks noGrp="1"/>
          </p:cNvSpPr>
          <p:nvPr>
            <p:ph type="ftr" sz="quarter" idx="11"/>
          </p:nvPr>
        </p:nvSpPr>
        <p:spPr/>
        <p:txBody>
          <a:bodyPr rtlCol="0"/>
          <a:lstStyle/>
          <a:p>
            <a:pPr rtl="0"/>
            <a:endParaRPr lang="el-GR" dirty="0"/>
          </a:p>
        </p:txBody>
      </p:sp>
      <p:sp>
        <p:nvSpPr>
          <p:cNvPr id="7" name="Σύμβολο κράτησης θέσης ημερομηνίας 6"/>
          <p:cNvSpPr>
            <a:spLocks noGrp="1"/>
          </p:cNvSpPr>
          <p:nvPr>
            <p:ph type="dt" sz="half" idx="10"/>
          </p:nvPr>
        </p:nvSpPr>
        <p:spPr/>
        <p:txBody>
          <a:bodyPr rtlCol="0"/>
          <a:lstStyle/>
          <a:p>
            <a:pPr rtl="0"/>
            <a:fld id="{A2BCFDCC-5693-4EAE-8CEF-69A16980683C}" type="datetime1">
              <a:rPr lang="el-GR" smtClean="0"/>
              <a:t>14/9/2021</a:t>
            </a:fld>
            <a:endParaRPr lang="el-GR" dirty="0"/>
          </a:p>
        </p:txBody>
      </p:sp>
      <p:sp>
        <p:nvSpPr>
          <p:cNvPr id="9" name="Σύμβολο κράτησης θέσης αριθμού διαφάνειας 8"/>
          <p:cNvSpPr>
            <a:spLocks noGrp="1"/>
          </p:cNvSpPr>
          <p:nvPr>
            <p:ph type="sldNum" sz="quarter" idx="12"/>
          </p:nvPr>
        </p:nvSpPr>
        <p:spPr/>
        <p:txBody>
          <a:bodyPr rtlCol="0"/>
          <a:lstStyle/>
          <a:p>
            <a:pPr rtl="0"/>
            <a:fld id="{25BA54BD-C84D-46CE-8B72-31BFB26ABA43}" type="slidenum">
              <a:rPr lang="el-GR"/>
              <a:t>‹#›</a:t>
            </a:fld>
            <a:endParaRPr lang="el-GR" dirty="0"/>
          </a:p>
        </p:txBody>
      </p:sp>
      <p:sp>
        <p:nvSpPr>
          <p:cNvPr id="85" name="Σύμβολο κράτησης θέσης περιεχομένου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Κάντε κλικ για να επεξεργαστείτε τον τίτλο υποδείγματος</a:t>
            </a:r>
            <a:endParaRPr lang="el-GR" dirty="0"/>
          </a:p>
        </p:txBody>
      </p:sp>
      <p:grpSp>
        <p:nvGrpSpPr>
          <p:cNvPr id="156" name="Γραμμή" descr="Γραφικό γραμμής"/>
          <p:cNvGrpSpPr/>
          <p:nvPr/>
        </p:nvGrpSpPr>
        <p:grpSpPr bwMode="invGray">
          <a:xfrm>
            <a:off x="1522413" y="1514475"/>
            <a:ext cx="10569575" cy="64008"/>
            <a:chOff x="1522413" y="1514475"/>
            <a:chExt cx="10569575" cy="64008"/>
          </a:xfrm>
        </p:grpSpPr>
        <p:sp>
          <p:nvSpPr>
            <p:cNvPr id="157" name="Ελεύθερη σχεδίαση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58" name="Ελεύθερη σχεδίαση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59" name="Ελεύθερη σχεδίαση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0"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1"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2"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3"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4"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5"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6"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7"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8"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69"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0"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1"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2"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3"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4"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5"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6"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7"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8"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79"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0"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1"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2"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3"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4"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5"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6"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7"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8"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89"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0"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1"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2"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3"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4"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5"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6"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7"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8"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199"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0"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1"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2"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3"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4"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5"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6"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7"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8"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09"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0"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1"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2"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3"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4"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5"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6"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7"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8"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19"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0"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1"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2"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3"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4"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5"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6"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7"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8"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29"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230"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sp>
        <p:nvSpPr>
          <p:cNvPr id="4" name="Σύμβολο κράτησης θέσης υποσέλιδου 3"/>
          <p:cNvSpPr>
            <a:spLocks noGrp="1"/>
          </p:cNvSpPr>
          <p:nvPr>
            <p:ph type="ftr" sz="quarter" idx="11"/>
          </p:nvPr>
        </p:nvSpPr>
        <p:spPr/>
        <p:txBody>
          <a:bodyPr rtlCol="0"/>
          <a:lstStyle/>
          <a:p>
            <a:pPr rtl="0"/>
            <a:endParaRPr lang="el-GR" dirty="0"/>
          </a:p>
        </p:txBody>
      </p:sp>
      <p:sp>
        <p:nvSpPr>
          <p:cNvPr id="3" name="Σύμβολο κράτησης θέσης ημερομηνίας 2"/>
          <p:cNvSpPr>
            <a:spLocks noGrp="1"/>
          </p:cNvSpPr>
          <p:nvPr>
            <p:ph type="dt" sz="half" idx="10"/>
          </p:nvPr>
        </p:nvSpPr>
        <p:spPr/>
        <p:txBody>
          <a:bodyPr rtlCol="0"/>
          <a:lstStyle/>
          <a:p>
            <a:pPr rtl="0"/>
            <a:fld id="{551F0177-3457-4B12-BEA0-825D05B3CB8D}" type="datetime1">
              <a:rPr lang="el-GR" smtClean="0"/>
              <a:t>14/9/2021</a:t>
            </a:fld>
            <a:endParaRPr lang="el-GR" dirty="0"/>
          </a:p>
        </p:txBody>
      </p:sp>
      <p:sp>
        <p:nvSpPr>
          <p:cNvPr id="5" name="Σύμβολο κράτησης θέσης αριθμού διαφάνειας 4"/>
          <p:cNvSpPr>
            <a:spLocks noGrp="1"/>
          </p:cNvSpPr>
          <p:nvPr>
            <p:ph type="sldNum" sz="quarter" idx="12"/>
          </p:nvPr>
        </p:nvSpPr>
        <p:spPr/>
        <p:txBody>
          <a:bodyPr rtlCol="0"/>
          <a:lstStyle/>
          <a:p>
            <a:pPr rtl="0"/>
            <a:fld id="{25BA54BD-C84D-46CE-8B72-31BFB26ABA43}" type="slidenum">
              <a:rPr lang="el-GR"/>
              <a:t>‹#›</a:t>
            </a:fld>
            <a:endParaRPr lang="el-GR"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3" name="Σύμβολο κράτησης θέσης υποσέλιδου 2"/>
          <p:cNvSpPr>
            <a:spLocks noGrp="1"/>
          </p:cNvSpPr>
          <p:nvPr>
            <p:ph type="ftr" sz="quarter" idx="11"/>
          </p:nvPr>
        </p:nvSpPr>
        <p:spPr/>
        <p:txBody>
          <a:bodyPr rtlCol="0"/>
          <a:lstStyle/>
          <a:p>
            <a:pPr rtl="0"/>
            <a:endParaRPr lang="el-GR" dirty="0"/>
          </a:p>
        </p:txBody>
      </p:sp>
      <p:sp>
        <p:nvSpPr>
          <p:cNvPr id="2" name="Σύμβολο κράτησης θέσης ημερομηνίας 1"/>
          <p:cNvSpPr>
            <a:spLocks noGrp="1"/>
          </p:cNvSpPr>
          <p:nvPr>
            <p:ph type="dt" sz="half" idx="10"/>
          </p:nvPr>
        </p:nvSpPr>
        <p:spPr/>
        <p:txBody>
          <a:bodyPr rtlCol="0"/>
          <a:lstStyle/>
          <a:p>
            <a:pPr rtl="0"/>
            <a:fld id="{2E83EFF7-E94C-4FD9-A6DE-18293CCC3264}" type="datetime1">
              <a:rPr lang="el-GR" smtClean="0"/>
              <a:t>14/9/2021</a:t>
            </a:fld>
            <a:endParaRPr lang="el-GR" dirty="0"/>
          </a:p>
        </p:txBody>
      </p:sp>
      <p:sp>
        <p:nvSpPr>
          <p:cNvPr id="4" name="Σύμβολο κράτησης θέσης αριθμού διαφάνειας 3"/>
          <p:cNvSpPr>
            <a:spLocks noGrp="1"/>
          </p:cNvSpPr>
          <p:nvPr>
            <p:ph type="sldNum" sz="quarter" idx="12"/>
          </p:nvPr>
        </p:nvSpPr>
        <p:spPr/>
        <p:txBody>
          <a:bodyPr rtlCol="0"/>
          <a:lstStyle/>
          <a:p>
            <a:pPr rtl="0"/>
            <a:fld id="{25BA54BD-C84D-46CE-8B72-31BFB26ABA43}" type="slidenum">
              <a:rPr lang="el-GR"/>
              <a:t>‹#›</a:t>
            </a:fld>
            <a:endParaRPr lang="el-GR"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nchor="b">
            <a:noAutofit/>
          </a:bodyPr>
          <a:lstStyle>
            <a:lvl1pPr algn="l" rtl="0">
              <a:defRPr sz="3200" b="0"/>
            </a:lvl1pPr>
          </a:lstStyle>
          <a:p>
            <a:pPr rtl="0"/>
            <a:r>
              <a:rPr lang="el-GR"/>
              <a:t>Κάντε κλικ για να επεξεργαστείτε τον τίτλο υποδείγματος</a:t>
            </a:r>
            <a:endParaRPr lang="el-GR" dirty="0"/>
          </a:p>
        </p:txBody>
      </p:sp>
      <p:sp>
        <p:nvSpPr>
          <p:cNvPr id="4" name="Σύμβολο κράτησης θέσης κειμένου 3"/>
          <p:cNvSpPr>
            <a:spLocks noGrp="1"/>
          </p:cNvSpPr>
          <p:nvPr>
            <p:ph type="body" sz="half" idx="2"/>
          </p:nvPr>
        </p:nvSpPr>
        <p:spPr>
          <a:xfrm>
            <a:off x="1522413" y="3429000"/>
            <a:ext cx="2743200" cy="2743200"/>
          </a:xfrm>
        </p:spPr>
        <p:txBody>
          <a:bodyPr rtlCol="0" anchor="b">
            <a:normAutofit/>
          </a:bodyPr>
          <a:lstStyle>
            <a:lvl1pPr marL="0" indent="0">
              <a:lnSpc>
                <a:spcPct val="100000"/>
              </a:lnSpc>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Σύμβολο κράτησης θέσης περιεχομένου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grpSp>
        <p:nvGrpSpPr>
          <p:cNvPr id="615" name="Πλαίσιο" descr="Γραφικό κουτιού"/>
          <p:cNvGrpSpPr/>
          <p:nvPr/>
        </p:nvGrpSpPr>
        <p:grpSpPr bwMode="invGray">
          <a:xfrm>
            <a:off x="4417839" y="1630821"/>
            <a:ext cx="6291028" cy="4575885"/>
            <a:chOff x="4417839" y="1630821"/>
            <a:chExt cx="6291028" cy="4575885"/>
          </a:xfrm>
        </p:grpSpPr>
        <p:grpSp>
          <p:nvGrpSpPr>
            <p:cNvPr id="616" name="Ομάδα 615"/>
            <p:cNvGrpSpPr/>
            <p:nvPr/>
          </p:nvGrpSpPr>
          <p:grpSpPr bwMode="invGray">
            <a:xfrm>
              <a:off x="5414491" y="1630821"/>
              <a:ext cx="5294376" cy="4114800"/>
              <a:chOff x="3310555" y="716546"/>
              <a:chExt cx="5294376" cy="4114800"/>
            </a:xfrm>
          </p:grpSpPr>
          <p:grpSp>
            <p:nvGrpSpPr>
              <p:cNvPr id="768" name="Ομάδα 767"/>
              <p:cNvGrpSpPr/>
              <p:nvPr/>
            </p:nvGrpSpPr>
            <p:grpSpPr bwMode="invGray">
              <a:xfrm flipH="1">
                <a:off x="3310555" y="737968"/>
                <a:ext cx="5294376" cy="54864"/>
                <a:chOff x="1522413" y="1514475"/>
                <a:chExt cx="10569575" cy="64008"/>
              </a:xfrm>
              <a:solidFill>
                <a:schemeClr val="accent1"/>
              </a:solidFill>
            </p:grpSpPr>
            <p:sp>
              <p:nvSpPr>
                <p:cNvPr id="844" name="Ελεύθερη σχεδίαση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5" name="Ελεύθερη σχεδίαση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6" name="Ελεύθερη σχεδίαση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7"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8"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9"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0"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1"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2"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3"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4"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5"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6"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7"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8"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9"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0"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1"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2"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3"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4"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5"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6"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7"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8"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9"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0"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1"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2"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3"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4"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5"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6"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7"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8"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9"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0"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1"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2"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3"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4"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5"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6"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7"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8"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9"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0"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1"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2"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3"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4"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5"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6"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7"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8"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9"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0"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1"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2"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3"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4"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5"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6"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7"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8"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9"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0"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1"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2"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3"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4"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5"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6"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7"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nvGrpSpPr>
              <p:cNvPr id="769" name="Ομάδα 768"/>
              <p:cNvGrpSpPr/>
              <p:nvPr/>
            </p:nvGrpSpPr>
            <p:grpSpPr bwMode="invGray">
              <a:xfrm rot="16200000" flipH="1">
                <a:off x="6492229" y="2755658"/>
                <a:ext cx="4114800" cy="36576"/>
                <a:chOff x="1522413" y="1514475"/>
                <a:chExt cx="10569575" cy="64008"/>
              </a:xfrm>
              <a:solidFill>
                <a:schemeClr val="accent1"/>
              </a:solidFill>
            </p:grpSpPr>
            <p:sp>
              <p:nvSpPr>
                <p:cNvPr id="770" name="Ελεύθερη σχεδίαση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1" name="Ελεύθερη σχεδίαση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2" name="Ελεύθερη σχεδίαση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3"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4"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5"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6"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7"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8"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9"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0"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1"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2"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3"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4"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5"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6"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7"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8"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9"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0"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1"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2"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3"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4"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5"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6"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7"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8"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9"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0"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1"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2"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3"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4"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5"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6"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7"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8"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9"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0"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1"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2"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3"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4"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5"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6"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7"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8"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9"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0"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1"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2"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3"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4"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5"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6"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7"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8"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9"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0"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1"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2"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3"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4"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5"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6"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7"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8"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9"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0"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1"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2"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3"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grpSp>
          <p:nvGrpSpPr>
            <p:cNvPr id="617" name="Ομάδα 616"/>
            <p:cNvGrpSpPr/>
            <p:nvPr/>
          </p:nvGrpSpPr>
          <p:grpSpPr bwMode="invGray">
            <a:xfrm rot="10800000">
              <a:off x="4417839" y="2091906"/>
              <a:ext cx="5294376" cy="4114800"/>
              <a:chOff x="3310555" y="716546"/>
              <a:chExt cx="5294376" cy="4114800"/>
            </a:xfrm>
          </p:grpSpPr>
          <p:grpSp>
            <p:nvGrpSpPr>
              <p:cNvPr id="618" name="Ομάδα 617"/>
              <p:cNvGrpSpPr/>
              <p:nvPr/>
            </p:nvGrpSpPr>
            <p:grpSpPr bwMode="invGray">
              <a:xfrm flipH="1">
                <a:off x="3310555" y="737968"/>
                <a:ext cx="5294376" cy="54864"/>
                <a:chOff x="1522413" y="1514475"/>
                <a:chExt cx="10569575" cy="64008"/>
              </a:xfrm>
              <a:solidFill>
                <a:schemeClr val="accent1"/>
              </a:solidFill>
            </p:grpSpPr>
            <p:sp>
              <p:nvSpPr>
                <p:cNvPr id="694" name="Ελεύθερη σχεδίαση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5" name="Ελεύθερη σχεδίαση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6" name="Ελεύθερη σχεδίαση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7"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8"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9"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0"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1"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2"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3"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4"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5"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6"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7"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8"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9"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0"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1"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2"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3"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4"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5"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6"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7"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8"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9"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0"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1"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2"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3"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4"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5"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6"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7"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8"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9"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0"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1"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2"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3"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4"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5"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6"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7"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8"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9"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0"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1"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2"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3"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4"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5"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6"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7"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8"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9"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0"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1"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2"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3"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4"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5"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6"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7"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8"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9"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0"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1"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2"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3"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4"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5"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6"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7"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nvGrpSpPr>
              <p:cNvPr id="619" name="Ομάδα 618"/>
              <p:cNvGrpSpPr/>
              <p:nvPr/>
            </p:nvGrpSpPr>
            <p:grpSpPr bwMode="invGray">
              <a:xfrm rot="16200000" flipH="1">
                <a:off x="6492229" y="2755658"/>
                <a:ext cx="4114800" cy="36576"/>
                <a:chOff x="1522413" y="1514475"/>
                <a:chExt cx="10569575" cy="64008"/>
              </a:xfrm>
              <a:solidFill>
                <a:schemeClr val="accent1"/>
              </a:solidFill>
            </p:grpSpPr>
            <p:sp>
              <p:nvSpPr>
                <p:cNvPr id="620" name="Ελεύθερη σχεδίαση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1" name="Ελεύθερη σχεδίαση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2" name="Ελεύθερη σχεδίαση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3"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4"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5"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6"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7"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8"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9"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0"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1"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2"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3"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4"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5"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6"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7"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8"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9"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0"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1"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2"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3"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4"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5"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6"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7"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8"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9"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0"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1"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2"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3"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4"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5"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6"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7"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8"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9"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0"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1"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2"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3"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4"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5"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6"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7"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8"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9"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0"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1"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2"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3"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4"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5"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6"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7"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8"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9"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0"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1"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2"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3"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4"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5"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6"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7"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8"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9"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0"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1"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2"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3"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gr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5" name="Σύμβολο κράτησης θέσης ημερομηνίας 4"/>
          <p:cNvSpPr>
            <a:spLocks noGrp="1"/>
          </p:cNvSpPr>
          <p:nvPr>
            <p:ph type="dt" sz="half" idx="10"/>
          </p:nvPr>
        </p:nvSpPr>
        <p:spPr/>
        <p:txBody>
          <a:bodyPr rtlCol="0"/>
          <a:lstStyle/>
          <a:p>
            <a:pPr rtl="0"/>
            <a:fld id="{B102F11F-5270-4642-B1F2-9C9E3C6334B7}" type="datetime1">
              <a:rPr lang="el-GR" smtClean="0"/>
              <a:t>14/9/2021</a:t>
            </a:fld>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25BA54BD-C84D-46CE-8B72-31BFB26ABA43}" type="slidenum">
              <a:rPr lang="el-GR"/>
              <a:t>‹#›</a:t>
            </a:fld>
            <a:endParaRPr lang="el-GR"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522414" y="274638"/>
            <a:ext cx="9143998" cy="1020762"/>
          </a:xfrm>
        </p:spPr>
        <p:txBody>
          <a:bodyPr rtlCol="0" anchor="b">
            <a:noAutofit/>
          </a:bodyPr>
          <a:lstStyle>
            <a:lvl1pPr algn="l" rtl="0">
              <a:defRPr sz="3200" b="0"/>
            </a:lvl1pPr>
          </a:lstStyle>
          <a:p>
            <a:pPr rtl="0"/>
            <a:r>
              <a:rPr lang="el-GR"/>
              <a:t>Κάντε κλικ για να επεξεργαστείτε τον τίτλο υποδείγματος</a:t>
            </a:r>
            <a:endParaRPr lang="el-GR" dirty="0"/>
          </a:p>
        </p:txBody>
      </p:sp>
      <p:sp>
        <p:nvSpPr>
          <p:cNvPr id="3" name="Σύμβολο κράτησης θέσης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εικόνα</a:t>
            </a:r>
            <a:endParaRPr lang="el-GR" dirty="0"/>
          </a:p>
        </p:txBody>
      </p:sp>
      <p:grpSp>
        <p:nvGrpSpPr>
          <p:cNvPr id="614" name="Πλαίσιο" descr="Γραφικό κουτιού"/>
          <p:cNvGrpSpPr/>
          <p:nvPr/>
        </p:nvGrpSpPr>
        <p:grpSpPr bwMode="invGray">
          <a:xfrm flipH="1">
            <a:off x="1447500" y="1630821"/>
            <a:ext cx="6291028" cy="4575885"/>
            <a:chOff x="4417839" y="1630821"/>
            <a:chExt cx="6291028" cy="4575885"/>
          </a:xfrm>
        </p:grpSpPr>
        <p:grpSp>
          <p:nvGrpSpPr>
            <p:cNvPr id="615" name="Ομάδα 614"/>
            <p:cNvGrpSpPr/>
            <p:nvPr/>
          </p:nvGrpSpPr>
          <p:grpSpPr bwMode="invGray">
            <a:xfrm>
              <a:off x="5414491" y="1630821"/>
              <a:ext cx="5294376" cy="4114800"/>
              <a:chOff x="3310555" y="716546"/>
              <a:chExt cx="5294376" cy="4114800"/>
            </a:xfrm>
          </p:grpSpPr>
          <p:grpSp>
            <p:nvGrpSpPr>
              <p:cNvPr id="767" name="Ομάδα 766"/>
              <p:cNvGrpSpPr/>
              <p:nvPr/>
            </p:nvGrpSpPr>
            <p:grpSpPr bwMode="invGray">
              <a:xfrm flipH="1">
                <a:off x="3310555" y="737968"/>
                <a:ext cx="5294376" cy="54864"/>
                <a:chOff x="1522413" y="1514475"/>
                <a:chExt cx="10569575" cy="64008"/>
              </a:xfrm>
              <a:solidFill>
                <a:schemeClr val="accent1"/>
              </a:solidFill>
            </p:grpSpPr>
            <p:sp>
              <p:nvSpPr>
                <p:cNvPr id="843" name="Ελεύθερη σχεδίαση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4" name="Ελεύθερη σχεδίαση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5" name="Ελεύθερη σχεδίαση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6"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7"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8"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9"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0"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1"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2"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3"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4"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5"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6"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7"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8"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59"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0"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1"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2"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3"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4"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5"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6"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7"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8"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69"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0"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1"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2"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3"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4"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5"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6"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7"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8"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79"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0"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1"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2"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3"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4"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5"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6"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7"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8"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89"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0"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1"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2"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3"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4"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5"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6"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7"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8"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99"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0"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1"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2"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3"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4"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5"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6"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7"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8"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09"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0"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1"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2"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3"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4"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5"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916"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nvGrpSpPr>
              <p:cNvPr id="768" name="Ομάδα 767"/>
              <p:cNvGrpSpPr/>
              <p:nvPr/>
            </p:nvGrpSpPr>
            <p:grpSpPr bwMode="invGray">
              <a:xfrm rot="16200000" flipH="1">
                <a:off x="6492229" y="2755658"/>
                <a:ext cx="4114800" cy="36576"/>
                <a:chOff x="1522413" y="1514475"/>
                <a:chExt cx="10569575" cy="64008"/>
              </a:xfrm>
              <a:solidFill>
                <a:schemeClr val="accent1"/>
              </a:solidFill>
            </p:grpSpPr>
            <p:sp>
              <p:nvSpPr>
                <p:cNvPr id="769" name="Ελεύθερη σχεδίαση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0" name="Ελεύθερη σχεδίαση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1" name="Ελεύθερη σχεδίαση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2"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3"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4"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5"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6"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7"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8"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79"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0"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1"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2"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3"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4"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5"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6"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7"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8"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89"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0"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1"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2"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3"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4"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5"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6"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7"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8"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99"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0"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1"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2"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3"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4"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5"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6"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7"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8"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09"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0"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1"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2"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3"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4"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5"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6"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7"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8"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19"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0"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1"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2"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3"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4"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5"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6"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7"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8"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29"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0"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1"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2"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3"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4"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5"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6"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7"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8"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39"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0"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1"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842"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grpSp>
          <p:nvGrpSpPr>
            <p:cNvPr id="616" name="Ομάδα 615"/>
            <p:cNvGrpSpPr/>
            <p:nvPr/>
          </p:nvGrpSpPr>
          <p:grpSpPr bwMode="invGray">
            <a:xfrm rot="10800000">
              <a:off x="4417839" y="2091906"/>
              <a:ext cx="5294376" cy="4114800"/>
              <a:chOff x="3310555" y="716546"/>
              <a:chExt cx="5294376" cy="4114800"/>
            </a:xfrm>
          </p:grpSpPr>
          <p:grpSp>
            <p:nvGrpSpPr>
              <p:cNvPr id="617" name="Ομάδα 616"/>
              <p:cNvGrpSpPr/>
              <p:nvPr/>
            </p:nvGrpSpPr>
            <p:grpSpPr bwMode="invGray">
              <a:xfrm flipH="1">
                <a:off x="3310555" y="737968"/>
                <a:ext cx="5294376" cy="54864"/>
                <a:chOff x="1522413" y="1514475"/>
                <a:chExt cx="10569575" cy="64008"/>
              </a:xfrm>
              <a:solidFill>
                <a:schemeClr val="accent1"/>
              </a:solidFill>
            </p:grpSpPr>
            <p:sp>
              <p:nvSpPr>
                <p:cNvPr id="693" name="Ελεύθερη σχεδίαση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4" name="Ελεύθερη σχεδίαση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5" name="Ελεύθερη σχεδίαση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6" name="Ελεύθερη σχεδίαση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7" name="Ελεύθερη σχεδίαση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8" name="Ελεύθερη σχεδίαση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9" name="Ελεύθερη σχεδίαση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0" name="Ελεύθερη σχεδίαση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1" name="Ελεύθερη σχεδίαση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2" name="Ελεύθερη σχεδίαση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3" name="Ελεύθερη σχεδίαση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4" name="Ελεύθερη σχεδίαση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5" name="Ελεύθερη σχεδίαση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6" name="Ελεύθερη σχεδίαση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7" name="Ελεύθερη σχεδίαση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8" name="Ελεύθερη σχεδίαση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09" name="Ελεύθερη σχεδίαση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0" name="Ελεύθερη σχεδίαση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1" name="Ελεύθερη σχεδίαση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2" name="Ελεύθερη σχεδίαση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3" name="Ελεύθερη σχεδίαση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4" name="Ελεύθερη σχεδίαση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5" name="Ελεύθερη σχεδίαση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6" name="Ελεύθερη σχεδίαση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7" name="Ελεύθερη σχεδίαση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8" name="Ελεύθερη σχεδίαση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19" name="Ελεύθερη σχεδίαση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0" name="Ελεύθερη σχεδίαση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1" name="Ελεύθερη σχεδίαση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2" name="Ελεύθερη σχεδίαση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3" name="Ελεύθερη σχεδίαση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4" name="Ελεύθερη σχεδίαση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5" name="Ελεύθερη σχεδίαση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6" name="Ελεύθερη σχεδίαση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7" name="Ελεύθερη σχεδίαση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8" name="Ελεύθερη σχεδίαση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29" name="Ελεύθερη σχεδίαση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0" name="Ελεύθερη σχεδίαση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1" name="Ελεύθερη σχεδίαση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2" name="Ελεύθερη σχεδίαση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3" name="Ελεύθερη σχεδίαση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4" name="Ελεύθερη σχεδίαση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5" name="Ελεύθερη σχεδίαση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6" name="Ελεύθερη σχεδίαση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7" name="Ελεύθερη σχεδίαση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8" name="Ελεύθερη σχεδίαση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39" name="Ελεύθερη σχεδίαση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0" name="Ελεύθερη σχεδίαση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1" name="Ελεύθερη σχεδίαση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2" name="Ελεύθερη σχεδίαση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3" name="Ελεύθερη σχεδίαση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4" name="Ελεύθερη σχεδίαση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5" name="Ελεύθερη σχεδίαση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6" name="Ελεύθερη σχεδίαση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7" name="Ελεύθερη σχεδίαση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8" name="Ελεύθερη σχεδίαση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49" name="Ελεύθερη σχεδίαση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0" name="Ελεύθερη σχεδίαση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1" name="Ελεύθερη σχεδίαση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2" name="Ελεύθερη σχεδίαση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3" name="Ελεύθερη σχεδίαση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4" name="Ελεύθερη σχεδίαση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5" name="Ελεύθερη σχεδίαση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6" name="Ελεύθερη σχεδίαση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7" name="Ελεύθερη σχεδίαση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8" name="Ελεύθερη σχεδίαση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59" name="Ελεύθερη σχεδίαση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0" name="Ελεύθερη σχεδίαση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1" name="Ελεύθερη σχεδίαση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2" name="Ελεύθερη σχεδίαση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3" name="Ελεύθερη σχεδίαση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4" name="Ελεύθερη σχεδίαση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5" name="Ελεύθερη σχεδίαση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766" name="Ελεύθερη σχεδίαση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nvGrpSpPr>
              <p:cNvPr id="618" name="Ομάδα 617"/>
              <p:cNvGrpSpPr/>
              <p:nvPr/>
            </p:nvGrpSpPr>
            <p:grpSpPr bwMode="invGray">
              <a:xfrm rot="16200000" flipH="1">
                <a:off x="6492229" y="2755658"/>
                <a:ext cx="4114800" cy="36576"/>
                <a:chOff x="1522413" y="1514475"/>
                <a:chExt cx="10569575" cy="64008"/>
              </a:xfrm>
              <a:solidFill>
                <a:schemeClr val="accent1"/>
              </a:solidFill>
            </p:grpSpPr>
            <p:sp>
              <p:nvSpPr>
                <p:cNvPr id="619" name="Ελεύθερη σχεδίαση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0" name="Ελεύθερη σχεδίαση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1" name="Ελεύθερη σχεδίαση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2" name="Ελεύθερη σχεδίαση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3" name="Ελεύθερη σχεδίαση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4" name="Ελεύθερη σχεδίαση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5" name="Ελεύθερη σχεδίαση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6" name="Ελεύθερη σχεδίαση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7" name="Ελεύθερη σχεδίαση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8" name="Ελεύθερη σχεδίαση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29" name="Ελεύθερη σχεδίαση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0" name="Ελεύθερη σχεδίαση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1" name="Ελεύθερη σχεδίαση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2" name="Ελεύθερη σχεδίαση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3" name="Ελεύθερη σχεδίαση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4" name="Ελεύθερη σχεδίαση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5" name="Ελεύθερη σχεδίαση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6" name="Ελεύθερη σχεδίαση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7" name="Ελεύθερη σχεδίαση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8" name="Ελεύθερη σχεδίαση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39" name="Ελεύθερη σχεδίαση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0" name="Ελεύθερη σχεδίαση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1" name="Ελεύθερη σχεδίαση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2" name="Ελεύθερη σχεδίαση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3" name="Ελεύθερη σχεδίαση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4" name="Ελεύθερη σχεδίαση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5" name="Ελεύθερη σχεδίαση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6" name="Ελεύθερη σχεδίαση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7" name="Ελεύθερη σχεδίαση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8" name="Ελεύθερη σχεδίαση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49" name="Ελεύθερη σχεδίαση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0" name="Ελεύθερη σχεδίαση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1" name="Ελεύθερη σχεδίαση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2" name="Ελεύθερη σχεδίαση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3" name="Ελεύθερη σχεδίαση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4" name="Ελεύθερη σχεδίαση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5" name="Ελεύθερη σχεδίαση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6" name="Ελεύθερη σχεδίαση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7" name="Ελεύθερη σχεδίαση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8" name="Ελεύθερη σχεδίαση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59" name="Ελεύθερη σχεδίαση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0" name="Ελεύθερη σχεδίαση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1" name="Ελεύθερη σχεδίαση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2" name="Ελεύθερη σχεδίαση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3" name="Ελεύθερη σχεδίαση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4" name="Ελεύθερη σχεδίαση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5" name="Ελεύθερη σχεδίαση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6" name="Ελεύθερη σχεδίαση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7" name="Ελεύθερη σχεδίαση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8" name="Ελεύθερη σχεδίαση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69" name="Ελεύθερη σχεδίαση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0" name="Ελεύθερη σχεδίαση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1" name="Ελεύθερη σχεδίαση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2" name="Ελεύθερη σχεδίαση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3" name="Ελεύθερη σχεδίαση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4" name="Ελεύθερη σχεδίαση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5" name="Ελεύθερη σχεδίαση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6" name="Ελεύθερη σχεδίαση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7" name="Ελεύθερη σχεδίαση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8" name="Ελεύθερη σχεδίαση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79" name="Ελεύθερη σχεδίαση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0" name="Ελεύθερη σχεδίαση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1" name="Ελεύθερη σχεδίαση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2" name="Ελεύθερη σχεδίαση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3" name="Ελεύθερη σχεδίαση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4" name="Ελεύθερη σχεδίαση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5" name="Ελεύθερη σχεδίαση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6" name="Ελεύθερη σχεδίαση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7" name="Ελεύθερη σχεδίαση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8" name="Ελεύθερη σχεδίαση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89" name="Ελεύθερη σχεδίαση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0" name="Ελεύθερη σχεδίαση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1" name="Ελεύθερη σχεδίαση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sp>
              <p:nvSpPr>
                <p:cNvPr id="692" name="Ελεύθερη σχεδίαση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el-GR" dirty="0">
                    <a:ln>
                      <a:noFill/>
                    </a:ln>
                  </a:endParaRPr>
                </a:p>
              </p:txBody>
            </p:sp>
          </p:grpSp>
        </p:grpSp>
      </p:grpSp>
      <p:sp>
        <p:nvSpPr>
          <p:cNvPr id="4" name="Σύμβολο κράτησης θέσης κειμένου 3"/>
          <p:cNvSpPr>
            <a:spLocks noGrp="1"/>
          </p:cNvSpPr>
          <p:nvPr>
            <p:ph type="body" sz="half" idx="2"/>
          </p:nvPr>
        </p:nvSpPr>
        <p:spPr>
          <a:xfrm>
            <a:off x="7905959" y="3411748"/>
            <a:ext cx="2743200" cy="2743200"/>
          </a:xfrm>
        </p:spPr>
        <p:txBody>
          <a:bodyPr rtlCol="0" anchor="b">
            <a:normAutofit/>
          </a:bodyPr>
          <a:lstStyle>
            <a:lvl1pPr marL="0" indent="0">
              <a:lnSpc>
                <a:spcPct val="100000"/>
              </a:lnSpc>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6" name="Σύμβολο κράτησης θέσης υποσέλιδου 5"/>
          <p:cNvSpPr>
            <a:spLocks noGrp="1"/>
          </p:cNvSpPr>
          <p:nvPr>
            <p:ph type="ftr" sz="quarter" idx="11"/>
          </p:nvPr>
        </p:nvSpPr>
        <p:spPr/>
        <p:txBody>
          <a:bodyPr rtlCol="0"/>
          <a:lstStyle/>
          <a:p>
            <a:pPr rtl="0"/>
            <a:endParaRPr lang="el-GR" dirty="0"/>
          </a:p>
        </p:txBody>
      </p:sp>
      <p:sp>
        <p:nvSpPr>
          <p:cNvPr id="5" name="Σύμβολο κράτησης θέσης ημερομηνίας 4"/>
          <p:cNvSpPr>
            <a:spLocks noGrp="1"/>
          </p:cNvSpPr>
          <p:nvPr>
            <p:ph type="dt" sz="half" idx="10"/>
          </p:nvPr>
        </p:nvSpPr>
        <p:spPr/>
        <p:txBody>
          <a:bodyPr rtlCol="0"/>
          <a:lstStyle/>
          <a:p>
            <a:pPr rtl="0"/>
            <a:fld id="{00147233-F6A7-434F-92E5-61A569BFCB2D}" type="datetime1">
              <a:rPr lang="el-GR" smtClean="0"/>
              <a:t>14/9/2021</a:t>
            </a:fld>
            <a:endParaRPr lang="el-GR" dirty="0"/>
          </a:p>
        </p:txBody>
      </p:sp>
      <p:sp>
        <p:nvSpPr>
          <p:cNvPr id="7" name="Σύμβολο κράτησης θέσης αριθμού διαφάνειας 6"/>
          <p:cNvSpPr>
            <a:spLocks noGrp="1"/>
          </p:cNvSpPr>
          <p:nvPr>
            <p:ph type="sldNum" sz="quarter" idx="12"/>
          </p:nvPr>
        </p:nvSpPr>
        <p:spPr/>
        <p:txBody>
          <a:bodyPr rtlCol="0"/>
          <a:lstStyle/>
          <a:p>
            <a:pPr rtl="0"/>
            <a:fld id="{25BA54BD-C84D-46CE-8B72-31BFB26ABA43}" type="slidenum">
              <a:rPr lang="el-GR"/>
              <a:t>‹#›</a:t>
            </a:fld>
            <a:endParaRPr lang="el-GR"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Σύμβολο κράτησης θέσης τίτλου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el-GR" dirty="0"/>
              <a:t>Στυλ κύριου τίτλου</a:t>
            </a:r>
          </a:p>
        </p:txBody>
      </p:sp>
      <p:sp>
        <p:nvSpPr>
          <p:cNvPr id="3" name="Σύμβολο κράτησης θέσης κειμένου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rtl="0"/>
            <a:r>
              <a:rPr lang="el-GR" dirty="0"/>
              <a:t>Δεύτερου επιπέδου</a:t>
            </a:r>
          </a:p>
          <a:p>
            <a:pPr lvl="2" rtl="0"/>
            <a:r>
              <a:rPr lang="el-GR" dirty="0"/>
              <a:t>Τρίτου επιπέδου</a:t>
            </a:r>
          </a:p>
          <a:p>
            <a:pPr lvl="3" rtl="0"/>
            <a:r>
              <a:rPr lang="el-GR" dirty="0"/>
              <a:t>Τέταρτου επιπέδου</a:t>
            </a:r>
          </a:p>
          <a:p>
            <a:pPr lvl="4" rtl="0"/>
            <a:r>
              <a:rPr lang="el-GR" dirty="0"/>
              <a:t>Πέμπτου επιπέδου</a:t>
            </a:r>
          </a:p>
        </p:txBody>
      </p:sp>
      <p:sp>
        <p:nvSpPr>
          <p:cNvPr id="5" name="Σύμβολο κράτησης θέσης υποσέλιδου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el-GR" dirty="0"/>
          </a:p>
        </p:txBody>
      </p:sp>
      <p:sp>
        <p:nvSpPr>
          <p:cNvPr id="4" name="Σύμβολο κράτησης θέσης ημερομηνίας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F38CD73C-109C-4F2C-8D5C-05E3AE1DFFE2}" type="datetime1">
              <a:rPr lang="el-GR" smtClean="0"/>
              <a:t>14/9/2021</a:t>
            </a:fld>
            <a:endParaRPr lang="el-GR" dirty="0"/>
          </a:p>
        </p:txBody>
      </p:sp>
      <p:sp>
        <p:nvSpPr>
          <p:cNvPr id="6" name="Σύμβολο κράτησης θέσης αριθμού διαφάνειας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el-GR" smtClean="0"/>
              <a:pPr/>
              <a:t>‹#›</a:t>
            </a:fld>
            <a:endParaRPr lang="el-GR"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rtlCol="0"/>
          <a:lstStyle/>
          <a:p>
            <a:pPr rtl="0"/>
            <a:r>
              <a:rPr lang="el-GR" dirty="0"/>
              <a:t>Κεφάλαιο 2ο</a:t>
            </a:r>
          </a:p>
        </p:txBody>
      </p:sp>
      <p:sp>
        <p:nvSpPr>
          <p:cNvPr id="3" name="Υπότιτλος 2"/>
          <p:cNvSpPr>
            <a:spLocks noGrp="1"/>
          </p:cNvSpPr>
          <p:nvPr>
            <p:ph type="subTitle" idx="1"/>
          </p:nvPr>
        </p:nvSpPr>
        <p:spPr/>
        <p:txBody>
          <a:bodyPr rtlCol="0"/>
          <a:lstStyle/>
          <a:p>
            <a:pPr rtl="0"/>
            <a:r>
              <a:rPr lang="el-GR" dirty="0"/>
              <a:t>Κύτταρο: η θεμελιώδης μονάδα της ζωής</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err="1"/>
              <a:t>Ενδομεμβρανικό</a:t>
            </a:r>
            <a:r>
              <a:rPr lang="el-GR" dirty="0"/>
              <a:t> σύστημα</a:t>
            </a:r>
          </a:p>
        </p:txBody>
      </p:sp>
      <p:sp>
        <p:nvSpPr>
          <p:cNvPr id="3" name="Θέση περιεχομένου 2">
            <a:extLst>
              <a:ext uri="{FF2B5EF4-FFF2-40B4-BE49-F238E27FC236}">
                <a16:creationId xmlns:a16="http://schemas.microsoft.com/office/drawing/2014/main" id="{6A82D21B-8315-4439-92B6-90A4721AD736}"/>
              </a:ext>
            </a:extLst>
          </p:cNvPr>
          <p:cNvSpPr>
            <a:spLocks noGrp="1"/>
          </p:cNvSpPr>
          <p:nvPr>
            <p:ph idx="1"/>
          </p:nvPr>
        </p:nvSpPr>
        <p:spPr/>
        <p:txBody>
          <a:bodyPr>
            <a:normAutofit fontScale="92500" lnSpcReduction="10000"/>
          </a:bodyPr>
          <a:lstStyle/>
          <a:p>
            <a:r>
              <a:rPr lang="el-GR" dirty="0"/>
              <a:t>Διακρίνεται σε αδρό και λείο </a:t>
            </a:r>
            <a:r>
              <a:rPr lang="el-GR" dirty="0" err="1"/>
              <a:t>ενδομεμβρανικό</a:t>
            </a:r>
            <a:r>
              <a:rPr lang="el-GR" dirty="0"/>
              <a:t> σύστημα</a:t>
            </a:r>
          </a:p>
          <a:p>
            <a:r>
              <a:rPr lang="el-GR" dirty="0"/>
              <a:t>Το αδρό φέρει στην εξωτερική επιφάνειά του μικρούς σχηματισμούς, τα </a:t>
            </a:r>
            <a:r>
              <a:rPr lang="el-GR" dirty="0" err="1"/>
              <a:t>ριβοσώματα</a:t>
            </a:r>
            <a:r>
              <a:rPr lang="el-GR" dirty="0"/>
              <a:t>.</a:t>
            </a:r>
          </a:p>
          <a:p>
            <a:r>
              <a:rPr lang="el-GR" dirty="0" err="1"/>
              <a:t>Ριβόσωμα</a:t>
            </a:r>
            <a:r>
              <a:rPr lang="el-GR" dirty="0"/>
              <a:t>: Δεν περιβάλλονται από μεμβράνη και αποτελούνται από </a:t>
            </a:r>
            <a:r>
              <a:rPr lang="en-US" dirty="0"/>
              <a:t>rRNA</a:t>
            </a:r>
            <a:r>
              <a:rPr lang="el-GR" dirty="0"/>
              <a:t> και πρωτεΐνες. Στα </a:t>
            </a:r>
            <a:r>
              <a:rPr lang="el-GR" dirty="0" err="1"/>
              <a:t>ριβοσώματα</a:t>
            </a:r>
            <a:r>
              <a:rPr lang="el-GR" dirty="0"/>
              <a:t> γίνεται η </a:t>
            </a:r>
            <a:r>
              <a:rPr lang="el-GR" dirty="0" err="1"/>
              <a:t>πρωτεϊνοσύνθεση</a:t>
            </a:r>
            <a:r>
              <a:rPr lang="el-GR" dirty="0"/>
              <a:t>. </a:t>
            </a:r>
          </a:p>
          <a:p>
            <a:r>
              <a:rPr lang="el-GR" dirty="0"/>
              <a:t>Οι πρωτεΐνες εισέρχονται στο εσωτερικό των αγωγών όπου μπορεί να υποστούν τροποποιήσεις (πχ. Προσθήκη σακχάρων, αποκοπή αρχικού αμινικού άκρου).</a:t>
            </a:r>
          </a:p>
          <a:p>
            <a:r>
              <a:rPr lang="el-GR" dirty="0" err="1"/>
              <a:t>Ριβοσώματα</a:t>
            </a:r>
            <a:r>
              <a:rPr lang="el-GR" dirty="0"/>
              <a:t> υπάρχουν στην επιφάνεια του αδρού </a:t>
            </a:r>
            <a:r>
              <a:rPr lang="el-GR" dirty="0" err="1"/>
              <a:t>ενδοπλασματικού</a:t>
            </a:r>
            <a:r>
              <a:rPr lang="el-GR" dirty="0"/>
              <a:t> δικτύου, ελεύθερα στο κυτταρόπλασμα, στα μιτοχόνδρια και στους </a:t>
            </a:r>
            <a:r>
              <a:rPr lang="el-GR" dirty="0" err="1"/>
              <a:t>χλωροπλάστες</a:t>
            </a:r>
            <a:r>
              <a:rPr lang="el-GR" dirty="0"/>
              <a:t>.</a:t>
            </a:r>
          </a:p>
        </p:txBody>
      </p:sp>
    </p:spTree>
    <p:extLst>
      <p:ext uri="{BB962C8B-B14F-4D97-AF65-F5344CB8AC3E}">
        <p14:creationId xmlns:p14="http://schemas.microsoft.com/office/powerpoint/2010/main" val="1797304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err="1"/>
              <a:t>Χλωροπλάστες</a:t>
            </a:r>
            <a:endParaRPr lang="el-GR" dirty="0"/>
          </a:p>
        </p:txBody>
      </p:sp>
      <p:sp>
        <p:nvSpPr>
          <p:cNvPr id="3" name="Θέση περιεχομένου 2">
            <a:extLst>
              <a:ext uri="{FF2B5EF4-FFF2-40B4-BE49-F238E27FC236}">
                <a16:creationId xmlns:a16="http://schemas.microsoft.com/office/drawing/2014/main" id="{645B0F76-417E-431A-80F4-0A1E88E3A69F}"/>
              </a:ext>
            </a:extLst>
          </p:cNvPr>
          <p:cNvSpPr>
            <a:spLocks noGrp="1"/>
          </p:cNvSpPr>
          <p:nvPr>
            <p:ph idx="1"/>
          </p:nvPr>
        </p:nvSpPr>
        <p:spPr>
          <a:xfrm>
            <a:off x="1522414" y="1700808"/>
            <a:ext cx="9144000" cy="4471392"/>
          </a:xfrm>
        </p:spPr>
        <p:txBody>
          <a:bodyPr>
            <a:normAutofit lnSpcReduction="10000"/>
          </a:bodyPr>
          <a:lstStyle/>
          <a:p>
            <a:r>
              <a:rPr lang="el-GR" dirty="0"/>
              <a:t>Υπάρχουν μόνο στα κύτταρα των πράσινων τμημάτων </a:t>
            </a:r>
            <a:r>
              <a:rPr lang="el-GR" dirty="0" err="1"/>
              <a:t>τωνφυτών</a:t>
            </a:r>
            <a:endParaRPr lang="el-GR" dirty="0"/>
          </a:p>
          <a:p>
            <a:r>
              <a:rPr lang="el-GR" dirty="0"/>
              <a:t>Στα οργανίδια αυτά γίνεται η φωτοσύνθεση.</a:t>
            </a:r>
          </a:p>
          <a:p>
            <a:r>
              <a:rPr lang="el-GR" dirty="0"/>
              <a:t>Δομή: περιβάλλονται από διπλή στοιχειώδη μεμβράνη, </a:t>
            </a:r>
          </a:p>
          <a:p>
            <a:r>
              <a:rPr lang="el-GR" dirty="0"/>
              <a:t>Εσωτερικά της διπλής μεμβράνης υπάρχει μια ρευστή μάζα, το στρώμα</a:t>
            </a:r>
          </a:p>
          <a:p>
            <a:r>
              <a:rPr lang="el-GR" dirty="0"/>
              <a:t>Στο στρώμα περιέχονται </a:t>
            </a:r>
            <a:r>
              <a:rPr lang="el-GR" dirty="0" err="1"/>
              <a:t>πεπλατισμένα</a:t>
            </a:r>
            <a:r>
              <a:rPr lang="el-GR" dirty="0"/>
              <a:t> </a:t>
            </a:r>
            <a:r>
              <a:rPr lang="el-GR" dirty="0" err="1"/>
              <a:t>κυστίδια</a:t>
            </a:r>
            <a:r>
              <a:rPr lang="el-GR" dirty="0"/>
              <a:t>, τα θυλακοειδή. Στοιβάζονται το ένα στο άλλο, ώστε να σχηματίσουν τα </a:t>
            </a:r>
            <a:r>
              <a:rPr lang="en-US" dirty="0"/>
              <a:t>grana</a:t>
            </a:r>
            <a:r>
              <a:rPr lang="el-GR" dirty="0"/>
              <a:t>, στα οποία περιέχονται μόρια χλωροφύλλης. </a:t>
            </a:r>
          </a:p>
          <a:p>
            <a:r>
              <a:rPr lang="el-GR" dirty="0"/>
              <a:t>Τα </a:t>
            </a:r>
            <a:r>
              <a:rPr lang="en-US" dirty="0"/>
              <a:t>grana</a:t>
            </a:r>
            <a:r>
              <a:rPr lang="el-GR" dirty="0"/>
              <a:t> συνδέονται μεταξύ τους με μεμονωμένες μεμβρανώδεις δομές, τα </a:t>
            </a:r>
            <a:r>
              <a:rPr lang="el-GR" dirty="0" err="1"/>
              <a:t>ελασμάτια</a:t>
            </a:r>
            <a:r>
              <a:rPr lang="el-GR" dirty="0"/>
              <a:t>.</a:t>
            </a:r>
          </a:p>
        </p:txBody>
      </p:sp>
    </p:spTree>
    <p:extLst>
      <p:ext uri="{BB962C8B-B14F-4D97-AF65-F5344CB8AC3E}">
        <p14:creationId xmlns:p14="http://schemas.microsoft.com/office/powerpoint/2010/main" val="1160959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27AD3B-1731-47A5-A172-2CA579F46DC3}"/>
              </a:ext>
            </a:extLst>
          </p:cNvPr>
          <p:cNvSpPr>
            <a:spLocks noGrp="1"/>
          </p:cNvSpPr>
          <p:nvPr>
            <p:ph type="title"/>
          </p:nvPr>
        </p:nvSpPr>
        <p:spPr/>
        <p:txBody>
          <a:bodyPr/>
          <a:lstStyle/>
          <a:p>
            <a:r>
              <a:rPr lang="el-GR" dirty="0" err="1"/>
              <a:t>Χλωροπλάστες</a:t>
            </a:r>
            <a:endParaRPr lang="el-GR" dirty="0"/>
          </a:p>
        </p:txBody>
      </p:sp>
      <p:sp>
        <p:nvSpPr>
          <p:cNvPr id="3" name="Θέση περιεχομένου 2">
            <a:extLst>
              <a:ext uri="{FF2B5EF4-FFF2-40B4-BE49-F238E27FC236}">
                <a16:creationId xmlns:a16="http://schemas.microsoft.com/office/drawing/2014/main" id="{04179EAE-389F-438B-A123-27153483EE08}"/>
              </a:ext>
            </a:extLst>
          </p:cNvPr>
          <p:cNvSpPr>
            <a:spLocks noGrp="1"/>
          </p:cNvSpPr>
          <p:nvPr>
            <p:ph idx="1"/>
          </p:nvPr>
        </p:nvSpPr>
        <p:spPr>
          <a:xfrm>
            <a:off x="1522414" y="1556792"/>
            <a:ext cx="9144000" cy="4615408"/>
          </a:xfrm>
        </p:spPr>
        <p:txBody>
          <a:bodyPr/>
          <a:lstStyle/>
          <a:p>
            <a:r>
              <a:rPr lang="el-GR" dirty="0"/>
              <a:t>Στο στρώμα υπάρχει επίσης </a:t>
            </a:r>
            <a:r>
              <a:rPr lang="en-US" dirty="0"/>
              <a:t>DNA</a:t>
            </a:r>
            <a:r>
              <a:rPr lang="el-GR" dirty="0"/>
              <a:t>, ένζυμα και </a:t>
            </a:r>
            <a:r>
              <a:rPr lang="el-GR" dirty="0" err="1"/>
              <a:t>ριβοσώματα</a:t>
            </a:r>
            <a:r>
              <a:rPr lang="el-GR" dirty="0"/>
              <a:t>. </a:t>
            </a:r>
          </a:p>
          <a:p>
            <a:r>
              <a:rPr lang="el-GR" dirty="0"/>
              <a:t>Ο </a:t>
            </a:r>
            <a:r>
              <a:rPr lang="el-GR" dirty="0" err="1"/>
              <a:t>χλωροπλάστης</a:t>
            </a:r>
            <a:r>
              <a:rPr lang="el-GR" dirty="0"/>
              <a:t> παράγει μερικές από τις πρωτεΐνες που χρειάζεται για τις λειτουργίες του και πολλαπλασιάζεται ανεξάρτητα από το υπόλοιπο κύτταρο. -&gt;ημιαυτόνομο οργανίδιο.</a:t>
            </a:r>
          </a:p>
          <a:p>
            <a:r>
              <a:rPr lang="el-GR" dirty="0"/>
              <a:t>Ανήκουν στα </a:t>
            </a:r>
            <a:r>
              <a:rPr lang="el-GR" dirty="0" err="1"/>
              <a:t>πλαστίδια</a:t>
            </a:r>
            <a:r>
              <a:rPr lang="el-GR" dirty="0"/>
              <a:t>.</a:t>
            </a:r>
          </a:p>
          <a:p>
            <a:r>
              <a:rPr lang="el-GR" dirty="0"/>
              <a:t>Άλλα </a:t>
            </a:r>
            <a:r>
              <a:rPr lang="el-GR" dirty="0" err="1"/>
              <a:t>πλαστίδια</a:t>
            </a:r>
            <a:r>
              <a:rPr lang="el-GR" dirty="0"/>
              <a:t>: </a:t>
            </a:r>
            <a:r>
              <a:rPr lang="el-GR" dirty="0" err="1"/>
              <a:t>αμυλοπλάστες</a:t>
            </a:r>
            <a:r>
              <a:rPr lang="el-GR" dirty="0"/>
              <a:t> (αποθήκες αμύλου, κυρίως στις ρίζες)</a:t>
            </a:r>
          </a:p>
          <a:p>
            <a:r>
              <a:rPr lang="el-GR" dirty="0" err="1"/>
              <a:t>Χρωμοπλάστες</a:t>
            </a:r>
            <a:r>
              <a:rPr lang="el-GR" dirty="0"/>
              <a:t> (περιέχουν χρωστικές, κυρίως στα άνθη, στα φύλλα και </a:t>
            </a:r>
            <a:r>
              <a:rPr lang="el-GR"/>
              <a:t>στους καρπούς).</a:t>
            </a:r>
            <a:endParaRPr lang="el-GR" dirty="0"/>
          </a:p>
        </p:txBody>
      </p:sp>
    </p:spTree>
    <p:extLst>
      <p:ext uri="{BB962C8B-B14F-4D97-AF65-F5344CB8AC3E}">
        <p14:creationId xmlns:p14="http://schemas.microsoft.com/office/powerpoint/2010/main" val="2993578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1E6B66-1600-44F1-B2A0-84B0630E86B6}"/>
              </a:ext>
            </a:extLst>
          </p:cNvPr>
          <p:cNvSpPr>
            <a:spLocks noGrp="1"/>
          </p:cNvSpPr>
          <p:nvPr>
            <p:ph type="title"/>
          </p:nvPr>
        </p:nvSpPr>
        <p:spPr/>
        <p:txBody>
          <a:bodyPr/>
          <a:lstStyle/>
          <a:p>
            <a:r>
              <a:rPr lang="el-GR" dirty="0"/>
              <a:t>Μιτοχόνδρια</a:t>
            </a:r>
          </a:p>
        </p:txBody>
      </p:sp>
      <p:sp>
        <p:nvSpPr>
          <p:cNvPr id="3" name="Θέση περιεχομένου 2">
            <a:extLst>
              <a:ext uri="{FF2B5EF4-FFF2-40B4-BE49-F238E27FC236}">
                <a16:creationId xmlns:a16="http://schemas.microsoft.com/office/drawing/2014/main" id="{45BB087D-394A-4EBE-B7AF-B6BEAD013697}"/>
              </a:ext>
            </a:extLst>
          </p:cNvPr>
          <p:cNvSpPr>
            <a:spLocks noGrp="1"/>
          </p:cNvSpPr>
          <p:nvPr>
            <p:ph idx="1"/>
          </p:nvPr>
        </p:nvSpPr>
        <p:spPr>
          <a:xfrm>
            <a:off x="1522414" y="1628800"/>
            <a:ext cx="9144000" cy="4543400"/>
          </a:xfrm>
        </p:spPr>
        <p:txBody>
          <a:bodyPr>
            <a:normAutofit lnSpcReduction="10000"/>
          </a:bodyPr>
          <a:lstStyle/>
          <a:p>
            <a:r>
              <a:rPr lang="el-GR" dirty="0"/>
              <a:t>Υπάρχουν σε όλα τα </a:t>
            </a:r>
            <a:r>
              <a:rPr lang="el-GR" dirty="0" err="1"/>
              <a:t>ευκαρυωτικά</a:t>
            </a:r>
            <a:r>
              <a:rPr lang="el-GR" dirty="0"/>
              <a:t> κύτταρα</a:t>
            </a:r>
          </a:p>
          <a:p>
            <a:r>
              <a:rPr lang="el-GR" dirty="0"/>
              <a:t>Εκεί γίνεται η μετατροπή της ενέργειας σε μορφή που μπορεί να αξιοποιηθεί από τις διάφορες λειτουργίες του κυττάρου.</a:t>
            </a:r>
          </a:p>
          <a:p>
            <a:r>
              <a:rPr lang="el-GR" dirty="0"/>
              <a:t>Ο αριθμός των μιτοχονδρίων σε ένα κύτταρο ποικίλει ανάλογα με τις ανάγκες του κυττάρου σε ενέργεια.</a:t>
            </a:r>
          </a:p>
          <a:p>
            <a:r>
              <a:rPr lang="el-GR" dirty="0"/>
              <a:t>Δομή: Το σχήμα των μιτοχονδρίων ποικίλλει. (επίμηκες, σφαιρικό ή ωοειδές).</a:t>
            </a:r>
          </a:p>
          <a:p>
            <a:r>
              <a:rPr lang="el-GR" dirty="0"/>
              <a:t>Περιβάλλονται από διπλή στοιχειώδη μεμβράνη. Η εξωτερική είναι λεία, ενώ η εσωτερική παρουσιάζει αναδιπλώσεις προς το εσωτερικό του μιτοχονδρίου. Στις αναδιπλώσεις εντοπίζονται διάφορα ένζυμα.</a:t>
            </a:r>
          </a:p>
        </p:txBody>
      </p:sp>
    </p:spTree>
    <p:extLst>
      <p:ext uri="{BB962C8B-B14F-4D97-AF65-F5344CB8AC3E}">
        <p14:creationId xmlns:p14="http://schemas.microsoft.com/office/powerpoint/2010/main" val="2320044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30CC43-D70F-41F4-8041-37E583504598}"/>
              </a:ext>
            </a:extLst>
          </p:cNvPr>
          <p:cNvSpPr>
            <a:spLocks noGrp="1"/>
          </p:cNvSpPr>
          <p:nvPr>
            <p:ph type="title"/>
          </p:nvPr>
        </p:nvSpPr>
        <p:spPr/>
        <p:txBody>
          <a:bodyPr/>
          <a:lstStyle/>
          <a:p>
            <a:r>
              <a:rPr lang="el-GR" dirty="0"/>
              <a:t>Μιτοχόνδρια</a:t>
            </a:r>
          </a:p>
        </p:txBody>
      </p:sp>
      <p:sp>
        <p:nvSpPr>
          <p:cNvPr id="3" name="Θέση περιεχομένου 2">
            <a:extLst>
              <a:ext uri="{FF2B5EF4-FFF2-40B4-BE49-F238E27FC236}">
                <a16:creationId xmlns:a16="http://schemas.microsoft.com/office/drawing/2014/main" id="{D3D39026-C63E-4ADF-B6AC-A0690DD6AC54}"/>
              </a:ext>
            </a:extLst>
          </p:cNvPr>
          <p:cNvSpPr>
            <a:spLocks noGrp="1"/>
          </p:cNvSpPr>
          <p:nvPr>
            <p:ph idx="1"/>
          </p:nvPr>
        </p:nvSpPr>
        <p:spPr>
          <a:xfrm>
            <a:off x="1522414" y="1628800"/>
            <a:ext cx="9144000" cy="4543400"/>
          </a:xfrm>
        </p:spPr>
        <p:txBody>
          <a:bodyPr/>
          <a:lstStyle/>
          <a:p>
            <a:r>
              <a:rPr lang="el-GR" dirty="0"/>
              <a:t>Ο χώρος μέσα από την εσωτερική μεμβράνη καλύπτεται από μια παχύρρευστη μάζα, τη μήτρα.</a:t>
            </a:r>
          </a:p>
          <a:p>
            <a:r>
              <a:rPr lang="el-GR" dirty="0"/>
              <a:t>Στη μήτρα του μιτοχονδρίου υπάρχουν </a:t>
            </a:r>
            <a:r>
              <a:rPr lang="en-US" dirty="0"/>
              <a:t>DNA</a:t>
            </a:r>
            <a:r>
              <a:rPr lang="el-GR" dirty="0"/>
              <a:t>, ένζυμα και </a:t>
            </a:r>
            <a:r>
              <a:rPr lang="el-GR" dirty="0" err="1"/>
              <a:t>ριβοσώματα</a:t>
            </a:r>
            <a:r>
              <a:rPr lang="el-GR" dirty="0"/>
              <a:t>.</a:t>
            </a:r>
          </a:p>
          <a:p>
            <a:r>
              <a:rPr lang="el-GR" dirty="0"/>
              <a:t>Τα οργανίδια αυτά μπορούν να </a:t>
            </a:r>
            <a:r>
              <a:rPr lang="el-GR" dirty="0" err="1"/>
              <a:t>αυτοδιπλασιαστούν</a:t>
            </a:r>
            <a:r>
              <a:rPr lang="el-GR" dirty="0"/>
              <a:t> ανεξάρτητα από το διπλασιασμό του κυττάρου και να </a:t>
            </a:r>
            <a:r>
              <a:rPr lang="el-GR" dirty="0" err="1"/>
              <a:t>παράξουν</a:t>
            </a:r>
            <a:r>
              <a:rPr lang="el-GR" dirty="0"/>
              <a:t> ορισμένες πρωτεΐνες που είναι απαραίτητες για τη λειτουργία τους (οξειδωτική </a:t>
            </a:r>
            <a:r>
              <a:rPr lang="el-GR" dirty="0" err="1"/>
              <a:t>φωσφορυλίωση</a:t>
            </a:r>
            <a:r>
              <a:rPr lang="el-GR" dirty="0"/>
              <a:t>).</a:t>
            </a:r>
          </a:p>
          <a:p>
            <a:r>
              <a:rPr lang="el-GR" dirty="0"/>
              <a:t>Είναι και αυτά ημιαυτόνομα οργανίδια.</a:t>
            </a:r>
          </a:p>
        </p:txBody>
      </p:sp>
    </p:spTree>
    <p:extLst>
      <p:ext uri="{BB962C8B-B14F-4D97-AF65-F5344CB8AC3E}">
        <p14:creationId xmlns:p14="http://schemas.microsoft.com/office/powerpoint/2010/main" val="3204078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4E70BF-5E59-4A32-80CA-8387440340CA}"/>
              </a:ext>
            </a:extLst>
          </p:cNvPr>
          <p:cNvSpPr>
            <a:spLocks noGrp="1"/>
          </p:cNvSpPr>
          <p:nvPr>
            <p:ph type="title"/>
          </p:nvPr>
        </p:nvSpPr>
        <p:spPr/>
        <p:txBody>
          <a:bodyPr/>
          <a:lstStyle/>
          <a:p>
            <a:r>
              <a:rPr lang="el-GR" dirty="0"/>
              <a:t>Διαφορές μιτοχονδρίων-</a:t>
            </a:r>
            <a:r>
              <a:rPr lang="el-GR" dirty="0" err="1"/>
              <a:t>χλωροπλαστών</a:t>
            </a:r>
            <a:endParaRPr lang="el-GR" dirty="0"/>
          </a:p>
        </p:txBody>
      </p:sp>
      <p:graphicFrame>
        <p:nvGraphicFramePr>
          <p:cNvPr id="4" name="Πίνακας 4">
            <a:extLst>
              <a:ext uri="{FF2B5EF4-FFF2-40B4-BE49-F238E27FC236}">
                <a16:creationId xmlns:a16="http://schemas.microsoft.com/office/drawing/2014/main" id="{30A85D18-0A12-4727-9FDC-1A96FFDBE4F0}"/>
              </a:ext>
            </a:extLst>
          </p:cNvPr>
          <p:cNvGraphicFramePr>
            <a:graphicFrameLocks noGrp="1"/>
          </p:cNvGraphicFramePr>
          <p:nvPr>
            <p:ph idx="1"/>
            <p:extLst>
              <p:ext uri="{D42A27DB-BD31-4B8C-83A1-F6EECF244321}">
                <p14:modId xmlns:p14="http://schemas.microsoft.com/office/powerpoint/2010/main" val="2264007344"/>
              </p:ext>
            </p:extLst>
          </p:nvPr>
        </p:nvGraphicFramePr>
        <p:xfrm>
          <a:off x="1522414" y="1556792"/>
          <a:ext cx="9144000" cy="4909356"/>
        </p:xfrm>
        <a:graphic>
          <a:graphicData uri="http://schemas.openxmlformats.org/drawingml/2006/table">
            <a:tbl>
              <a:tblPr firstRow="1" bandRow="1">
                <a:tableStyleId>{8EC20E35-A176-4012-BC5E-935CFFF8708E}</a:tableStyleId>
              </a:tblPr>
              <a:tblGrid>
                <a:gridCol w="4572000">
                  <a:extLst>
                    <a:ext uri="{9D8B030D-6E8A-4147-A177-3AD203B41FA5}">
                      <a16:colId xmlns:a16="http://schemas.microsoft.com/office/drawing/2014/main" val="2558615489"/>
                    </a:ext>
                  </a:extLst>
                </a:gridCol>
                <a:gridCol w="4572000">
                  <a:extLst>
                    <a:ext uri="{9D8B030D-6E8A-4147-A177-3AD203B41FA5}">
                      <a16:colId xmlns:a16="http://schemas.microsoft.com/office/drawing/2014/main" val="861163930"/>
                    </a:ext>
                  </a:extLst>
                </a:gridCol>
              </a:tblGrid>
              <a:tr h="722052">
                <a:tc>
                  <a:txBody>
                    <a:bodyPr/>
                    <a:lstStyle/>
                    <a:p>
                      <a:r>
                        <a:rPr lang="el-GR" dirty="0"/>
                        <a:t>ΧΛΩΡΟΠΛΑΣΤΕΣ</a:t>
                      </a:r>
                    </a:p>
                  </a:txBody>
                  <a:tcPr/>
                </a:tc>
                <a:tc>
                  <a:txBody>
                    <a:bodyPr/>
                    <a:lstStyle/>
                    <a:p>
                      <a:r>
                        <a:rPr lang="el-GR" dirty="0"/>
                        <a:t>ΜΙΤΟΧΟΝΔΡΙΑ</a:t>
                      </a:r>
                    </a:p>
                  </a:txBody>
                  <a:tcPr/>
                </a:tc>
                <a:extLst>
                  <a:ext uri="{0D108BD9-81ED-4DB2-BD59-A6C34878D82A}">
                    <a16:rowId xmlns:a16="http://schemas.microsoft.com/office/drawing/2014/main" val="1037571002"/>
                  </a:ext>
                </a:extLst>
              </a:tr>
              <a:tr h="722052">
                <a:tc>
                  <a:txBody>
                    <a:bodyPr/>
                    <a:lstStyle/>
                    <a:p>
                      <a:r>
                        <a:rPr lang="el-GR" dirty="0"/>
                        <a:t>Υπάρχουν μόνο στα φυτικά κύτταρα</a:t>
                      </a:r>
                    </a:p>
                  </a:txBody>
                  <a:tcPr/>
                </a:tc>
                <a:tc>
                  <a:txBody>
                    <a:bodyPr/>
                    <a:lstStyle/>
                    <a:p>
                      <a:r>
                        <a:rPr lang="el-GR" dirty="0"/>
                        <a:t>Υπάρχουν τόσο στα φυτικά όσο και στα ζωικά κύτταρα</a:t>
                      </a:r>
                    </a:p>
                  </a:txBody>
                  <a:tcPr/>
                </a:tc>
                <a:extLst>
                  <a:ext uri="{0D108BD9-81ED-4DB2-BD59-A6C34878D82A}">
                    <a16:rowId xmlns:a16="http://schemas.microsoft.com/office/drawing/2014/main" val="2176588654"/>
                  </a:ext>
                </a:extLst>
              </a:tr>
              <a:tr h="722052">
                <a:tc>
                  <a:txBody>
                    <a:bodyPr/>
                    <a:lstStyle/>
                    <a:p>
                      <a:r>
                        <a:rPr lang="el-GR" dirty="0"/>
                        <a:t>Βρίσκονται στα κύτταρα των πράσινων τμημάτων των φυτών</a:t>
                      </a:r>
                    </a:p>
                  </a:txBody>
                  <a:tcPr/>
                </a:tc>
                <a:tc>
                  <a:txBody>
                    <a:bodyPr/>
                    <a:lstStyle/>
                    <a:p>
                      <a:r>
                        <a:rPr lang="el-GR" dirty="0"/>
                        <a:t>Ο αριθμός τους στους διάφορους τύπους κυττάρων ποικίλλει ανάλογα με τις ενεργειακές ανάγκες τους.</a:t>
                      </a:r>
                    </a:p>
                  </a:txBody>
                  <a:tcPr/>
                </a:tc>
                <a:extLst>
                  <a:ext uri="{0D108BD9-81ED-4DB2-BD59-A6C34878D82A}">
                    <a16:rowId xmlns:a16="http://schemas.microsoft.com/office/drawing/2014/main" val="1938788430"/>
                  </a:ext>
                </a:extLst>
              </a:tr>
              <a:tr h="722052">
                <a:tc>
                  <a:txBody>
                    <a:bodyPr/>
                    <a:lstStyle/>
                    <a:p>
                      <a:r>
                        <a:rPr lang="el-GR" dirty="0"/>
                        <a:t>Στους </a:t>
                      </a:r>
                      <a:r>
                        <a:rPr lang="el-GR" dirty="0" err="1"/>
                        <a:t>χλωροπλάστες</a:t>
                      </a:r>
                      <a:r>
                        <a:rPr lang="el-GR" dirty="0"/>
                        <a:t> επιτελείται η διαδικασία της φωτοσύνθεσης</a:t>
                      </a:r>
                    </a:p>
                  </a:txBody>
                  <a:tcPr/>
                </a:tc>
                <a:tc>
                  <a:txBody>
                    <a:bodyPr/>
                    <a:lstStyle/>
                    <a:p>
                      <a:r>
                        <a:rPr lang="el-GR" dirty="0"/>
                        <a:t>Στα μιτοχόνδρια επιτελείται η διαδικασία της κυτταρικής </a:t>
                      </a:r>
                      <a:r>
                        <a:rPr lang="el-GR" dirty="0" err="1"/>
                        <a:t>αναπνοης</a:t>
                      </a:r>
                      <a:endParaRPr lang="el-GR" dirty="0"/>
                    </a:p>
                  </a:txBody>
                  <a:tcPr/>
                </a:tc>
                <a:extLst>
                  <a:ext uri="{0D108BD9-81ED-4DB2-BD59-A6C34878D82A}">
                    <a16:rowId xmlns:a16="http://schemas.microsoft.com/office/drawing/2014/main" val="3383782757"/>
                  </a:ext>
                </a:extLst>
              </a:tr>
              <a:tr h="722052">
                <a:tc>
                  <a:txBody>
                    <a:bodyPr/>
                    <a:lstStyle/>
                    <a:p>
                      <a:r>
                        <a:rPr lang="el-GR" dirty="0"/>
                        <a:t>Στο εσωτερικό τους υπάρχει μια ρευστή μάζα, το στρώμα, τα θυλακοειδή που σχηματίζουν τα </a:t>
                      </a:r>
                      <a:r>
                        <a:rPr lang="en-US" dirty="0"/>
                        <a:t>grana</a:t>
                      </a:r>
                      <a:r>
                        <a:rPr lang="el-GR" dirty="0"/>
                        <a:t> και τα </a:t>
                      </a:r>
                      <a:r>
                        <a:rPr lang="el-GR" dirty="0" err="1"/>
                        <a:t>ελασμάτια</a:t>
                      </a:r>
                      <a:endParaRPr lang="el-GR" dirty="0"/>
                    </a:p>
                  </a:txBody>
                  <a:tcPr/>
                </a:tc>
                <a:tc>
                  <a:txBody>
                    <a:bodyPr/>
                    <a:lstStyle/>
                    <a:p>
                      <a:r>
                        <a:rPr lang="el-GR" dirty="0"/>
                        <a:t>Στο εσωτερικό υπάρχει μια παχύρευστη μάζα, η μήτρα.</a:t>
                      </a:r>
                    </a:p>
                  </a:txBody>
                  <a:tcPr/>
                </a:tc>
                <a:extLst>
                  <a:ext uri="{0D108BD9-81ED-4DB2-BD59-A6C34878D82A}">
                    <a16:rowId xmlns:a16="http://schemas.microsoft.com/office/drawing/2014/main" val="934032026"/>
                  </a:ext>
                </a:extLst>
              </a:tr>
              <a:tr h="722052">
                <a:tc>
                  <a:txBody>
                    <a:bodyPr/>
                    <a:lstStyle/>
                    <a:p>
                      <a:r>
                        <a:rPr lang="el-GR" dirty="0"/>
                        <a:t>Η εσωτερική μεμβράνη τους δεν σχηματίζει πτυχές</a:t>
                      </a:r>
                    </a:p>
                  </a:txBody>
                  <a:tcPr/>
                </a:tc>
                <a:tc>
                  <a:txBody>
                    <a:bodyPr/>
                    <a:lstStyle/>
                    <a:p>
                      <a:r>
                        <a:rPr lang="el-GR" dirty="0"/>
                        <a:t>Η εσωτερική μεμβράνη τους παρουσιάζει αναδιπλώσεις προς το εσωτερικό του μιτοχονδρίου.</a:t>
                      </a:r>
                    </a:p>
                  </a:txBody>
                  <a:tcPr/>
                </a:tc>
                <a:extLst>
                  <a:ext uri="{0D108BD9-81ED-4DB2-BD59-A6C34878D82A}">
                    <a16:rowId xmlns:a16="http://schemas.microsoft.com/office/drawing/2014/main" val="1395800230"/>
                  </a:ext>
                </a:extLst>
              </a:tr>
            </a:tbl>
          </a:graphicData>
        </a:graphic>
      </p:graphicFrame>
    </p:spTree>
    <p:extLst>
      <p:ext uri="{BB962C8B-B14F-4D97-AF65-F5344CB8AC3E}">
        <p14:creationId xmlns:p14="http://schemas.microsoft.com/office/powerpoint/2010/main" val="2221603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DFB8A4-4F16-4B40-9CB0-451A66557CBE}"/>
              </a:ext>
            </a:extLst>
          </p:cNvPr>
          <p:cNvSpPr>
            <a:spLocks noGrp="1"/>
          </p:cNvSpPr>
          <p:nvPr>
            <p:ph type="title"/>
          </p:nvPr>
        </p:nvSpPr>
        <p:spPr/>
        <p:txBody>
          <a:bodyPr/>
          <a:lstStyle/>
          <a:p>
            <a:r>
              <a:rPr lang="el-GR" dirty="0"/>
              <a:t>Ομοιότητες </a:t>
            </a:r>
            <a:r>
              <a:rPr lang="el-GR" dirty="0" err="1"/>
              <a:t>χλωροπλάστη</a:t>
            </a:r>
            <a:r>
              <a:rPr lang="el-GR" dirty="0"/>
              <a:t>-μιτοχονδρίου</a:t>
            </a:r>
          </a:p>
        </p:txBody>
      </p:sp>
      <p:sp>
        <p:nvSpPr>
          <p:cNvPr id="3" name="Θέση περιεχομένου 2">
            <a:extLst>
              <a:ext uri="{FF2B5EF4-FFF2-40B4-BE49-F238E27FC236}">
                <a16:creationId xmlns:a16="http://schemas.microsoft.com/office/drawing/2014/main" id="{25CCF012-4495-4627-915D-CB5DF6D35FAA}"/>
              </a:ext>
            </a:extLst>
          </p:cNvPr>
          <p:cNvSpPr>
            <a:spLocks noGrp="1"/>
          </p:cNvSpPr>
          <p:nvPr>
            <p:ph idx="1"/>
          </p:nvPr>
        </p:nvSpPr>
        <p:spPr>
          <a:xfrm>
            <a:off x="1522414" y="1484784"/>
            <a:ext cx="9144000" cy="4687416"/>
          </a:xfrm>
        </p:spPr>
        <p:txBody>
          <a:bodyPr/>
          <a:lstStyle/>
          <a:p>
            <a:r>
              <a:rPr lang="el-GR" dirty="0"/>
              <a:t>Είναι οργανίδια του κυτταροπλάσματος</a:t>
            </a:r>
          </a:p>
          <a:p>
            <a:r>
              <a:rPr lang="el-GR" dirty="0"/>
              <a:t>Υπάρχουν μόνο σε </a:t>
            </a:r>
            <a:r>
              <a:rPr lang="el-GR" dirty="0" err="1"/>
              <a:t>ευκαρυωτικά</a:t>
            </a:r>
            <a:r>
              <a:rPr lang="el-GR" dirty="0"/>
              <a:t> κύτταρα</a:t>
            </a:r>
          </a:p>
          <a:p>
            <a:r>
              <a:rPr lang="el-GR" dirty="0"/>
              <a:t>Περιβάλλονται από διπλή στοιχειώδη μεμβράνη</a:t>
            </a:r>
          </a:p>
          <a:p>
            <a:r>
              <a:rPr lang="el-GR" dirty="0"/>
              <a:t>Σε αυτά γίνονται μετατροπές ενέργειας</a:t>
            </a:r>
          </a:p>
          <a:p>
            <a:r>
              <a:rPr lang="el-GR" dirty="0"/>
              <a:t>Περιέχουν </a:t>
            </a:r>
            <a:r>
              <a:rPr lang="en-US" dirty="0"/>
              <a:t>DNA</a:t>
            </a:r>
            <a:r>
              <a:rPr lang="el-GR" dirty="0"/>
              <a:t>: δίκλωνα κυκλικά μόρια</a:t>
            </a:r>
          </a:p>
          <a:p>
            <a:r>
              <a:rPr lang="el-GR" dirty="0"/>
              <a:t>Το γενετικό τους υλικό περιέχει ορισμένες πληροφορίες σχετικά με τη λειτουργία τους.</a:t>
            </a:r>
          </a:p>
          <a:p>
            <a:r>
              <a:rPr lang="el-GR" dirty="0"/>
              <a:t>Το </a:t>
            </a:r>
            <a:r>
              <a:rPr lang="en-US" dirty="0"/>
              <a:t>DNA</a:t>
            </a:r>
            <a:r>
              <a:rPr lang="el-GR" dirty="0"/>
              <a:t> κωδικοποιεί μικρό αριθμό πρωτεϊνών </a:t>
            </a:r>
          </a:p>
          <a:p>
            <a:r>
              <a:rPr lang="el-GR" dirty="0"/>
              <a:t>Διαθέτουν </a:t>
            </a:r>
            <a:r>
              <a:rPr lang="en-US" dirty="0"/>
              <a:t>RNA,</a:t>
            </a:r>
            <a:r>
              <a:rPr lang="el-GR" dirty="0"/>
              <a:t> </a:t>
            </a:r>
            <a:r>
              <a:rPr lang="el-GR" dirty="0" err="1"/>
              <a:t>ριβοσώματα</a:t>
            </a:r>
            <a:r>
              <a:rPr lang="el-GR" dirty="0"/>
              <a:t> και ένζυμα</a:t>
            </a:r>
          </a:p>
        </p:txBody>
      </p:sp>
    </p:spTree>
    <p:extLst>
      <p:ext uri="{BB962C8B-B14F-4D97-AF65-F5344CB8AC3E}">
        <p14:creationId xmlns:p14="http://schemas.microsoft.com/office/powerpoint/2010/main" val="3119255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FD959E-4F1E-487D-9B8B-FBF91676FE21}"/>
              </a:ext>
            </a:extLst>
          </p:cNvPr>
          <p:cNvSpPr>
            <a:spLocks noGrp="1"/>
          </p:cNvSpPr>
          <p:nvPr>
            <p:ph type="title"/>
          </p:nvPr>
        </p:nvSpPr>
        <p:spPr/>
        <p:txBody>
          <a:bodyPr/>
          <a:lstStyle/>
          <a:p>
            <a:r>
              <a:rPr lang="el-GR" dirty="0"/>
              <a:t>Ομοιότητες </a:t>
            </a:r>
            <a:r>
              <a:rPr lang="el-GR" dirty="0" err="1"/>
              <a:t>χλωροπλάστη</a:t>
            </a:r>
            <a:r>
              <a:rPr lang="el-GR" dirty="0"/>
              <a:t>-μιτοχονδρίου</a:t>
            </a:r>
          </a:p>
        </p:txBody>
      </p:sp>
      <p:sp>
        <p:nvSpPr>
          <p:cNvPr id="3" name="Θέση περιεχομένου 2">
            <a:extLst>
              <a:ext uri="{FF2B5EF4-FFF2-40B4-BE49-F238E27FC236}">
                <a16:creationId xmlns:a16="http://schemas.microsoft.com/office/drawing/2014/main" id="{4C986B3C-5609-4ACF-9F16-757D1239A8A9}"/>
              </a:ext>
            </a:extLst>
          </p:cNvPr>
          <p:cNvSpPr>
            <a:spLocks noGrp="1"/>
          </p:cNvSpPr>
          <p:nvPr>
            <p:ph idx="1"/>
          </p:nvPr>
        </p:nvSpPr>
        <p:spPr>
          <a:xfrm>
            <a:off x="1522414" y="1628800"/>
            <a:ext cx="9144000" cy="4543400"/>
          </a:xfrm>
        </p:spPr>
        <p:txBody>
          <a:bodyPr/>
          <a:lstStyle/>
          <a:p>
            <a:r>
              <a:rPr lang="el-GR" dirty="0"/>
              <a:t>Οι περισσότερες πρωτεΐνες που είναι απαραίτητες για τη λειτουργία τους κωδικοποιούνται από γονίδια που βρίσκονται στο </a:t>
            </a:r>
            <a:r>
              <a:rPr lang="en-US" dirty="0"/>
              <a:t>DNA</a:t>
            </a:r>
            <a:r>
              <a:rPr lang="el-GR" dirty="0"/>
              <a:t> του πυρήνα, γι’ αυτό χαρακτηρίζονται </a:t>
            </a:r>
            <a:r>
              <a:rPr lang="el-GR" dirty="0" err="1"/>
              <a:t>ώς</a:t>
            </a:r>
            <a:r>
              <a:rPr lang="el-GR" dirty="0"/>
              <a:t> ημιαυτόνομα οργανίδια.</a:t>
            </a:r>
          </a:p>
          <a:p>
            <a:r>
              <a:rPr lang="el-GR" dirty="0"/>
              <a:t>Η διαίρεση τους δεν γίνεται ταυτόχρονα με τη διαίρεση του κυττάρου αλλά σε όλη τη διάρκεια της </a:t>
            </a:r>
            <a:r>
              <a:rPr lang="el-GR" dirty="0" err="1"/>
              <a:t>μεσόφασης</a:t>
            </a:r>
            <a:r>
              <a:rPr lang="el-GR" dirty="0"/>
              <a:t> και ο ρυθμός της εξαρτάται από τις ανάγκες του κυττάρου.</a:t>
            </a:r>
          </a:p>
          <a:p>
            <a:endParaRPr lang="el-GR" dirty="0"/>
          </a:p>
        </p:txBody>
      </p:sp>
    </p:spTree>
    <p:extLst>
      <p:ext uri="{BB962C8B-B14F-4D97-AF65-F5344CB8AC3E}">
        <p14:creationId xmlns:p14="http://schemas.microsoft.com/office/powerpoint/2010/main" val="394122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p:txBody>
          <a:bodyPr rtlCol="0"/>
          <a:lstStyle/>
          <a:p>
            <a:pPr rtl="0"/>
            <a:r>
              <a:rPr lang="el-GR" dirty="0"/>
              <a:t>Εισαγωγή</a:t>
            </a:r>
          </a:p>
        </p:txBody>
      </p:sp>
      <p:sp>
        <p:nvSpPr>
          <p:cNvPr id="14" name="Σύμβολο κράτησης θέσης περιεχομένου 13"/>
          <p:cNvSpPr>
            <a:spLocks noGrp="1"/>
          </p:cNvSpPr>
          <p:nvPr>
            <p:ph idx="1"/>
          </p:nvPr>
        </p:nvSpPr>
        <p:spPr/>
        <p:txBody>
          <a:bodyPr rtlCol="0"/>
          <a:lstStyle/>
          <a:p>
            <a:pPr rtl="0"/>
            <a:r>
              <a:rPr lang="el-GR" dirty="0"/>
              <a:t>1665: </a:t>
            </a:r>
            <a:r>
              <a:rPr lang="el-GR" b="1" dirty="0"/>
              <a:t>ο Ρ. </a:t>
            </a:r>
            <a:r>
              <a:rPr lang="el-GR" b="1" dirty="0" err="1"/>
              <a:t>Χουκ</a:t>
            </a:r>
            <a:r>
              <a:rPr lang="el-GR" b="1" dirty="0"/>
              <a:t> </a:t>
            </a:r>
            <a:r>
              <a:rPr lang="el-GR" dirty="0"/>
              <a:t>ανέφερε για πρώτη φορά τη λέξη κύτταρο μελετώντας κομμάτια φελλού με ένα μικροσκόπιο δικής του κατασκευής. Αυτό που παρατήρησε στην ουσία ήταν τα κυτταρικά τοιχώματα νεκρών φυτικών κυττάρων τα οποία ονόμασε </a:t>
            </a:r>
            <a:r>
              <a:rPr lang="en-US" dirty="0"/>
              <a:t>cells</a:t>
            </a:r>
            <a:r>
              <a:rPr lang="el-GR" dirty="0"/>
              <a:t> (κελιά). </a:t>
            </a:r>
          </a:p>
          <a:p>
            <a:pPr rtl="0"/>
            <a:r>
              <a:rPr lang="el-GR" dirty="0"/>
              <a:t>1838-39: οι </a:t>
            </a:r>
            <a:r>
              <a:rPr lang="el-GR" b="1" dirty="0"/>
              <a:t>Μ. </a:t>
            </a:r>
            <a:r>
              <a:rPr lang="el-GR" b="1" dirty="0" err="1"/>
              <a:t>Σλάιντεν</a:t>
            </a:r>
            <a:r>
              <a:rPr lang="el-GR" b="1" dirty="0"/>
              <a:t> και Τ. </a:t>
            </a:r>
            <a:r>
              <a:rPr lang="el-GR" b="1" dirty="0" err="1"/>
              <a:t>Σβαν</a:t>
            </a:r>
            <a:r>
              <a:rPr lang="el-GR" b="1" dirty="0"/>
              <a:t> </a:t>
            </a:r>
            <a:r>
              <a:rPr lang="el-GR" dirty="0"/>
              <a:t>διατύπωσαν την κυτταρική θεωρία: η θεμελιώδης δομική και λειτουργική μονάδα όλων των οργανισμών είναι το κύτταρο.</a:t>
            </a:r>
          </a:p>
          <a:p>
            <a:pPr rtl="0"/>
            <a:r>
              <a:rPr lang="el-GR" dirty="0"/>
              <a:t>1885: ο </a:t>
            </a:r>
            <a:r>
              <a:rPr lang="el-GR" b="1" dirty="0"/>
              <a:t>Ρ. </a:t>
            </a:r>
            <a:r>
              <a:rPr lang="el-GR" b="1" dirty="0" err="1"/>
              <a:t>Βίρχοφ</a:t>
            </a:r>
            <a:r>
              <a:rPr lang="el-GR" b="1" dirty="0"/>
              <a:t> </a:t>
            </a:r>
            <a:r>
              <a:rPr lang="el-GR" dirty="0"/>
              <a:t>διατύπωσε τη θεωρία ότι κάθε κύτταρο προέρχεται από ένα κύτταρο.</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Εισαγωγή</a:t>
            </a:r>
          </a:p>
        </p:txBody>
      </p:sp>
      <p:sp>
        <p:nvSpPr>
          <p:cNvPr id="4" name="Θέση περιεχομένου 3">
            <a:extLst>
              <a:ext uri="{FF2B5EF4-FFF2-40B4-BE49-F238E27FC236}">
                <a16:creationId xmlns:a16="http://schemas.microsoft.com/office/drawing/2014/main" id="{6DFB8515-45A8-4478-8202-8078D2220B51}"/>
              </a:ext>
            </a:extLst>
          </p:cNvPr>
          <p:cNvSpPr>
            <a:spLocks noGrp="1"/>
          </p:cNvSpPr>
          <p:nvPr>
            <p:ph idx="1"/>
          </p:nvPr>
        </p:nvSpPr>
        <p:spPr/>
        <p:txBody>
          <a:bodyPr/>
          <a:lstStyle/>
          <a:p>
            <a:r>
              <a:rPr lang="el-GR" dirty="0"/>
              <a:t>Σύγχρονη εκδοχή της κυτταρικής θεωρίας:</a:t>
            </a:r>
          </a:p>
          <a:p>
            <a:r>
              <a:rPr lang="el-GR" dirty="0"/>
              <a:t>Όλοι οι οργανισμοί αποτελούνται από κύτταρα και από κυτταρικά παράγωγα.</a:t>
            </a:r>
          </a:p>
          <a:p>
            <a:r>
              <a:rPr lang="el-GR" dirty="0"/>
              <a:t>Όλα τα κύτταρα δομούνται από τις ίδιες χημικές ενώσεις και εκδηλώνουν παρόμοιες μεταβολικές </a:t>
            </a:r>
            <a:r>
              <a:rPr lang="el-GR" dirty="0" err="1"/>
              <a:t>διεργάσίες</a:t>
            </a:r>
            <a:r>
              <a:rPr lang="el-GR" dirty="0"/>
              <a:t>.</a:t>
            </a:r>
          </a:p>
          <a:p>
            <a:r>
              <a:rPr lang="el-GR" dirty="0"/>
              <a:t>Η λειτουργία των οργανισμών είναι το αποτέλεσμα της συλλογικής δράσης και αλληλεπίδρασης των κυττάρων που τους αποτελούν.</a:t>
            </a:r>
          </a:p>
          <a:p>
            <a:r>
              <a:rPr lang="el-GR" dirty="0"/>
              <a:t>Κάθε κύτταρο προέρχεται από τη διαίρεση </a:t>
            </a:r>
            <a:r>
              <a:rPr lang="el-GR" dirty="0" err="1"/>
              <a:t>προϋπάρχοντος</a:t>
            </a:r>
            <a:r>
              <a:rPr lang="el-GR"/>
              <a:t> κυττάρου.</a:t>
            </a:r>
            <a:endParaRPr lang="el-GR" dirty="0"/>
          </a:p>
        </p:txBody>
      </p:sp>
    </p:spTree>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Εισαγωγή</a:t>
            </a:r>
          </a:p>
        </p:txBody>
      </p:sp>
      <p:sp>
        <p:nvSpPr>
          <p:cNvPr id="5" name="Σύμβολο κράτησης θέσης περιεχομένου 4"/>
          <p:cNvSpPr>
            <a:spLocks noGrp="1"/>
          </p:cNvSpPr>
          <p:nvPr>
            <p:ph idx="1"/>
          </p:nvPr>
        </p:nvSpPr>
        <p:spPr/>
        <p:txBody>
          <a:bodyPr rtlCol="0"/>
          <a:lstStyle/>
          <a:p>
            <a:pPr rtl="0"/>
            <a:r>
              <a:rPr lang="el-GR" dirty="0"/>
              <a:t>Διάκριση κυττάρων βάσει πολυπλοκότητας:</a:t>
            </a:r>
          </a:p>
          <a:p>
            <a:pPr rtl="0"/>
            <a:r>
              <a:rPr lang="el-GR" b="1" dirty="0" err="1"/>
              <a:t>Προκαρυωτικά</a:t>
            </a:r>
            <a:r>
              <a:rPr lang="el-GR" dirty="0"/>
              <a:t>: (βακτήρια και </a:t>
            </a:r>
            <a:r>
              <a:rPr lang="el-GR" dirty="0" err="1"/>
              <a:t>κυανοβακτήρια</a:t>
            </a:r>
            <a:r>
              <a:rPr lang="el-GR" dirty="0"/>
              <a:t>) Το γενετικό τους υλικό δεν περιβάλλεται από μεμβράνη και συνεπώς δεν υπάρχει πυρήνας.</a:t>
            </a:r>
          </a:p>
          <a:p>
            <a:pPr rtl="0"/>
            <a:r>
              <a:rPr lang="el-GR" dirty="0"/>
              <a:t>Το </a:t>
            </a:r>
            <a:r>
              <a:rPr lang="el-GR" dirty="0" err="1"/>
              <a:t>προκαρυωτικά</a:t>
            </a:r>
            <a:r>
              <a:rPr lang="el-GR" dirty="0"/>
              <a:t> προϋπήρχαν των </a:t>
            </a:r>
            <a:r>
              <a:rPr lang="el-GR" dirty="0" err="1"/>
              <a:t>ευκαρυωτικών</a:t>
            </a:r>
            <a:r>
              <a:rPr lang="el-GR" dirty="0"/>
              <a:t> κυττάρων.</a:t>
            </a:r>
          </a:p>
          <a:p>
            <a:pPr rtl="0"/>
            <a:r>
              <a:rPr lang="el-GR" b="1" dirty="0" err="1"/>
              <a:t>Ευκαρυωτικά</a:t>
            </a:r>
            <a:r>
              <a:rPr lang="el-GR" b="1" dirty="0"/>
              <a:t>: </a:t>
            </a:r>
            <a:r>
              <a:rPr lang="el-GR" dirty="0"/>
              <a:t>Έχουν πιο σύνθετη δομή από τα </a:t>
            </a:r>
            <a:r>
              <a:rPr lang="el-GR" dirty="0" err="1"/>
              <a:t>προκαρυωτικά</a:t>
            </a:r>
            <a:r>
              <a:rPr lang="el-GR" dirty="0"/>
              <a:t>.</a:t>
            </a:r>
          </a:p>
          <a:p>
            <a:pPr rtl="0"/>
            <a:r>
              <a:rPr lang="el-GR" dirty="0"/>
              <a:t>Το γενετικό τους υλικό περιβάλλεται από μεμβράνη σχηματίζοντας τον πυρήνα.</a:t>
            </a:r>
          </a:p>
        </p:txBody>
      </p:sp>
    </p:spTree>
    <p:extLst>
      <p:ext uri="{BB962C8B-B14F-4D97-AF65-F5344CB8AC3E}">
        <p14:creationId xmlns:p14="http://schemas.microsoft.com/office/powerpoint/2010/main" val="22373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dirty="0"/>
              <a:t>Πυρήνας</a:t>
            </a:r>
          </a:p>
        </p:txBody>
      </p:sp>
      <p:sp>
        <p:nvSpPr>
          <p:cNvPr id="6" name="Σύμβολο κράτησης θέσης περιεχομένου 5"/>
          <p:cNvSpPr>
            <a:spLocks noGrp="1"/>
          </p:cNvSpPr>
          <p:nvPr>
            <p:ph idx="1"/>
          </p:nvPr>
        </p:nvSpPr>
        <p:spPr>
          <a:xfrm>
            <a:off x="1522414" y="1700808"/>
            <a:ext cx="9144000" cy="4471392"/>
          </a:xfrm>
        </p:spPr>
        <p:txBody>
          <a:bodyPr rtlCol="0"/>
          <a:lstStyle/>
          <a:p>
            <a:r>
              <a:rPr lang="el-GR" dirty="0"/>
              <a:t>Το πιο ευδιάκριτο οργανίδιο των </a:t>
            </a:r>
            <a:r>
              <a:rPr lang="el-GR" dirty="0" err="1"/>
              <a:t>ευκαρυωτικών</a:t>
            </a:r>
            <a:r>
              <a:rPr lang="el-GR" dirty="0"/>
              <a:t> κυττάρων.</a:t>
            </a:r>
          </a:p>
          <a:p>
            <a:r>
              <a:rPr lang="el-GR" dirty="0"/>
              <a:t>Κατά κανόνα ένας πυρήνας σε κάθε κύτταρο. Υπάρχουν κύτταρα με δυο πυρήνες (πχ. Πρωτόζωο </a:t>
            </a:r>
            <a:r>
              <a:rPr lang="en-US" dirty="0"/>
              <a:t>Paramecium)</a:t>
            </a:r>
            <a:r>
              <a:rPr lang="el-GR" dirty="0"/>
              <a:t> ή με πολυάριθμους πυρήνες όπως κάποια </a:t>
            </a:r>
            <a:r>
              <a:rPr lang="el-GR" dirty="0" err="1"/>
              <a:t>μυικά</a:t>
            </a:r>
            <a:r>
              <a:rPr lang="el-GR" dirty="0"/>
              <a:t>, ή χωρίς πυρήνα όπως τα ώριμα ερυθρά αιμοσφαίρια. </a:t>
            </a:r>
          </a:p>
          <a:p>
            <a:r>
              <a:rPr lang="el-GR" b="1" dirty="0"/>
              <a:t>Σχήμα πυρήνα</a:t>
            </a:r>
            <a:r>
              <a:rPr lang="el-GR" dirty="0"/>
              <a:t>: σφαιρικό ή ωοειδές με διάμετρο περίπου 5μ</a:t>
            </a:r>
            <a:r>
              <a:rPr lang="en-US" dirty="0"/>
              <a:t>m.</a:t>
            </a:r>
            <a:r>
              <a:rPr lang="el-GR" dirty="0"/>
              <a:t> Σε κάποια κύτταρα στο κέντρο τους, γενικά όμως δεν έχει σταθερή θέση.</a:t>
            </a:r>
          </a:p>
          <a:p>
            <a:r>
              <a:rPr lang="el-GR" dirty="0"/>
              <a:t>Ο πυρήνας περιβάλλεται από πυρηνικό φάκελο ή πυρηνική μεμβράνη που αποτελείται από δυο στοιχειώδεις μεμβράνες, την εσωτερική και την εξωτερική.</a:t>
            </a:r>
          </a:p>
        </p:txBody>
      </p:sp>
    </p:spTree>
    <p:extLst>
      <p:ext uri="{BB962C8B-B14F-4D97-AF65-F5344CB8AC3E}">
        <p14:creationId xmlns:p14="http://schemas.microsoft.com/office/powerpoint/2010/main" val="1989555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spc="-100" dirty="0"/>
              <a:t>Πυρήνας</a:t>
            </a:r>
          </a:p>
        </p:txBody>
      </p:sp>
      <p:sp>
        <p:nvSpPr>
          <p:cNvPr id="4" name="Θέση περιεχομένου 3">
            <a:extLst>
              <a:ext uri="{FF2B5EF4-FFF2-40B4-BE49-F238E27FC236}">
                <a16:creationId xmlns:a16="http://schemas.microsoft.com/office/drawing/2014/main" id="{C165365A-E358-463D-99A9-B20E0F2CCE8B}"/>
              </a:ext>
            </a:extLst>
          </p:cNvPr>
          <p:cNvSpPr>
            <a:spLocks noGrp="1"/>
          </p:cNvSpPr>
          <p:nvPr>
            <p:ph idx="1"/>
          </p:nvPr>
        </p:nvSpPr>
        <p:spPr>
          <a:xfrm>
            <a:off x="1522414" y="1628800"/>
            <a:ext cx="9144000" cy="4543400"/>
          </a:xfrm>
        </p:spPr>
        <p:txBody>
          <a:bodyPr/>
          <a:lstStyle/>
          <a:p>
            <a:r>
              <a:rPr lang="el-GR" dirty="0"/>
              <a:t>Στο ηλεκτρονικό μικροσκόπιο παρατηρούνται κατά διαστήματα </a:t>
            </a:r>
            <a:r>
              <a:rPr lang="el-GR" b="1" dirty="0"/>
              <a:t>πόροι</a:t>
            </a:r>
            <a:r>
              <a:rPr lang="el-GR" dirty="0"/>
              <a:t> στην πυρηνική μεμβράνη που σχηματίζονται από την ένωση της εσωτερικής με την εξωτερική μεμβράνη.</a:t>
            </a:r>
          </a:p>
          <a:p>
            <a:r>
              <a:rPr lang="el-GR" dirty="0"/>
              <a:t>Οι </a:t>
            </a:r>
            <a:r>
              <a:rPr lang="el-GR" b="1" dirty="0"/>
              <a:t>πόροι</a:t>
            </a:r>
            <a:r>
              <a:rPr lang="el-GR" dirty="0"/>
              <a:t> ελέγχουν τα </a:t>
            </a:r>
            <a:r>
              <a:rPr lang="el-GR" dirty="0" err="1"/>
              <a:t>μακρομόρια</a:t>
            </a:r>
            <a:r>
              <a:rPr lang="el-GR" dirty="0"/>
              <a:t> που ανταλλάσσονται, μεταξύ πυρήνα και κυτταροπλάσματος.</a:t>
            </a:r>
          </a:p>
          <a:p>
            <a:r>
              <a:rPr lang="el-GR" dirty="0"/>
              <a:t>Στο εσωτερικό του πυρήνα έχουμε το </a:t>
            </a:r>
            <a:r>
              <a:rPr lang="el-GR" b="1" dirty="0" err="1"/>
              <a:t>πυρηνόπλασμα</a:t>
            </a:r>
            <a:r>
              <a:rPr lang="el-GR" dirty="0"/>
              <a:t>: Μια ημίρρευστη ουσία που περιέχει το σύνολο σχεδόν του </a:t>
            </a:r>
            <a:r>
              <a:rPr lang="en-US" dirty="0"/>
              <a:t>DNA</a:t>
            </a:r>
            <a:r>
              <a:rPr lang="el-GR" dirty="0"/>
              <a:t> του </a:t>
            </a:r>
            <a:r>
              <a:rPr lang="el-GR" dirty="0" err="1"/>
              <a:t>ευκαρυωτικού</a:t>
            </a:r>
            <a:r>
              <a:rPr lang="el-GR" dirty="0"/>
              <a:t> κυττάρου, ένας ή περισσότεροι </a:t>
            </a:r>
            <a:r>
              <a:rPr lang="el-GR" dirty="0" err="1"/>
              <a:t>πυρηνίσκοι</a:t>
            </a:r>
            <a:r>
              <a:rPr lang="el-GR" dirty="0"/>
              <a:t> και διάφορες χημικές ενώσεις (</a:t>
            </a:r>
            <a:r>
              <a:rPr lang="el-GR" dirty="0" err="1"/>
              <a:t>νουκλεοτίδια</a:t>
            </a:r>
            <a:r>
              <a:rPr lang="el-GR" dirty="0"/>
              <a:t>, ένζυμα, πρωτεΐνες </a:t>
            </a:r>
            <a:r>
              <a:rPr lang="el-GR" dirty="0" err="1"/>
              <a:t>κλπ</a:t>
            </a:r>
            <a:r>
              <a:rPr lang="el-GR" dirty="0"/>
              <a:t>).</a:t>
            </a:r>
          </a:p>
          <a:p>
            <a:endParaRPr lang="el-GR" dirty="0"/>
          </a:p>
        </p:txBody>
      </p:sp>
    </p:spTree>
    <p:extLst>
      <p:ext uri="{BB962C8B-B14F-4D97-AF65-F5344CB8AC3E}">
        <p14:creationId xmlns:p14="http://schemas.microsoft.com/office/powerpoint/2010/main" val="384775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Πυρήνας</a:t>
            </a:r>
          </a:p>
        </p:txBody>
      </p:sp>
      <p:sp>
        <p:nvSpPr>
          <p:cNvPr id="7" name="Θέση περιεχομένου 6">
            <a:extLst>
              <a:ext uri="{FF2B5EF4-FFF2-40B4-BE49-F238E27FC236}">
                <a16:creationId xmlns:a16="http://schemas.microsoft.com/office/drawing/2014/main" id="{5D1D6455-DEC7-4CBE-B282-58B639143600}"/>
              </a:ext>
            </a:extLst>
          </p:cNvPr>
          <p:cNvSpPr>
            <a:spLocks noGrp="1"/>
          </p:cNvSpPr>
          <p:nvPr>
            <p:ph idx="1"/>
          </p:nvPr>
        </p:nvSpPr>
        <p:spPr>
          <a:xfrm>
            <a:off x="1522414" y="1556792"/>
            <a:ext cx="9144000" cy="4615408"/>
          </a:xfrm>
        </p:spPr>
        <p:txBody>
          <a:bodyPr/>
          <a:lstStyle/>
          <a:p>
            <a:r>
              <a:rPr lang="el-GR" dirty="0" err="1"/>
              <a:t>Πυρηνίσκος</a:t>
            </a:r>
            <a:r>
              <a:rPr lang="el-GR" dirty="0"/>
              <a:t>: δομή η οποία διακρίνεται στο μικροσκόπιο. </a:t>
            </a:r>
          </a:p>
          <a:p>
            <a:r>
              <a:rPr lang="el-GR" dirty="0"/>
              <a:t>Έχει σφαιρικό σχήμα και πυκνή υφή.</a:t>
            </a:r>
          </a:p>
          <a:p>
            <a:r>
              <a:rPr lang="el-GR" dirty="0"/>
              <a:t>Αποτελείται κυρίως από </a:t>
            </a:r>
            <a:r>
              <a:rPr lang="en-US" dirty="0"/>
              <a:t>RNA </a:t>
            </a:r>
            <a:r>
              <a:rPr lang="el-GR" dirty="0"/>
              <a:t>και </a:t>
            </a:r>
            <a:r>
              <a:rPr lang="en-US" dirty="0"/>
              <a:t>DNA</a:t>
            </a:r>
            <a:r>
              <a:rPr lang="el-GR" dirty="0"/>
              <a:t> και δεν περιβάλλεται από μεμβράνη. </a:t>
            </a:r>
          </a:p>
          <a:p>
            <a:r>
              <a:rPr lang="el-GR" dirty="0"/>
              <a:t>Σε αυτόν συντίθεται το </a:t>
            </a:r>
            <a:r>
              <a:rPr lang="en-US" dirty="0"/>
              <a:t>rRNA</a:t>
            </a:r>
            <a:r>
              <a:rPr lang="el-GR" dirty="0"/>
              <a:t>.</a:t>
            </a:r>
          </a:p>
        </p:txBody>
      </p:sp>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Πυρήνας</a:t>
            </a:r>
          </a:p>
        </p:txBody>
      </p:sp>
      <p:sp>
        <p:nvSpPr>
          <p:cNvPr id="3" name="Θέση περιεχομένου 2">
            <a:extLst>
              <a:ext uri="{FF2B5EF4-FFF2-40B4-BE49-F238E27FC236}">
                <a16:creationId xmlns:a16="http://schemas.microsoft.com/office/drawing/2014/main" id="{EA86D355-C8F3-437F-A07F-C5DB0F229E16}"/>
              </a:ext>
            </a:extLst>
          </p:cNvPr>
          <p:cNvSpPr>
            <a:spLocks noGrp="1"/>
          </p:cNvSpPr>
          <p:nvPr>
            <p:ph idx="1"/>
          </p:nvPr>
        </p:nvSpPr>
        <p:spPr>
          <a:xfrm>
            <a:off x="1522414" y="1700808"/>
            <a:ext cx="9144000" cy="4471392"/>
          </a:xfrm>
        </p:spPr>
        <p:txBody>
          <a:bodyPr/>
          <a:lstStyle/>
          <a:p>
            <a:r>
              <a:rPr lang="el-GR" dirty="0"/>
              <a:t>Ο ρόλος του πυρήνα:</a:t>
            </a:r>
          </a:p>
          <a:p>
            <a:r>
              <a:rPr lang="el-GR" dirty="0"/>
              <a:t>Α. Φυλάσσει το γενετικό υλικό </a:t>
            </a:r>
            <a:r>
              <a:rPr lang="en-US" dirty="0"/>
              <a:t>(DNA)</a:t>
            </a:r>
            <a:r>
              <a:rPr lang="el-GR" dirty="0"/>
              <a:t>. Με βάση τις πληροφορίες που είναι καταγεγραμμένες σ ’αυτό καθορίζονται οι ιδιότητες του κυττάρου και ελέγχονται όλες οι κυτταρικές δραστηριότητες.</a:t>
            </a:r>
          </a:p>
          <a:p>
            <a:r>
              <a:rPr lang="el-GR" dirty="0"/>
              <a:t>Β. Διπλασιάζεται το γενετικό υλικό μέσα σε </a:t>
            </a:r>
            <a:r>
              <a:rPr lang="el-GR" dirty="0" err="1"/>
              <a:t>αυτον</a:t>
            </a:r>
            <a:r>
              <a:rPr lang="el-GR" dirty="0"/>
              <a:t>, εξασφαλίζοντας τη μεταβίβαση των γενετικών πληροφοριών αναλλοίωτων από κύτταρο σε κύτταρο και από γενιά σε γενιά.</a:t>
            </a:r>
          </a:p>
          <a:p>
            <a:r>
              <a:rPr lang="el-GR" dirty="0"/>
              <a:t>Γ.  Παράγονται τα διάφορα είδη </a:t>
            </a:r>
            <a:r>
              <a:rPr lang="en-US" dirty="0"/>
              <a:t>RNA</a:t>
            </a:r>
            <a:r>
              <a:rPr lang="el-GR" dirty="0"/>
              <a:t> από τις γενετικές πληροφορίες που φέρει το </a:t>
            </a:r>
            <a:r>
              <a:rPr lang="en-US" dirty="0"/>
              <a:t>DNA.</a:t>
            </a:r>
            <a:endParaRPr lang="el-GR" dirty="0"/>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047E64-151B-493A-A863-C41C4301B31A}"/>
              </a:ext>
            </a:extLst>
          </p:cNvPr>
          <p:cNvSpPr>
            <a:spLocks noGrp="1"/>
          </p:cNvSpPr>
          <p:nvPr>
            <p:ph type="title"/>
          </p:nvPr>
        </p:nvSpPr>
        <p:spPr/>
        <p:txBody>
          <a:bodyPr/>
          <a:lstStyle/>
          <a:p>
            <a:r>
              <a:rPr lang="el-GR" dirty="0"/>
              <a:t>Πυρήνας</a:t>
            </a:r>
          </a:p>
        </p:txBody>
      </p:sp>
      <p:sp>
        <p:nvSpPr>
          <p:cNvPr id="3" name="Θέση περιεχομένου 2">
            <a:extLst>
              <a:ext uri="{FF2B5EF4-FFF2-40B4-BE49-F238E27FC236}">
                <a16:creationId xmlns:a16="http://schemas.microsoft.com/office/drawing/2014/main" id="{CBAB3C35-6D95-4164-8F61-D075CC4359E0}"/>
              </a:ext>
            </a:extLst>
          </p:cNvPr>
          <p:cNvSpPr>
            <a:spLocks noGrp="1"/>
          </p:cNvSpPr>
          <p:nvPr>
            <p:ph idx="1"/>
          </p:nvPr>
        </p:nvSpPr>
        <p:spPr>
          <a:xfrm>
            <a:off x="1522414" y="1772816"/>
            <a:ext cx="9144000" cy="4399384"/>
          </a:xfrm>
        </p:spPr>
        <p:txBody>
          <a:bodyPr/>
          <a:lstStyle/>
          <a:p>
            <a:r>
              <a:rPr lang="el-GR" dirty="0"/>
              <a:t>Κύτταρα που έχασαν τον πυρήνα τους κατά τη διαφοροποίηση τους ή κύτταρα που τους αφαιρέθηκε τεχνητά ο πυρήνας δεν αναπαράγονται και έχουν μικρό αριθμό μεταβολικών διεργασιών και περιορισμένη διάρκεια ζωής.</a:t>
            </a:r>
          </a:p>
        </p:txBody>
      </p:sp>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ίνακας κιμωλίας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72_TF02804846_TF02804846" id="{09341B8A-20E0-461C-8D95-8FE2515812E5}" vid="{9FC04176-C68E-4144-909D-A2FFB9344BEE}"/>
    </a:ext>
  </a:extLst>
</a:theme>
</file>

<file path=ppt/theme/theme2.xml><?xml version="1.0" encoding="utf-8"?>
<a:theme xmlns:a="http://schemas.openxmlformats.org/drawingml/2006/main" name="Θέμα του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Εκπαιδευτική παρουσίαση σε πίνακα κιμωλίας (ευρεία οθόνη)</Template>
  <TotalTime>237</TotalTime>
  <Words>1126</Words>
  <Application>Microsoft Office PowerPoint</Application>
  <PresentationFormat>Προσαρμογή</PresentationFormat>
  <Paragraphs>105</Paragraphs>
  <Slides>17</Slides>
  <Notes>11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Arial</vt:lpstr>
      <vt:lpstr>Consolas</vt:lpstr>
      <vt:lpstr>Corbel</vt:lpstr>
      <vt:lpstr>Πίνακας κιμωλίας 16x9</vt:lpstr>
      <vt:lpstr>Κεφάλαιο 2ο</vt:lpstr>
      <vt:lpstr>Εισαγωγή</vt:lpstr>
      <vt:lpstr>Εισαγωγή</vt:lpstr>
      <vt:lpstr>Εισαγωγή</vt:lpstr>
      <vt:lpstr>Πυρήνας</vt:lpstr>
      <vt:lpstr>Πυρήνας</vt:lpstr>
      <vt:lpstr>Πυρήνας</vt:lpstr>
      <vt:lpstr>Πυρήνας</vt:lpstr>
      <vt:lpstr>Πυρήνας</vt:lpstr>
      <vt:lpstr>Ενδομεμβρανικό σύστημα</vt:lpstr>
      <vt:lpstr>Χλωροπλάστες</vt:lpstr>
      <vt:lpstr>Χλωροπλάστες</vt:lpstr>
      <vt:lpstr>Μιτοχόνδρια</vt:lpstr>
      <vt:lpstr>Μιτοχόνδρια</vt:lpstr>
      <vt:lpstr>Διαφορές μιτοχονδρίων-χλωροπλαστών</vt:lpstr>
      <vt:lpstr>Ομοιότητες χλωροπλάστη-μιτοχονδρίου</vt:lpstr>
      <vt:lpstr>Ομοιότητες χλωροπλάστη-μιτοχονδρίου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Κεφάλαιο 2ο</dc:title>
  <dc:creator>Δήμητρα-Γεωργία Λαύκα</dc:creator>
  <cp:lastModifiedBy>Δήμητρα-Γεωργία Λαύκα</cp:lastModifiedBy>
  <cp:revision>8</cp:revision>
  <dcterms:created xsi:type="dcterms:W3CDTF">2021-09-11T10:20:07Z</dcterms:created>
  <dcterms:modified xsi:type="dcterms:W3CDTF">2021-09-14T14:21:51Z</dcterms:modified>
</cp:coreProperties>
</file>