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7" r:id="rId14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16/12/2020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Κεφάλαιο 6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Εισαγωγή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Τύποι γονιδιακών μεταλλάξεων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dirty="0"/>
              <a:t>Προσθήκη ή έλλειψη βάσεων </a:t>
            </a:r>
            <a:r>
              <a:rPr lang="el-GR" sz="1800" dirty="0" err="1"/>
              <a:t>βάσεων</a:t>
            </a:r>
            <a:endParaRPr lang="el-GR" sz="18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Προσθήκη βάσεων πολλαπλασίων του 3: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Παράδειγμα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Φυσιολογική αλληλουχία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AUG-AAA-GGG-CUU-UGA-3’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N-met-lys-gly-</a:t>
            </a:r>
            <a:r>
              <a:rPr lang="el-GR" sz="1800" dirty="0"/>
              <a:t> </a:t>
            </a:r>
            <a:r>
              <a:rPr lang="en-US" sz="1800" dirty="0" err="1"/>
              <a:t>leu</a:t>
            </a:r>
            <a:r>
              <a:rPr lang="en-US" sz="1800" dirty="0"/>
              <a:t>-COOH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Προσθήκη 3ων βάσεων: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1</a:t>
            </a:r>
            <a:r>
              <a:rPr lang="el-GR" sz="1800" baseline="30000" dirty="0"/>
              <a:t>η</a:t>
            </a:r>
            <a:r>
              <a:rPr lang="el-GR" sz="1800" dirty="0"/>
              <a:t> περίπτωση: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AUG-GGC-AAA-GGG-CUU-UGA-3’</a:t>
            </a:r>
            <a:endParaRPr lang="el-GR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Η</a:t>
            </a:r>
            <a:r>
              <a:rPr lang="el-GR" sz="1800" baseline="-25000" dirty="0"/>
              <a:t>2</a:t>
            </a:r>
            <a:r>
              <a:rPr lang="el-GR" sz="1800" dirty="0"/>
              <a:t>Ν-</a:t>
            </a:r>
            <a:r>
              <a:rPr lang="en-US" sz="1800" dirty="0"/>
              <a:t>met-</a:t>
            </a:r>
            <a:r>
              <a:rPr lang="en-US" sz="1800" dirty="0" err="1"/>
              <a:t>gly</a:t>
            </a:r>
            <a:r>
              <a:rPr lang="en-US" sz="1800" dirty="0"/>
              <a:t>-</a:t>
            </a:r>
            <a:r>
              <a:rPr lang="en-US" sz="1800" dirty="0" err="1"/>
              <a:t>lys</a:t>
            </a:r>
            <a:r>
              <a:rPr lang="en-US" sz="1800" dirty="0"/>
              <a:t>-</a:t>
            </a:r>
            <a:r>
              <a:rPr lang="en-US" sz="1800" dirty="0" err="1"/>
              <a:t>gly</a:t>
            </a:r>
            <a:r>
              <a:rPr lang="en-US" sz="1800" dirty="0"/>
              <a:t>-</a:t>
            </a:r>
            <a:r>
              <a:rPr lang="en-US" sz="1800" dirty="0" err="1"/>
              <a:t>leu</a:t>
            </a:r>
            <a:r>
              <a:rPr lang="en-US" sz="1800" dirty="0"/>
              <a:t>-COOH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προσθήκη ενός επιπλέον </a:t>
            </a:r>
            <a:r>
              <a:rPr lang="el-GR" sz="1800" dirty="0" err="1"/>
              <a:t>αμινοξέος</a:t>
            </a:r>
            <a:r>
              <a:rPr lang="el-GR" sz="1800" dirty="0"/>
              <a:t> (</a:t>
            </a:r>
            <a:r>
              <a:rPr lang="en-US" sz="1800" dirty="0" err="1"/>
              <a:t>gly</a:t>
            </a:r>
            <a:r>
              <a:rPr lang="en-US" sz="1800" dirty="0"/>
              <a:t>)</a:t>
            </a:r>
            <a:r>
              <a:rPr lang="el-GR" sz="1800" dirty="0"/>
              <a:t> στην πρωτεΐνη.</a:t>
            </a:r>
          </a:p>
          <a:p>
            <a:pPr>
              <a:spcBef>
                <a:spcPts val="600"/>
              </a:spcBef>
              <a:buFontTx/>
              <a:buChar char="-"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222360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dirty="0"/>
              <a:t>2η περίπτωση: </a:t>
            </a:r>
          </a:p>
          <a:p>
            <a:r>
              <a:rPr lang="el-GR" sz="1800" dirty="0"/>
              <a:t>5’-</a:t>
            </a:r>
            <a:r>
              <a:rPr lang="en-US" sz="1800" dirty="0"/>
              <a:t>AUG-AGG-CAA-GGG-CUU-UGA-3’</a:t>
            </a:r>
          </a:p>
          <a:p>
            <a:pPr marL="0" indent="0"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N-met-arg-glu-gly-leu-COOH</a:t>
            </a:r>
          </a:p>
          <a:p>
            <a:pPr marL="0" indent="0">
              <a:buNone/>
            </a:pPr>
            <a:r>
              <a:rPr lang="el-GR" sz="1800" dirty="0"/>
              <a:t>Παρατηρούμε ότι η προσθήκη των 3</a:t>
            </a:r>
            <a:r>
              <a:rPr lang="el-GR" sz="1800" baseline="30000" dirty="0"/>
              <a:t>ων</a:t>
            </a:r>
            <a:r>
              <a:rPr lang="el-GR" sz="1800" dirty="0"/>
              <a:t> βάσεων γίνεται στο μέσο του </a:t>
            </a:r>
            <a:r>
              <a:rPr lang="el-GR" sz="1800" dirty="0" err="1"/>
              <a:t>κωδικονίου</a:t>
            </a:r>
            <a:r>
              <a:rPr lang="el-GR" sz="1800" dirty="0"/>
              <a:t> ΑΑΑ, οπότε το </a:t>
            </a:r>
            <a:r>
              <a:rPr lang="el-GR" sz="1800" dirty="0" err="1"/>
              <a:t>κωδικόνιο</a:t>
            </a:r>
            <a:r>
              <a:rPr lang="el-GR" sz="1800" dirty="0"/>
              <a:t> αυτό τροποποιείται σε </a:t>
            </a:r>
            <a:r>
              <a:rPr lang="en-US" sz="1800" dirty="0"/>
              <a:t>AGG</a:t>
            </a:r>
            <a:r>
              <a:rPr lang="el-GR" sz="1800" dirty="0"/>
              <a:t> που κωδικοποιεί το </a:t>
            </a:r>
            <a:r>
              <a:rPr lang="el-GR" sz="1800" dirty="0" err="1"/>
              <a:t>αμινοξύ</a:t>
            </a:r>
            <a:r>
              <a:rPr lang="el-GR" sz="1800" dirty="0"/>
              <a:t> </a:t>
            </a:r>
            <a:r>
              <a:rPr lang="el-GR" sz="1800" dirty="0" err="1"/>
              <a:t>αργινίνη</a:t>
            </a:r>
            <a:r>
              <a:rPr lang="el-GR" sz="1800" dirty="0"/>
              <a:t> και προστίθεται επιπλέον το </a:t>
            </a:r>
            <a:r>
              <a:rPr lang="el-GR" sz="1800" dirty="0" err="1"/>
              <a:t>κωδικόνιο</a:t>
            </a:r>
            <a:r>
              <a:rPr lang="el-GR" sz="1800" dirty="0"/>
              <a:t> </a:t>
            </a:r>
            <a:r>
              <a:rPr lang="en-US" sz="1800" dirty="0"/>
              <a:t>CAA</a:t>
            </a:r>
            <a:r>
              <a:rPr lang="el-GR" sz="1800" dirty="0"/>
              <a:t> που κωδικοποιεί το </a:t>
            </a:r>
            <a:r>
              <a:rPr lang="el-GR" sz="1800" dirty="0" err="1"/>
              <a:t>γλουταμινικό</a:t>
            </a:r>
            <a:r>
              <a:rPr lang="el-GR" sz="1800" dirty="0"/>
              <a:t> </a:t>
            </a:r>
            <a:r>
              <a:rPr lang="el-GR" sz="1800" dirty="0" err="1"/>
              <a:t>όξύ</a:t>
            </a:r>
            <a:r>
              <a:rPr lang="el-GR" sz="1800" dirty="0"/>
              <a:t>.</a:t>
            </a:r>
          </a:p>
          <a:p>
            <a:pPr marL="0" indent="0">
              <a:buNone/>
            </a:pPr>
            <a:r>
              <a:rPr lang="el-GR" sz="1800" dirty="0"/>
              <a:t>3</a:t>
            </a:r>
            <a:r>
              <a:rPr lang="el-GR" sz="1800" baseline="30000" dirty="0"/>
              <a:t>η</a:t>
            </a:r>
            <a:r>
              <a:rPr lang="el-GR" sz="1800" dirty="0"/>
              <a:t> περίπτωση:</a:t>
            </a:r>
          </a:p>
          <a:p>
            <a:pPr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AUG-AAA-UAA-CUU-UGA-3’</a:t>
            </a:r>
          </a:p>
          <a:p>
            <a:pPr marL="0" indent="0"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 met-</a:t>
            </a:r>
            <a:r>
              <a:rPr lang="en-US" sz="1800" dirty="0" err="1"/>
              <a:t>lys</a:t>
            </a:r>
            <a:r>
              <a:rPr lang="en-US" sz="1800" dirty="0"/>
              <a:t>-COOH</a:t>
            </a:r>
          </a:p>
          <a:p>
            <a:pPr marL="0" indent="0">
              <a:buNone/>
            </a:pPr>
            <a:r>
              <a:rPr lang="el-GR" sz="1800" dirty="0"/>
              <a:t>Παρατηρούμε ότι γίνεται προσθήκη </a:t>
            </a:r>
            <a:r>
              <a:rPr lang="el-GR" sz="1800" dirty="0" err="1"/>
              <a:t>κωδικονίου</a:t>
            </a:r>
            <a:r>
              <a:rPr lang="el-GR" sz="1800" dirty="0"/>
              <a:t> λήξης άρα έχουμε πρόωρο τερματισμό της σύνθεσης της </a:t>
            </a:r>
            <a:r>
              <a:rPr lang="el-GR" sz="1800" dirty="0" err="1"/>
              <a:t>πολυπεπτιδικής</a:t>
            </a:r>
            <a:r>
              <a:rPr lang="el-GR" sz="1800" dirty="0"/>
              <a:t> αλυσίδας.</a:t>
            </a:r>
          </a:p>
        </p:txBody>
      </p:sp>
    </p:spTree>
    <p:extLst>
      <p:ext uri="{BB962C8B-B14F-4D97-AF65-F5344CB8AC3E}">
        <p14:creationId xmlns:p14="http://schemas.microsoft.com/office/powerpoint/2010/main" val="175263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Τύποι γονιδιακών μεταλλάξεων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dirty="0"/>
              <a:t>Έλλειψη βάσεων πολλαπλασίων του 3.</a:t>
            </a:r>
          </a:p>
          <a:p>
            <a:r>
              <a:rPr lang="el-GR" sz="1800" dirty="0"/>
              <a:t>Οι περιπτώσεις είναι αντίστοιχες με τις προσθήκες.</a:t>
            </a:r>
          </a:p>
          <a:p>
            <a:r>
              <a:rPr lang="el-GR" sz="1800" dirty="0"/>
              <a:t>Προσθήκη βάσεων μη πολλαπλασίων του 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Παράδειγμα: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Φυσιολογική αλληλουχία: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AUG-AAA-GGG-CUU-UGA-3’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N-met-lys-gly-leu-COOH</a:t>
            </a:r>
            <a:endParaRPr lang="el-GR" sz="18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1</a:t>
            </a:r>
            <a:r>
              <a:rPr lang="el-GR" sz="1800" baseline="30000" dirty="0"/>
              <a:t>η</a:t>
            </a:r>
            <a:r>
              <a:rPr lang="el-GR" sz="1800" dirty="0"/>
              <a:t> περίπτωση: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AUG-GAA-AGG-GCU-UUG-A…3’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N-met-glu-arg-ala-leu-…COOH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η νέα αλληλουχία είναι εντελώς διαφορετική από την αρχική. Επίσης το </a:t>
            </a:r>
            <a:r>
              <a:rPr lang="el-GR" sz="1800" dirty="0" err="1"/>
              <a:t>κωδικόνιο</a:t>
            </a:r>
            <a:r>
              <a:rPr lang="el-GR" sz="1800" dirty="0"/>
              <a:t> λήξης καταστρέφεται και η </a:t>
            </a:r>
            <a:r>
              <a:rPr lang="el-GR" sz="1800" dirty="0" err="1"/>
              <a:t>πολυπεπτιδική</a:t>
            </a:r>
            <a:r>
              <a:rPr lang="el-GR" sz="1800" dirty="0"/>
              <a:t> αλυσίδα επιμηκύνεται.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7570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dirty="0">
                <a:solidFill>
                  <a:prstClr val="white"/>
                </a:solidFill>
              </a:rPr>
              <a:t>Τύποι γονιδιακών μεταλλάξεων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dirty="0"/>
              <a:t>2</a:t>
            </a:r>
            <a:r>
              <a:rPr lang="el-GR" sz="1800" baseline="30000" dirty="0"/>
              <a:t>η</a:t>
            </a:r>
            <a:r>
              <a:rPr lang="el-GR" sz="1800" dirty="0"/>
              <a:t> περίπτωση: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AUG-UAA-AGG-GCU-UUG-A…3’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N-met-COOH</a:t>
            </a:r>
          </a:p>
          <a:p>
            <a:pPr marL="0" indent="0">
              <a:spcBef>
                <a:spcPts val="600"/>
              </a:spcBef>
              <a:buNone/>
            </a:pPr>
            <a:endParaRPr lang="el-GR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λόγω της προσθήκης του </a:t>
            </a:r>
            <a:r>
              <a:rPr lang="en-US" sz="1800" dirty="0"/>
              <a:t>U</a:t>
            </a:r>
            <a:r>
              <a:rPr lang="el-GR" sz="1800" dirty="0"/>
              <a:t> πριν το </a:t>
            </a:r>
            <a:r>
              <a:rPr lang="el-GR" sz="1800" dirty="0" err="1"/>
              <a:t>κωδικόνιο</a:t>
            </a:r>
            <a:r>
              <a:rPr lang="el-GR" sz="1800" dirty="0"/>
              <a:t> ΑΑΑ, δημιουργείται το </a:t>
            </a:r>
            <a:r>
              <a:rPr lang="el-GR" sz="1800" dirty="0" err="1"/>
              <a:t>κωδικόνιο</a:t>
            </a:r>
            <a:r>
              <a:rPr lang="el-GR" sz="1800" dirty="0"/>
              <a:t> λήξης </a:t>
            </a:r>
            <a:r>
              <a:rPr lang="en-US" sz="1800" dirty="0"/>
              <a:t>UAA</a:t>
            </a:r>
            <a:r>
              <a:rPr lang="el-GR" sz="1800" dirty="0"/>
              <a:t> και έχουμε </a:t>
            </a:r>
            <a:r>
              <a:rPr lang="el-GR" sz="1800" dirty="0" err="1"/>
              <a:t>πρώορο</a:t>
            </a:r>
            <a:r>
              <a:rPr lang="el-GR" sz="1800" dirty="0"/>
              <a:t> τερματισμό της σύνθεσης της </a:t>
            </a:r>
            <a:r>
              <a:rPr lang="el-GR" sz="1800" dirty="0" err="1"/>
              <a:t>πολυπεπτιδικής</a:t>
            </a:r>
            <a:r>
              <a:rPr lang="el-GR" sz="1800" dirty="0"/>
              <a:t> αλυσίδας.</a:t>
            </a:r>
          </a:p>
          <a:p>
            <a:pPr marL="0" indent="0">
              <a:spcBef>
                <a:spcPts val="600"/>
              </a:spcBef>
              <a:buNone/>
            </a:pPr>
            <a:endParaRPr lang="el-GR" sz="18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Έλλειψη βάσεων μη πολλαπλασίων του 3: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Οι περιπτώσεις είναι αντίστοιχες με τις προσθήκες.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Μεταλλάξεις</a:t>
            </a:r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sz="1800" dirty="0"/>
              <a:t>Αλλαγές στην αλληλουχία του </a:t>
            </a:r>
            <a:r>
              <a:rPr lang="en-US" sz="1800" dirty="0"/>
              <a:t>DNA</a:t>
            </a:r>
            <a:endParaRPr lang="el-GR" sz="1800" dirty="0"/>
          </a:p>
          <a:p>
            <a:pPr rtl="0"/>
            <a:r>
              <a:rPr lang="el-GR" sz="1800" dirty="0"/>
              <a:t>Συνήθως δημιουργούν ένα διαφορετικό φαινότυπο, αλλά δεν είναι απαραίτητο.</a:t>
            </a:r>
          </a:p>
          <a:p>
            <a:pPr rtl="0"/>
            <a:r>
              <a:rPr lang="el-GR" sz="1800" dirty="0"/>
              <a:t>Κατηγορίες: -Γονιδιακές (αντικατάσταση, προσθήκη, έλλειψη)</a:t>
            </a:r>
          </a:p>
          <a:p>
            <a:pPr lvl="6"/>
            <a:r>
              <a:rPr lang="el-GR" sz="1800" dirty="0" err="1"/>
              <a:t>Χρωμοσωμικές</a:t>
            </a:r>
            <a:r>
              <a:rPr lang="el-GR" sz="1800" dirty="0"/>
              <a:t> (αριθμητικές, δομικές)</a:t>
            </a:r>
          </a:p>
          <a:p>
            <a:pPr lvl="6"/>
            <a:endParaRPr lang="el-GR" sz="1800" dirty="0"/>
          </a:p>
          <a:p>
            <a:pPr marL="216000" lvl="6"/>
            <a:r>
              <a:rPr lang="el-GR" sz="1800" dirty="0"/>
              <a:t>Οι μεταλλάξεις: 1) Συμβάλλουν στη γενετική ποικιλομορφία του πληθυσμού</a:t>
            </a:r>
          </a:p>
          <a:p>
            <a:pPr marL="444600" lvl="8" indent="0">
              <a:buNone/>
            </a:pPr>
            <a:r>
              <a:rPr lang="el-GR" sz="1800" dirty="0"/>
              <a:t>		2) Ευθύνονται για πολλές κληρονομικές ασθένειες</a:t>
            </a:r>
          </a:p>
          <a:p>
            <a:pPr marL="444600" lvl="8" indent="0">
              <a:buNone/>
            </a:pPr>
            <a:r>
              <a:rPr lang="el-GR" sz="1800" dirty="0"/>
              <a:t>		3) Ευθύνονται για πολλές περιπτώσεις καρκίνου</a:t>
            </a:r>
          </a:p>
          <a:p>
            <a:pPr marL="444600" lvl="8" indent="0">
              <a:buNone/>
            </a:pPr>
            <a:endParaRPr lang="el-GR" sz="1800" dirty="0"/>
          </a:p>
          <a:p>
            <a:pPr marL="216000" lvl="8" indent="0">
              <a:buNone/>
            </a:pPr>
            <a:r>
              <a:rPr lang="el-GR" sz="1800" dirty="0"/>
              <a:t>Μπορεί να συμβούν: - Σωματικά κύτταρα -&gt; πλειονότητα μεταλλάξεων</a:t>
            </a:r>
          </a:p>
          <a:p>
            <a:pPr marL="216000" lvl="8" indent="0">
              <a:buNone/>
            </a:pPr>
            <a:r>
              <a:rPr lang="el-GR" sz="1800" dirty="0"/>
              <a:t>		        - Γεννητικά κύτταρα -&gt; Μεταβιβάζονται στην επόμενη γενιά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66130"/>
          </a:xfrm>
        </p:spPr>
        <p:txBody>
          <a:bodyPr/>
          <a:lstStyle/>
          <a:p>
            <a:r>
              <a:rPr lang="el-GR" dirty="0"/>
              <a:t>Δρεπανοκυτταρική αναιμία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dirty="0"/>
              <a:t>Η πρώτη γενετική ασθένεια που βρέθηκε ότι είναι αποτέλεσμα συγκεκριμένης γονιδιακής μετάλλαξης.</a:t>
            </a:r>
          </a:p>
          <a:p>
            <a:r>
              <a:rPr lang="el-GR" sz="1800" dirty="0"/>
              <a:t>Φυσιολογικά: </a:t>
            </a:r>
            <a:r>
              <a:rPr lang="en-US" sz="1800" dirty="0" err="1"/>
              <a:t>HbA</a:t>
            </a:r>
            <a:r>
              <a:rPr lang="el-GR" sz="1800" dirty="0"/>
              <a:t> 2 </a:t>
            </a:r>
            <a:r>
              <a:rPr lang="el-GR" sz="1800" dirty="0" err="1"/>
              <a:t>πολυπεπτιδικές</a:t>
            </a:r>
            <a:r>
              <a:rPr lang="el-GR" sz="1800" dirty="0"/>
              <a:t> αλυσίδες α και 2 β </a:t>
            </a:r>
          </a:p>
          <a:p>
            <a:r>
              <a:rPr lang="el-GR" sz="1800" dirty="0"/>
              <a:t>Πάσχον: Στη β </a:t>
            </a:r>
            <a:r>
              <a:rPr lang="el-GR" sz="1800" dirty="0" err="1"/>
              <a:t>πολυπεπτιδική</a:t>
            </a:r>
            <a:r>
              <a:rPr lang="el-GR" sz="1800" dirty="0"/>
              <a:t> αλυσίδα στο 6</a:t>
            </a:r>
            <a:r>
              <a:rPr lang="el-GR" sz="1800" baseline="30000" dirty="0"/>
              <a:t>ο</a:t>
            </a:r>
            <a:r>
              <a:rPr lang="el-GR" sz="1800" dirty="0"/>
              <a:t> </a:t>
            </a:r>
            <a:r>
              <a:rPr lang="el-GR" sz="1800" dirty="0" err="1"/>
              <a:t>αμινοξύ</a:t>
            </a:r>
            <a:r>
              <a:rPr lang="el-GR" sz="1800" dirty="0"/>
              <a:t> το </a:t>
            </a:r>
            <a:r>
              <a:rPr lang="el-GR" sz="1800" dirty="0" err="1"/>
              <a:t>γλουταμινικό</a:t>
            </a:r>
            <a:r>
              <a:rPr lang="el-GR" sz="1800" dirty="0"/>
              <a:t> οξύ αντικαθίσταται από </a:t>
            </a:r>
            <a:r>
              <a:rPr lang="el-GR" sz="1800" dirty="0" err="1"/>
              <a:t>βαλίνη</a:t>
            </a:r>
            <a:endParaRPr lang="el-GR" sz="1800" dirty="0"/>
          </a:p>
          <a:p>
            <a:pPr lvl="1"/>
            <a:r>
              <a:rPr lang="el-GR" sz="1800" dirty="0"/>
              <a:t>Στην </a:t>
            </a:r>
            <a:r>
              <a:rPr lang="el-GR" sz="1800" dirty="0" err="1"/>
              <a:t>κωδική</a:t>
            </a:r>
            <a:r>
              <a:rPr lang="el-GR" sz="1800" dirty="0"/>
              <a:t> αλυσίδα του </a:t>
            </a:r>
            <a:r>
              <a:rPr lang="en-US" sz="1800" dirty="0"/>
              <a:t>DNA</a:t>
            </a:r>
            <a:r>
              <a:rPr lang="el-GR" sz="1800" dirty="0"/>
              <a:t> </a:t>
            </a:r>
          </a:p>
          <a:p>
            <a:pPr lvl="2"/>
            <a:r>
              <a:rPr lang="en-US" dirty="0"/>
              <a:t>GAG-&gt; </a:t>
            </a:r>
            <a:r>
              <a:rPr lang="el-GR" dirty="0" err="1"/>
              <a:t>γλουταμινικό</a:t>
            </a:r>
            <a:r>
              <a:rPr lang="el-GR" dirty="0"/>
              <a:t> οξύ</a:t>
            </a:r>
          </a:p>
          <a:p>
            <a:pPr lvl="2"/>
            <a:r>
              <a:rPr lang="en-US" dirty="0"/>
              <a:t>GTG</a:t>
            </a:r>
            <a:r>
              <a:rPr lang="el-GR" dirty="0"/>
              <a:t>-&gt; </a:t>
            </a:r>
            <a:r>
              <a:rPr lang="el-GR" dirty="0" err="1"/>
              <a:t>βαλίνη</a:t>
            </a:r>
            <a:endParaRPr lang="el-GR" dirty="0"/>
          </a:p>
          <a:p>
            <a:pPr marL="216000" lvl="2" indent="0">
              <a:buNone/>
            </a:pPr>
            <a:r>
              <a:rPr lang="el-GR" dirty="0"/>
              <a:t>Έχουμε αντικατάσταση της βάσης Α με Τ</a:t>
            </a:r>
          </a:p>
          <a:p>
            <a:pPr marL="216000" lvl="2" indent="0">
              <a:buNone/>
            </a:pPr>
            <a:r>
              <a:rPr lang="el-GR" dirty="0"/>
              <a:t>Αποτέλεσμα: Αλλαγή </a:t>
            </a:r>
            <a:r>
              <a:rPr lang="el-GR" dirty="0" err="1"/>
              <a:t>στερεοδιάταξη</a:t>
            </a:r>
            <a:r>
              <a:rPr lang="el-GR" dirty="0"/>
              <a:t> αιμοσφαιρίνης</a:t>
            </a:r>
          </a:p>
          <a:p>
            <a:pPr marL="216000" lvl="2" indent="0">
              <a:buNone/>
            </a:pPr>
            <a:r>
              <a:rPr lang="el-GR" dirty="0"/>
              <a:t>	             Αλλαγή μορφής </a:t>
            </a:r>
            <a:r>
              <a:rPr lang="el-GR" dirty="0" err="1"/>
              <a:t>ερυθροκυττάρων</a:t>
            </a:r>
            <a:r>
              <a:rPr lang="el-GR" dirty="0"/>
              <a:t> -&gt; σε συνθήκες έλλειψης </a:t>
            </a:r>
            <a:r>
              <a:rPr lang="el-GR" dirty="0" err="1"/>
              <a:t>αξυγόνου</a:t>
            </a:r>
            <a:r>
              <a:rPr lang="el-GR" dirty="0"/>
              <a:t> 	            παίρνουν δρεπανοειδές σχήμα.</a:t>
            </a:r>
          </a:p>
          <a:p>
            <a:pPr marL="216000" lvl="2" indent="0">
              <a:buNone/>
            </a:pPr>
            <a:r>
              <a:rPr lang="el-GR" dirty="0"/>
              <a:t>Συνθήκες έλλειψης οξυγόνου -&gt; το διάστημα όπου η αιμοσφαιρίνη δεν μεταφέρει οξυγόνο μέσα στον 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43873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Δρεπανοκυτταρική αναιμία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dirty="0"/>
              <a:t>Δρεπανοκύτταρα-&gt; Εμποδίζουν τη φυσιολογική κυκλοφορία του αίματος στα τριχοειδή αγγεία-&gt; δημιουργούν προβλήματα σε διάφορα όργανα όπως στο σπλήνα και τους πνεύμονες.</a:t>
            </a:r>
          </a:p>
          <a:p>
            <a:r>
              <a:rPr lang="el-GR" sz="1800" dirty="0"/>
              <a:t>-&gt; Καταστρέφονται ταχύτερα από τα φυσιολογικά -&gt; αναιμία</a:t>
            </a:r>
          </a:p>
          <a:p>
            <a:r>
              <a:rPr lang="el-GR" sz="1800" dirty="0"/>
              <a:t>Κληρονομείται με </a:t>
            </a:r>
            <a:r>
              <a:rPr lang="el-GR" sz="1800" dirty="0" err="1"/>
              <a:t>αυτοσωμικό</a:t>
            </a:r>
            <a:r>
              <a:rPr lang="el-GR" sz="1800" dirty="0"/>
              <a:t> υπολειπόμενο τύπο κληρονομικότητας. Το μεταλλαγμένο γονίδιο συμβολίζεται με β</a:t>
            </a:r>
            <a:r>
              <a:rPr lang="en-US" sz="1800" baseline="30000" dirty="0"/>
              <a:t>s</a:t>
            </a:r>
            <a:r>
              <a:rPr lang="el-GR" sz="1800" dirty="0"/>
              <a:t> , ενώ το υγιές β. Η μεταλλαγμένη αιμοσφαιρίνη </a:t>
            </a:r>
            <a:r>
              <a:rPr lang="en-US" sz="1800" dirty="0" err="1"/>
              <a:t>HbS</a:t>
            </a:r>
            <a:r>
              <a:rPr lang="el-GR" sz="1800" dirty="0"/>
              <a:t>.</a:t>
            </a:r>
          </a:p>
          <a:p>
            <a:r>
              <a:rPr lang="el-GR" sz="1800" dirty="0" err="1"/>
              <a:t>Ετερόζυγα</a:t>
            </a:r>
            <a:r>
              <a:rPr lang="el-GR" sz="1800" dirty="0"/>
              <a:t> άτομα (φορείς) -&gt; Δεν εμφανίζουν τα συμπτώματα της ασθένειας εκτός και αν βρεθούν σε υψόμετρο μεγαλύτερο από 3.000</a:t>
            </a:r>
            <a:r>
              <a:rPr lang="en-US" sz="1800" dirty="0"/>
              <a:t>m</a:t>
            </a:r>
            <a:r>
              <a:rPr lang="el-GR" sz="1800" dirty="0"/>
              <a:t>.</a:t>
            </a:r>
          </a:p>
          <a:p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88125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γονιδιακών μεταλλάξεων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r>
              <a:rPr lang="el-GR" sz="1800" b="1" dirty="0"/>
              <a:t>Αντικατάσταση βάσης</a:t>
            </a:r>
            <a:r>
              <a:rPr lang="el-GR" sz="1800" dirty="0"/>
              <a:t>: Μια βάση του </a:t>
            </a:r>
            <a:r>
              <a:rPr lang="en-US" sz="1800" dirty="0"/>
              <a:t>DNA</a:t>
            </a:r>
            <a:r>
              <a:rPr lang="el-GR" sz="1800" dirty="0"/>
              <a:t> αντικαθίσταται από άλλη κατά παράβαση του κανόνα συμπληρωματικότητας των βάσεων και το λάθος δεν διορθώνεται από τα επιδιορθωτικά ένζυμα. </a:t>
            </a:r>
          </a:p>
          <a:p>
            <a:r>
              <a:rPr lang="el-GR" sz="1800" dirty="0"/>
              <a:t>Υπάρχουν οι εξής περιπτώσεις: - Δημιουργία συνώνυμου </a:t>
            </a:r>
            <a:r>
              <a:rPr lang="el-GR" sz="1800" dirty="0" err="1"/>
              <a:t>κωδικονίου</a:t>
            </a:r>
            <a:r>
              <a:rPr lang="el-GR" sz="1800" dirty="0"/>
              <a:t> -&gt;η  πρωτεΐνη δεν 		       επηρεάζεται (σιωπηλή μετάλλαξη)</a:t>
            </a:r>
          </a:p>
          <a:p>
            <a:pPr lvl="8"/>
            <a:r>
              <a:rPr lang="el-GR" sz="1800" dirty="0"/>
              <a:t>Μετάλλαξη εκτός γονιδίων-&gt; δεν επηρεάζει τον οργανισμό.</a:t>
            </a:r>
          </a:p>
          <a:p>
            <a:pPr lvl="8"/>
            <a:r>
              <a:rPr lang="el-GR" sz="1800" dirty="0"/>
              <a:t>Τροποποίηση </a:t>
            </a:r>
            <a:r>
              <a:rPr lang="el-GR" sz="1800" dirty="0" err="1"/>
              <a:t>αμινοξέος</a:t>
            </a:r>
            <a:r>
              <a:rPr lang="el-GR" sz="1800" dirty="0"/>
              <a:t> που όμως δεν επηρεάζει τον οργανισμό και τη λειτουργία της πρωτεΐνης -&gt; ουδέτερη μετάλλαξη</a:t>
            </a:r>
          </a:p>
          <a:p>
            <a:pPr lvl="8"/>
            <a:r>
              <a:rPr lang="el-GR" sz="1800" dirty="0"/>
              <a:t>Τροποποίηση </a:t>
            </a:r>
            <a:r>
              <a:rPr lang="el-GR" sz="1800" dirty="0" err="1"/>
              <a:t>αμινοξέος</a:t>
            </a:r>
            <a:r>
              <a:rPr lang="el-GR" sz="1800" dirty="0"/>
              <a:t> που επηρεάζει τη </a:t>
            </a:r>
            <a:r>
              <a:rPr lang="el-GR" sz="1800" dirty="0" err="1"/>
              <a:t>στερεοδιάταξη</a:t>
            </a:r>
            <a:r>
              <a:rPr lang="el-GR" sz="1800" dirty="0"/>
              <a:t> και το ενεργό κέντρο της πρωτεΐνης -&gt; Η ικανότητα κατάλυσης αντιδράσεων ελαττώνεται ή μηδενίζεται.</a:t>
            </a:r>
          </a:p>
          <a:p>
            <a:pPr lvl="8"/>
            <a:r>
              <a:rPr lang="el-GR" sz="1800" dirty="0"/>
              <a:t>Δημιουργία </a:t>
            </a:r>
            <a:r>
              <a:rPr lang="el-GR" sz="1800" dirty="0" err="1"/>
              <a:t>κωδικονίου</a:t>
            </a:r>
            <a:r>
              <a:rPr lang="el-GR" sz="1800" dirty="0"/>
              <a:t> λήξης-&gt; συνήθως καταστροφή λειτουργικότητας πρωτεΐνης.</a:t>
            </a:r>
          </a:p>
          <a:p>
            <a:pPr lvl="8"/>
            <a:r>
              <a:rPr lang="el-GR" sz="1800" dirty="0"/>
              <a:t>Καταστροφή </a:t>
            </a:r>
            <a:r>
              <a:rPr lang="el-GR" sz="1800" dirty="0" err="1"/>
              <a:t>κωδικονίου</a:t>
            </a:r>
            <a:r>
              <a:rPr lang="el-GR" sz="1800" dirty="0"/>
              <a:t> λήξης -&gt; Επιμήκυνση αλυσίδας</a:t>
            </a:r>
          </a:p>
        </p:txBody>
      </p:sp>
    </p:spTree>
    <p:extLst>
      <p:ext uri="{BB962C8B-B14F-4D97-AF65-F5344CB8AC3E}">
        <p14:creationId xmlns:p14="http://schemas.microsoft.com/office/powerpoint/2010/main" val="323955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b="1" dirty="0"/>
              <a:t>1. Συνώνυμο </a:t>
            </a:r>
            <a:r>
              <a:rPr lang="el-GR" sz="1800" b="1" dirty="0" err="1"/>
              <a:t>κωδικόνιο</a:t>
            </a:r>
            <a:endParaRPr lang="el-GR" sz="1800" b="1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Φυσιολογική αλληλουχία: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</a:t>
            </a:r>
            <a:r>
              <a:rPr lang="en-US" sz="1800" b="1" dirty="0"/>
              <a:t>U</a:t>
            </a:r>
            <a:r>
              <a:rPr lang="en-US" sz="1800" dirty="0"/>
              <a:t>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N-met-asn-gly-leu-COOH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Αντικατάσταση βάσης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</a:t>
            </a:r>
            <a:r>
              <a:rPr lang="en-US" sz="1800" b="1" dirty="0"/>
              <a:t>C</a:t>
            </a:r>
            <a:r>
              <a:rPr lang="en-US" sz="1800" dirty="0"/>
              <a:t>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N-met-asn-gly-leu-COOH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παρόλο που η βάση </a:t>
            </a:r>
            <a:r>
              <a:rPr lang="en-US" sz="1800" dirty="0"/>
              <a:t>U</a:t>
            </a:r>
            <a:r>
              <a:rPr lang="el-GR" sz="1800" dirty="0"/>
              <a:t> του δεύτερου </a:t>
            </a:r>
            <a:r>
              <a:rPr lang="el-GR" sz="1800" dirty="0" err="1"/>
              <a:t>κωδικονίου</a:t>
            </a:r>
            <a:r>
              <a:rPr lang="el-GR" sz="1800" dirty="0"/>
              <a:t> αντικαταστάθηκε από τη βάση </a:t>
            </a:r>
            <a:r>
              <a:rPr lang="en-US" sz="1800" dirty="0"/>
              <a:t>C</a:t>
            </a:r>
            <a:r>
              <a:rPr lang="el-GR" sz="1800" dirty="0"/>
              <a:t>, τα δύο </a:t>
            </a:r>
            <a:r>
              <a:rPr lang="el-GR" sz="1800" dirty="0" err="1"/>
              <a:t>κωδικόνια</a:t>
            </a:r>
            <a:r>
              <a:rPr lang="el-GR" sz="1800" dirty="0"/>
              <a:t> κωδικοποιούν το ίδιο </a:t>
            </a:r>
            <a:r>
              <a:rPr lang="el-GR" sz="1800" dirty="0" err="1"/>
              <a:t>αμινοξύ</a:t>
            </a:r>
            <a:r>
              <a:rPr lang="el-GR" sz="1800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asn</a:t>
            </a:r>
            <a:r>
              <a:rPr lang="en-US" sz="1800" dirty="0"/>
              <a:t>)</a:t>
            </a:r>
            <a:r>
              <a:rPr lang="el-GR" sz="1800" dirty="0"/>
              <a:t>, οπότε η πρωτεΐνη δεν επηρεάζεται (σιωπηλή μετάλλαξη).</a:t>
            </a:r>
          </a:p>
        </p:txBody>
      </p:sp>
    </p:spTree>
    <p:extLst>
      <p:ext uri="{BB962C8B-B14F-4D97-AF65-F5344CB8AC3E}">
        <p14:creationId xmlns:p14="http://schemas.microsoft.com/office/powerpoint/2010/main" val="118840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b="1" dirty="0"/>
              <a:t>2. Αλλαγή </a:t>
            </a:r>
            <a:r>
              <a:rPr lang="el-GR" sz="1800" b="1" dirty="0" err="1"/>
              <a:t>αμινοξέος</a:t>
            </a:r>
            <a:endParaRPr lang="el-GR" sz="1800" b="1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Φυσιολογική αλληλουχία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</a:t>
            </a:r>
            <a:r>
              <a:rPr lang="en-US" sz="1800" dirty="0"/>
              <a:t>-AUG-AAU-GGG-CUU-UGA-3’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N-met-asn-gly-leu-COOH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Αντικατάσταση βάσης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 </a:t>
            </a:r>
            <a:r>
              <a:rPr lang="en-US" sz="1800" dirty="0"/>
              <a:t>AUG- UAU-GGG-CUU-UGA-3’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N-met-tyr-gly-leu-COOH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το </a:t>
            </a:r>
            <a:r>
              <a:rPr lang="el-GR" sz="1800" dirty="0" err="1"/>
              <a:t>κωδικόνιο</a:t>
            </a:r>
            <a:r>
              <a:rPr lang="el-GR" sz="1800" dirty="0"/>
              <a:t> </a:t>
            </a:r>
            <a:r>
              <a:rPr lang="en-US" sz="1800" dirty="0"/>
              <a:t>AAU </a:t>
            </a:r>
            <a:r>
              <a:rPr lang="el-GR" sz="1800" dirty="0"/>
              <a:t>που κωδικοποιεί το </a:t>
            </a:r>
            <a:r>
              <a:rPr lang="el-GR" sz="1800" dirty="0" err="1"/>
              <a:t>αμινιξύ</a:t>
            </a:r>
            <a:r>
              <a:rPr lang="el-GR" sz="1800" dirty="0"/>
              <a:t> </a:t>
            </a:r>
            <a:r>
              <a:rPr lang="el-GR" sz="1800" dirty="0" err="1"/>
              <a:t>ασπαραγίνη</a:t>
            </a:r>
            <a:r>
              <a:rPr lang="el-GR" sz="1800" dirty="0"/>
              <a:t> μετατρέπεται στο </a:t>
            </a:r>
            <a:r>
              <a:rPr lang="en-US" sz="1800" dirty="0"/>
              <a:t>UAU</a:t>
            </a:r>
            <a:r>
              <a:rPr lang="el-GR" sz="1800" dirty="0"/>
              <a:t> που κωδικοποιεί το </a:t>
            </a:r>
            <a:r>
              <a:rPr lang="el-GR" sz="1800" dirty="0" err="1"/>
              <a:t>αμινοξύ</a:t>
            </a:r>
            <a:r>
              <a:rPr lang="el-GR" sz="1800" dirty="0"/>
              <a:t> </a:t>
            </a:r>
            <a:r>
              <a:rPr lang="el-GR" sz="1800" dirty="0" err="1"/>
              <a:t>τυροσίνη</a:t>
            </a:r>
            <a:r>
              <a:rPr lang="el-GR" sz="1800" dirty="0"/>
              <a:t>. Η πρωτεΐνη θα τροποποιηθεί. Αν το </a:t>
            </a:r>
            <a:r>
              <a:rPr lang="el-GR" sz="1800" dirty="0" err="1"/>
              <a:t>αμινοξύ</a:t>
            </a:r>
            <a:r>
              <a:rPr lang="el-GR" sz="1800" dirty="0"/>
              <a:t> βρίσκεται κοντά στο ενεργό κέντρο του ενζύμου μπορεί να μηδενίσει ή να ελαττώσει την </a:t>
            </a:r>
            <a:r>
              <a:rPr lang="el-GR" sz="1800" dirty="0" err="1"/>
              <a:t>ενεργότητά</a:t>
            </a:r>
            <a:r>
              <a:rPr lang="el-GR" sz="1800" dirty="0"/>
              <a:t> του. Αν βρίσκεται μακριά από αυτό μπορεί να μην επηρεάσει σημαντικά το ένζυμο (ουδέτερη μετάλλαξη).</a:t>
            </a:r>
          </a:p>
        </p:txBody>
      </p:sp>
    </p:spTree>
    <p:extLst>
      <p:ext uri="{BB962C8B-B14F-4D97-AF65-F5344CB8AC3E}">
        <p14:creationId xmlns:p14="http://schemas.microsoft.com/office/powerpoint/2010/main" val="29282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dirty="0"/>
              <a:t>3. Δημιουργία </a:t>
            </a:r>
            <a:r>
              <a:rPr lang="el-GR" sz="1800" dirty="0" err="1"/>
              <a:t>κωδικονίου</a:t>
            </a:r>
            <a:r>
              <a:rPr lang="el-GR" sz="1800" dirty="0"/>
              <a:t> λήξης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Φυσιολογική αλληλουχία: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AUG-AAA-GGG-CUU-UGA-3’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N-met-lys-gly-leu-COOH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Αντικατάσταση βάσης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 </a:t>
            </a:r>
            <a:r>
              <a:rPr lang="en-US" sz="1800" dirty="0"/>
              <a:t>AUG-UAA-GGG-UUU-UGA-3’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N-met-COOH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το </a:t>
            </a:r>
            <a:r>
              <a:rPr lang="el-GR" sz="1800" dirty="0" err="1"/>
              <a:t>κωδικόνιο</a:t>
            </a:r>
            <a:r>
              <a:rPr lang="el-GR" sz="1800" dirty="0"/>
              <a:t> ΑΑΑ που κωδικοποιεί το </a:t>
            </a:r>
            <a:r>
              <a:rPr lang="el-GR" sz="1800" dirty="0" err="1"/>
              <a:t>αμινοξύ</a:t>
            </a:r>
            <a:r>
              <a:rPr lang="el-GR" sz="1800" dirty="0"/>
              <a:t> </a:t>
            </a:r>
            <a:r>
              <a:rPr lang="el-GR" sz="1800" dirty="0" err="1"/>
              <a:t>λυσίνη</a:t>
            </a:r>
            <a:r>
              <a:rPr lang="el-GR" sz="1800" dirty="0"/>
              <a:t> αντικαθίσταται από το </a:t>
            </a:r>
            <a:r>
              <a:rPr lang="el-GR" sz="1800" dirty="0" err="1"/>
              <a:t>κωδικόνιο</a:t>
            </a:r>
            <a:r>
              <a:rPr lang="el-GR" sz="1800" dirty="0"/>
              <a:t> </a:t>
            </a:r>
            <a:r>
              <a:rPr lang="en-US" sz="1800" dirty="0"/>
              <a:t>UAA</a:t>
            </a:r>
            <a:r>
              <a:rPr lang="el-GR" sz="1800" dirty="0"/>
              <a:t> το οποίο είναι </a:t>
            </a:r>
            <a:r>
              <a:rPr lang="el-GR" sz="1800" dirty="0" err="1"/>
              <a:t>κωδικόνιο</a:t>
            </a:r>
            <a:r>
              <a:rPr lang="el-GR" sz="1800" dirty="0"/>
              <a:t> λήξης και οδηγεί σε πρόωρο τερματισμό της </a:t>
            </a:r>
            <a:r>
              <a:rPr lang="el-GR" sz="1800" dirty="0" err="1"/>
              <a:t>πρωτεϊνοσύνθεσης</a:t>
            </a:r>
            <a:r>
              <a:rPr lang="el-G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055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white"/>
                </a:solidFill>
              </a:rPr>
              <a:t>Παραδείγματα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1800" dirty="0"/>
              <a:t>4. Καταστροφή </a:t>
            </a:r>
            <a:r>
              <a:rPr lang="el-GR" sz="1800" dirty="0" err="1"/>
              <a:t>κωδικονίου</a:t>
            </a:r>
            <a:r>
              <a:rPr lang="el-GR" sz="1800" dirty="0"/>
              <a:t> λήξης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-Φυσιολογική αλληλουχία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- </a:t>
            </a:r>
            <a:r>
              <a:rPr lang="el-GR" sz="1800" dirty="0"/>
              <a:t>5’- </a:t>
            </a:r>
            <a:r>
              <a:rPr lang="en-US" sz="1800" dirty="0"/>
              <a:t>AUG-AAA-GGG-CUU-UGA-3’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N-met-lys-gly-leu-COOH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Αντικατάσταση βάσης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l-GR" sz="1800" dirty="0"/>
              <a:t>5’-</a:t>
            </a:r>
            <a:r>
              <a:rPr lang="en-US" sz="1800" dirty="0"/>
              <a:t>AUG-AAA-GGG-CUU-AGA-….3’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N-met-lys-gly-leu-arg-….-COOH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l-GR" sz="1800" dirty="0"/>
              <a:t>Παρατηρούμε ότι το </a:t>
            </a:r>
            <a:r>
              <a:rPr lang="el-GR" sz="1800" dirty="0" err="1"/>
              <a:t>κωδικόνιο</a:t>
            </a:r>
            <a:r>
              <a:rPr lang="el-GR" sz="1800" dirty="0"/>
              <a:t> </a:t>
            </a:r>
            <a:r>
              <a:rPr lang="en-US" sz="1800" dirty="0"/>
              <a:t>UGA</a:t>
            </a:r>
            <a:r>
              <a:rPr lang="el-GR" sz="1800" dirty="0"/>
              <a:t> που αντιστοιχεί στη λήξη αντικαθίσταται από το </a:t>
            </a:r>
            <a:r>
              <a:rPr lang="en-US" sz="1800" dirty="0"/>
              <a:t>AGA</a:t>
            </a:r>
            <a:r>
              <a:rPr lang="el-GR" sz="1800" dirty="0"/>
              <a:t> που κωδικοποιεί το </a:t>
            </a:r>
            <a:r>
              <a:rPr lang="el-GR" sz="1800" dirty="0" err="1"/>
              <a:t>αμινοξύ</a:t>
            </a:r>
            <a:r>
              <a:rPr lang="el-GR" sz="1800" dirty="0"/>
              <a:t> </a:t>
            </a:r>
            <a:r>
              <a:rPr lang="el-GR" sz="1800" dirty="0" err="1"/>
              <a:t>αργινίνη</a:t>
            </a:r>
            <a:r>
              <a:rPr lang="el-GR" sz="1800" dirty="0"/>
              <a:t>. Αυτό έχει ως αποτέλεσμα την </a:t>
            </a:r>
            <a:r>
              <a:rPr lang="el-GR" sz="1800" dirty="0" err="1"/>
              <a:t>επιμηκυνση</a:t>
            </a:r>
            <a:r>
              <a:rPr lang="el-GR" sz="1800" dirty="0"/>
              <a:t> την </a:t>
            </a:r>
            <a:r>
              <a:rPr lang="el-GR" sz="1800" dirty="0" err="1"/>
              <a:t>πολυπεπτιδικής</a:t>
            </a:r>
            <a:r>
              <a:rPr lang="el-GR" sz="1800" dirty="0"/>
              <a:t> αλυσίδας μέχρι να συναντήσει το </a:t>
            </a:r>
            <a:r>
              <a:rPr lang="el-GR" sz="1800" dirty="0" err="1"/>
              <a:t>ριβόσωμα</a:t>
            </a:r>
            <a:r>
              <a:rPr lang="el-GR" sz="1800" dirty="0"/>
              <a:t> κάποιο άλλο </a:t>
            </a:r>
            <a:r>
              <a:rPr lang="el-GR" sz="1800" dirty="0" err="1"/>
              <a:t>κωδικόνιο</a:t>
            </a:r>
            <a:r>
              <a:rPr lang="el-GR" sz="1800" dirty="0"/>
              <a:t> λήξης ή να μεταφραστεί η 3’ αμετάφραστη περιοχή του γονιδίου.</a:t>
            </a:r>
          </a:p>
        </p:txBody>
      </p:sp>
    </p:spTree>
    <p:extLst>
      <p:ext uri="{BB962C8B-B14F-4D97-AF65-F5344CB8AC3E}">
        <p14:creationId xmlns:p14="http://schemas.microsoft.com/office/powerpoint/2010/main" val="414335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212</TotalTime>
  <Words>884</Words>
  <Application>Microsoft Office PowerPoint</Application>
  <PresentationFormat>Προσαρμογή</PresentationFormat>
  <Paragraphs>123</Paragraphs>
  <Slides>13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Consolas</vt:lpstr>
      <vt:lpstr>Corbel</vt:lpstr>
      <vt:lpstr>Πίνακας κιμωλίας 16x9</vt:lpstr>
      <vt:lpstr>Κεφάλαιο 6ο </vt:lpstr>
      <vt:lpstr>Μεταλλάξεις</vt:lpstr>
      <vt:lpstr>Δρεπανοκυτταρική αναιμία</vt:lpstr>
      <vt:lpstr>Δρεπανοκυτταρική αναιμία</vt:lpstr>
      <vt:lpstr>Τύποι γονιδιακών μεταλλάξεων</vt:lpstr>
      <vt:lpstr>Παραδείγματα</vt:lpstr>
      <vt:lpstr>Παραδείγματα</vt:lpstr>
      <vt:lpstr>Παραδείγματα</vt:lpstr>
      <vt:lpstr>Παραδείγματα</vt:lpstr>
      <vt:lpstr>Τύποι γονιδιακών μεταλλάξεων</vt:lpstr>
      <vt:lpstr>Παραδείγματα</vt:lpstr>
      <vt:lpstr>Τύποι γονιδιακών μεταλλάξεων</vt:lpstr>
      <vt:lpstr>Τύποι γονιδιακών μεταλλάξεων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6ο</dc:title>
  <dc:creator>Anna</dc:creator>
  <cp:lastModifiedBy>Δήμητρα-Γεωργία Λαύκα</cp:lastModifiedBy>
  <cp:revision>23</cp:revision>
  <dcterms:created xsi:type="dcterms:W3CDTF">2020-12-04T09:22:36Z</dcterms:created>
  <dcterms:modified xsi:type="dcterms:W3CDTF">2020-12-16T11:47:24Z</dcterms:modified>
</cp:coreProperties>
</file>