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814CD5-3339-45A5-8171-04664D9C01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Κεφαλαιο</a:t>
            </a:r>
            <a:r>
              <a:rPr lang="el-GR" dirty="0"/>
              <a:t> 2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C5775AC-1814-4AE9-95FB-271ACE7327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/>
              <a:t>μεταφραση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9591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A82D1C-58D7-4B7C-9567-10348AD58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pPr algn="ctr"/>
            <a:r>
              <a:rPr lang="el-GR" dirty="0" err="1"/>
              <a:t>μεταφραση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7181AB-8BB2-460E-8F6B-25F969917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el-GR" dirty="0" err="1"/>
              <a:t>Μετράφραση</a:t>
            </a:r>
            <a:r>
              <a:rPr lang="el-GR" dirty="0"/>
              <a:t>-&gt; Η αντιστοίχιση των </a:t>
            </a:r>
            <a:r>
              <a:rPr lang="el-GR" dirty="0" err="1"/>
              <a:t>κωδικονίων</a:t>
            </a:r>
            <a:r>
              <a:rPr lang="el-GR" dirty="0"/>
              <a:t> σε αμινοξέα και η διαδοχική σύνδεση των αμινοξέων σε </a:t>
            </a:r>
            <a:r>
              <a:rPr lang="el-GR" dirty="0" err="1"/>
              <a:t>πολυπεπτιδική</a:t>
            </a:r>
            <a:r>
              <a:rPr lang="el-GR" dirty="0"/>
              <a:t> αλυσίδα </a:t>
            </a:r>
          </a:p>
          <a:p>
            <a:r>
              <a:rPr lang="el-GR" dirty="0"/>
              <a:t>Δομή </a:t>
            </a:r>
            <a:r>
              <a:rPr lang="el-GR" dirty="0" err="1"/>
              <a:t>ριβοσώματος</a:t>
            </a:r>
            <a:r>
              <a:rPr lang="el-GR" dirty="0"/>
              <a:t>-&gt; Αποτελείται από δυο </a:t>
            </a:r>
            <a:r>
              <a:rPr lang="el-GR" dirty="0" err="1"/>
              <a:t>υπομονάδες</a:t>
            </a:r>
            <a:r>
              <a:rPr lang="el-GR" dirty="0"/>
              <a:t>, μια μεγάλη και μια μικρή. Η μικρή </a:t>
            </a:r>
            <a:r>
              <a:rPr lang="el-GR" dirty="0" err="1"/>
              <a:t>υπομονάδα</a:t>
            </a:r>
            <a:r>
              <a:rPr lang="el-GR" dirty="0"/>
              <a:t> έχει μια θέση πρόσδεσης του </a:t>
            </a:r>
            <a:r>
              <a:rPr lang="en-US" dirty="0"/>
              <a:t>mRNA</a:t>
            </a:r>
            <a:r>
              <a:rPr lang="el-GR" dirty="0"/>
              <a:t> και η μεγάλη δυο θέσεις εισδοχής των </a:t>
            </a:r>
            <a:r>
              <a:rPr lang="en-US" dirty="0"/>
              <a:t>tRNA.</a:t>
            </a:r>
            <a:endParaRPr lang="el-GR" dirty="0"/>
          </a:p>
          <a:p>
            <a:r>
              <a:rPr lang="el-GR" dirty="0"/>
              <a:t>Δομή </a:t>
            </a:r>
            <a:r>
              <a:rPr lang="en-US" dirty="0"/>
              <a:t>tRNA-&gt;</a:t>
            </a:r>
            <a:r>
              <a:rPr lang="el-GR" dirty="0"/>
              <a:t> Έχει μια </a:t>
            </a:r>
            <a:r>
              <a:rPr lang="el-GR" dirty="0" err="1"/>
              <a:t>τριπλέτα</a:t>
            </a:r>
            <a:r>
              <a:rPr lang="el-GR" dirty="0"/>
              <a:t> </a:t>
            </a:r>
            <a:r>
              <a:rPr lang="el-GR" dirty="0" err="1"/>
              <a:t>νουκλεοτιδίων</a:t>
            </a:r>
            <a:r>
              <a:rPr lang="el-GR" dirty="0"/>
              <a:t>-το </a:t>
            </a:r>
            <a:r>
              <a:rPr lang="el-GR" dirty="0" err="1"/>
              <a:t>αντικωδικόνιο</a:t>
            </a:r>
            <a:r>
              <a:rPr lang="el-GR" dirty="0"/>
              <a:t>- με την οποία προσδένεται λόγω συμπληρωματικότητας των βάσεων με το αντίστοιχο </a:t>
            </a:r>
            <a:r>
              <a:rPr lang="el-GR" dirty="0" err="1"/>
              <a:t>κωδικόνιο</a:t>
            </a:r>
            <a:r>
              <a:rPr lang="el-GR" dirty="0"/>
              <a:t> του </a:t>
            </a:r>
            <a:r>
              <a:rPr lang="en-US" dirty="0"/>
              <a:t>mRNA</a:t>
            </a:r>
            <a:r>
              <a:rPr lang="el-GR" dirty="0"/>
              <a:t>. Επιπλέον διαθέσει μια ειδική θέση σύνδεσης με ένα συγκεκριμένο </a:t>
            </a:r>
            <a:r>
              <a:rPr lang="el-GR" dirty="0" err="1"/>
              <a:t>αμινοξύ</a:t>
            </a:r>
            <a:r>
              <a:rPr lang="el-GR" dirty="0"/>
              <a:t>, το οποίο μεταφέρει στη θέση </a:t>
            </a:r>
            <a:r>
              <a:rPr lang="el-GR" dirty="0" err="1"/>
              <a:t>πρωτεϊνοσύνθεσης</a:t>
            </a:r>
            <a:r>
              <a:rPr lang="el-G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785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CBA743-7A52-4B2D-8012-1F632215B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pPr algn="ctr"/>
            <a:r>
              <a:rPr lang="el-GR" dirty="0" err="1"/>
              <a:t>εναρξη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D3DC25-985C-4AE4-AA55-86D8AB93A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05018"/>
            <a:ext cx="9603275" cy="4891596"/>
          </a:xfrm>
        </p:spPr>
        <p:txBody>
          <a:bodyPr>
            <a:normAutofit/>
          </a:bodyPr>
          <a:lstStyle/>
          <a:p>
            <a:r>
              <a:rPr lang="el-GR" dirty="0"/>
              <a:t>Η </a:t>
            </a:r>
            <a:r>
              <a:rPr lang="el-GR" dirty="0" err="1"/>
              <a:t>πρωτεϊνοσύνθεση</a:t>
            </a:r>
            <a:r>
              <a:rPr lang="el-GR" dirty="0"/>
              <a:t> διακρίνεται σε 3 στάδια:-έναρξη, -επιμήκυνση,-λήξη</a:t>
            </a:r>
          </a:p>
          <a:p>
            <a:r>
              <a:rPr lang="el-GR" sz="2400" b="1" dirty="0"/>
              <a:t>Έναρξη</a:t>
            </a:r>
          </a:p>
          <a:p>
            <a:r>
              <a:rPr lang="el-GR" dirty="0"/>
              <a:t>Α) Το </a:t>
            </a:r>
            <a:r>
              <a:rPr lang="en-US" dirty="0"/>
              <a:t>mRNA</a:t>
            </a:r>
            <a:r>
              <a:rPr lang="el-GR" dirty="0"/>
              <a:t> προσδένεται μέσω μιας αλληλουχίας που υπάρχει στην </a:t>
            </a:r>
            <a:r>
              <a:rPr lang="el-GR" b="1" dirty="0"/>
              <a:t>5’ αμετάφραστη περιοχή του</a:t>
            </a:r>
            <a:r>
              <a:rPr lang="el-GR" dirty="0"/>
              <a:t>, με το </a:t>
            </a:r>
            <a:r>
              <a:rPr lang="el-GR" dirty="0" err="1"/>
              <a:t>ριβοσωμικό</a:t>
            </a:r>
            <a:r>
              <a:rPr lang="el-GR" dirty="0"/>
              <a:t> </a:t>
            </a:r>
            <a:r>
              <a:rPr lang="en-US" dirty="0"/>
              <a:t>rRNA </a:t>
            </a:r>
            <a:r>
              <a:rPr lang="el-GR" dirty="0"/>
              <a:t>της </a:t>
            </a:r>
            <a:r>
              <a:rPr lang="el-GR" b="1" dirty="0"/>
              <a:t>μικρής </a:t>
            </a:r>
            <a:r>
              <a:rPr lang="el-GR" b="1" dirty="0" err="1"/>
              <a:t>υπομονάδας</a:t>
            </a:r>
            <a:r>
              <a:rPr lang="el-GR" b="1" dirty="0"/>
              <a:t> </a:t>
            </a:r>
            <a:r>
              <a:rPr lang="el-GR" dirty="0"/>
              <a:t>του </a:t>
            </a:r>
            <a:r>
              <a:rPr lang="el-GR" dirty="0" err="1"/>
              <a:t>ριβοσώματος</a:t>
            </a:r>
            <a:r>
              <a:rPr lang="el-GR" dirty="0"/>
              <a:t> σύμφωνα με τον κανόνα της συμπληρωματικότητας των βάσεων (Με δεσμούς υδρογόνου </a:t>
            </a:r>
            <a:r>
              <a:rPr lang="el-GR" dirty="0" err="1"/>
              <a:t>μεταξυ</a:t>
            </a:r>
            <a:r>
              <a:rPr lang="el-GR" dirty="0"/>
              <a:t> </a:t>
            </a:r>
            <a:r>
              <a:rPr lang="en-US" dirty="0"/>
              <a:t>mRNA-rRNA</a:t>
            </a:r>
            <a:r>
              <a:rPr lang="el-GR" dirty="0"/>
              <a:t>)</a:t>
            </a:r>
          </a:p>
          <a:p>
            <a:r>
              <a:rPr lang="el-GR" dirty="0"/>
              <a:t>Β) Το πρώτο </a:t>
            </a:r>
            <a:r>
              <a:rPr lang="el-GR" dirty="0" err="1"/>
              <a:t>κωδικόνιο</a:t>
            </a:r>
            <a:r>
              <a:rPr lang="el-GR" dirty="0"/>
              <a:t> του </a:t>
            </a:r>
            <a:r>
              <a:rPr lang="en-US" dirty="0"/>
              <a:t>mRNA</a:t>
            </a:r>
            <a:r>
              <a:rPr lang="el-GR" dirty="0"/>
              <a:t> είναι </a:t>
            </a:r>
            <a:r>
              <a:rPr lang="el-GR" b="1" dirty="0"/>
              <a:t>το </a:t>
            </a:r>
            <a:r>
              <a:rPr lang="en-US" b="1" dirty="0"/>
              <a:t>AUG</a:t>
            </a:r>
            <a:r>
              <a:rPr lang="el-GR" b="1" dirty="0"/>
              <a:t> </a:t>
            </a:r>
            <a:r>
              <a:rPr lang="el-GR" dirty="0"/>
              <a:t>και σε αυτό </a:t>
            </a:r>
            <a:r>
              <a:rPr lang="el-GR" b="1" dirty="0"/>
              <a:t>προσδένεται το </a:t>
            </a:r>
            <a:r>
              <a:rPr lang="en-US" b="1" dirty="0"/>
              <a:t>tRNA</a:t>
            </a:r>
            <a:r>
              <a:rPr lang="el-GR" b="1" dirty="0"/>
              <a:t> </a:t>
            </a:r>
            <a:r>
              <a:rPr lang="el-GR" dirty="0"/>
              <a:t>που φέρει το </a:t>
            </a:r>
            <a:r>
              <a:rPr lang="el-GR" b="1" dirty="0" err="1"/>
              <a:t>αμινοξύ</a:t>
            </a:r>
            <a:r>
              <a:rPr lang="el-GR" b="1" dirty="0"/>
              <a:t> </a:t>
            </a:r>
            <a:r>
              <a:rPr lang="el-GR" b="1" dirty="0" err="1"/>
              <a:t>μεθειονίνη</a:t>
            </a:r>
            <a:r>
              <a:rPr lang="el-GR" b="1" dirty="0"/>
              <a:t> </a:t>
            </a:r>
            <a:r>
              <a:rPr lang="el-GR" dirty="0"/>
              <a:t>(με δεσμούς υδρογόνου μεταξύ </a:t>
            </a:r>
            <a:r>
              <a:rPr lang="en-US" dirty="0"/>
              <a:t>tRNA-mRNA)</a:t>
            </a:r>
            <a:r>
              <a:rPr lang="el-GR" dirty="0"/>
              <a:t> δημιουργώντας το </a:t>
            </a:r>
            <a:r>
              <a:rPr lang="el-GR" b="1" dirty="0" err="1"/>
              <a:t>σύμπλοκο</a:t>
            </a:r>
            <a:r>
              <a:rPr lang="el-GR" b="1" dirty="0"/>
              <a:t> έναρξης</a:t>
            </a:r>
            <a:r>
              <a:rPr lang="el-GR" dirty="0"/>
              <a:t>.</a:t>
            </a:r>
          </a:p>
          <a:p>
            <a:r>
              <a:rPr lang="el-GR" dirty="0"/>
              <a:t>Γ) </a:t>
            </a:r>
            <a:r>
              <a:rPr lang="el-GR" b="1" dirty="0"/>
              <a:t>Η μεγάλη </a:t>
            </a:r>
            <a:r>
              <a:rPr lang="el-GR" b="1" dirty="0" err="1"/>
              <a:t>υπομονάδα</a:t>
            </a:r>
            <a:r>
              <a:rPr lang="el-GR" b="1" dirty="0"/>
              <a:t> </a:t>
            </a:r>
            <a:r>
              <a:rPr lang="el-GR" dirty="0"/>
              <a:t>του </a:t>
            </a:r>
            <a:r>
              <a:rPr lang="el-GR" dirty="0" err="1"/>
              <a:t>ριβοσώματος</a:t>
            </a:r>
            <a:r>
              <a:rPr lang="el-GR" dirty="0"/>
              <a:t> συνδέεται με τη </a:t>
            </a:r>
            <a:r>
              <a:rPr lang="el-GR" b="1" dirty="0"/>
              <a:t>μικρή</a:t>
            </a:r>
            <a:r>
              <a:rPr lang="el-GR" dirty="0"/>
              <a:t> (Με δεσμούς υδρογόνου μεταξύ  των </a:t>
            </a:r>
            <a:r>
              <a:rPr lang="en-US" dirty="0"/>
              <a:t>rRNA</a:t>
            </a:r>
            <a:r>
              <a:rPr lang="el-GR" dirty="0"/>
              <a:t> της μικρής και της μεγάλης </a:t>
            </a:r>
            <a:r>
              <a:rPr lang="el-GR" dirty="0" err="1"/>
              <a:t>υπομονάδας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95252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C96AF4-0BCB-43D0-84A2-154FA2A89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pPr algn="ctr"/>
            <a:r>
              <a:rPr lang="el-GR" dirty="0" err="1"/>
              <a:t>εναρξη</a:t>
            </a:r>
            <a:endParaRPr lang="el-GR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A79AD4C1-7164-401E-936C-2F01AE99F6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4607" y="1391656"/>
            <a:ext cx="5457218" cy="5239220"/>
          </a:xfrm>
        </p:spPr>
      </p:pic>
    </p:spTree>
    <p:extLst>
      <p:ext uri="{BB962C8B-B14F-4D97-AF65-F5344CB8AC3E}">
        <p14:creationId xmlns:p14="http://schemas.microsoft.com/office/powerpoint/2010/main" val="3405256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C8D256-C2F1-4693-9D19-640485EA5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pPr algn="ctr"/>
            <a:r>
              <a:rPr lang="el-GR" dirty="0"/>
              <a:t>επιμήκυνση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D4E798-6038-427E-AD6F-99EEB7B1F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el-GR" dirty="0"/>
              <a:t>Α) Ένα δεύτερο μόριο </a:t>
            </a:r>
            <a:r>
              <a:rPr lang="en-US" dirty="0"/>
              <a:t>tRNA</a:t>
            </a:r>
            <a:r>
              <a:rPr lang="el-GR" dirty="0"/>
              <a:t> με </a:t>
            </a:r>
            <a:r>
              <a:rPr lang="el-GR" dirty="0" err="1"/>
              <a:t>αντικωδικόνιο</a:t>
            </a:r>
            <a:r>
              <a:rPr lang="el-GR" dirty="0"/>
              <a:t> συμπληρωματικό του δεύτερου </a:t>
            </a:r>
            <a:r>
              <a:rPr lang="el-GR" dirty="0" err="1"/>
              <a:t>κωδικονίου</a:t>
            </a:r>
            <a:r>
              <a:rPr lang="el-GR" dirty="0"/>
              <a:t> του </a:t>
            </a:r>
            <a:r>
              <a:rPr lang="en-US" dirty="0"/>
              <a:t>mRNA</a:t>
            </a:r>
            <a:r>
              <a:rPr lang="el-GR" dirty="0"/>
              <a:t> τοποθετείται στην κατάλληλη εισδοχή του </a:t>
            </a:r>
            <a:r>
              <a:rPr lang="el-GR" dirty="0" err="1"/>
              <a:t>ριβοσώματος</a:t>
            </a:r>
            <a:r>
              <a:rPr lang="el-GR" dirty="0"/>
              <a:t>,</a:t>
            </a:r>
          </a:p>
          <a:p>
            <a:r>
              <a:rPr lang="el-GR" dirty="0"/>
              <a:t>Β) Μεταξύ της </a:t>
            </a:r>
            <a:r>
              <a:rPr lang="el-GR" dirty="0" err="1"/>
              <a:t>μεθειονίνης</a:t>
            </a:r>
            <a:r>
              <a:rPr lang="el-GR" dirty="0"/>
              <a:t> και του δεύτερου </a:t>
            </a:r>
            <a:r>
              <a:rPr lang="el-GR" dirty="0" err="1"/>
              <a:t>αμινοξέος</a:t>
            </a:r>
            <a:r>
              <a:rPr lang="el-GR"/>
              <a:t> σχηματίζεται </a:t>
            </a:r>
            <a:r>
              <a:rPr lang="el-GR" dirty="0" err="1"/>
              <a:t>πεπτιδικός</a:t>
            </a:r>
            <a:r>
              <a:rPr lang="el-GR" dirty="0"/>
              <a:t> δεσμός (ομοιοπολικός δεσμός μεταξύ </a:t>
            </a:r>
            <a:r>
              <a:rPr lang="en-US" dirty="0"/>
              <a:t>–COOH</a:t>
            </a:r>
            <a:r>
              <a:rPr lang="el-GR" dirty="0"/>
              <a:t> 1</a:t>
            </a:r>
            <a:r>
              <a:rPr lang="el-GR" baseline="30000" dirty="0"/>
              <a:t>ου</a:t>
            </a:r>
            <a:r>
              <a:rPr lang="el-GR" dirty="0"/>
              <a:t> </a:t>
            </a:r>
            <a:r>
              <a:rPr lang="el-GR" dirty="0" err="1"/>
              <a:t>αμινοξέος</a:t>
            </a:r>
            <a:r>
              <a:rPr lang="el-GR" dirty="0"/>
              <a:t> και 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N</a:t>
            </a:r>
            <a:r>
              <a:rPr lang="el-GR" dirty="0"/>
              <a:t>- του επόμενου)</a:t>
            </a:r>
          </a:p>
          <a:p>
            <a:r>
              <a:rPr lang="el-GR" dirty="0"/>
              <a:t>Γ) Το πρώτο </a:t>
            </a:r>
            <a:r>
              <a:rPr lang="en-US" dirty="0"/>
              <a:t>tRNA</a:t>
            </a:r>
            <a:r>
              <a:rPr lang="el-GR" dirty="0"/>
              <a:t> αποσυνδέεται από το </a:t>
            </a:r>
            <a:r>
              <a:rPr lang="el-GR" dirty="0" err="1"/>
              <a:t>ριβόσωμα</a:t>
            </a:r>
            <a:r>
              <a:rPr lang="el-GR" dirty="0"/>
              <a:t> και απελευθερώνεται στο κυτταρόπλασμα-συνδέεται πάλι με </a:t>
            </a:r>
            <a:r>
              <a:rPr lang="el-GR" dirty="0" err="1"/>
              <a:t>μεθειονίνη</a:t>
            </a:r>
            <a:r>
              <a:rPr lang="el-GR" dirty="0"/>
              <a:t>.</a:t>
            </a:r>
          </a:p>
          <a:p>
            <a:r>
              <a:rPr lang="el-GR" dirty="0"/>
              <a:t>Δ) Το </a:t>
            </a:r>
            <a:r>
              <a:rPr lang="el-GR" dirty="0" err="1"/>
              <a:t>ριβόσωμα</a:t>
            </a:r>
            <a:r>
              <a:rPr lang="el-GR" dirty="0"/>
              <a:t> και το </a:t>
            </a:r>
            <a:r>
              <a:rPr lang="en-US" dirty="0"/>
              <a:t>mRNA</a:t>
            </a:r>
            <a:r>
              <a:rPr lang="el-GR" dirty="0"/>
              <a:t> έχουν τώρα ένα </a:t>
            </a:r>
            <a:r>
              <a:rPr lang="en-US" dirty="0"/>
              <a:t>tRNA</a:t>
            </a:r>
            <a:r>
              <a:rPr lang="el-GR" dirty="0"/>
              <a:t> πάνω στο οποίο είναι </a:t>
            </a:r>
            <a:r>
              <a:rPr lang="el-GR" dirty="0" err="1"/>
              <a:t>προσδεδεμένα</a:t>
            </a:r>
            <a:r>
              <a:rPr lang="el-GR" dirty="0"/>
              <a:t> 2 αμινοξέα.</a:t>
            </a:r>
          </a:p>
        </p:txBody>
      </p:sp>
    </p:spTree>
    <p:extLst>
      <p:ext uri="{BB962C8B-B14F-4D97-AF65-F5344CB8AC3E}">
        <p14:creationId xmlns:p14="http://schemas.microsoft.com/office/powerpoint/2010/main" val="2628043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182075-8408-4331-BF2B-C79AE10D0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pPr algn="ctr"/>
            <a:r>
              <a:rPr kumimoji="0" lang="el-GR" sz="32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επιμήκυνση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DA662D-DD8D-468E-82B2-81B8ECE76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el-GR" dirty="0"/>
              <a:t>Ε) Το </a:t>
            </a:r>
            <a:r>
              <a:rPr lang="el-GR" dirty="0" err="1"/>
              <a:t>ριβόσωμα</a:t>
            </a:r>
            <a:r>
              <a:rPr lang="el-GR" dirty="0"/>
              <a:t> κινείται κατά μήκος του </a:t>
            </a:r>
            <a:r>
              <a:rPr lang="en-US" dirty="0"/>
              <a:t>mRNA</a:t>
            </a:r>
            <a:r>
              <a:rPr lang="el-GR" dirty="0"/>
              <a:t> κατά ένα </a:t>
            </a:r>
            <a:r>
              <a:rPr lang="el-GR" dirty="0" err="1"/>
              <a:t>κωδικόνιο</a:t>
            </a:r>
            <a:endParaRPr lang="el-GR" dirty="0"/>
          </a:p>
          <a:p>
            <a:r>
              <a:rPr lang="el-GR" dirty="0"/>
              <a:t>Α) (επανάληψη διαδικασίας) ένα τρίτο </a:t>
            </a:r>
            <a:r>
              <a:rPr lang="en-US" dirty="0"/>
              <a:t>tRNA</a:t>
            </a:r>
            <a:r>
              <a:rPr lang="el-GR" dirty="0"/>
              <a:t> έρχεται να προσδεθεί μεταφέροντας το </a:t>
            </a:r>
            <a:r>
              <a:rPr lang="el-GR" dirty="0" err="1"/>
              <a:t>αμινοξύ</a:t>
            </a:r>
            <a:r>
              <a:rPr lang="el-GR" dirty="0"/>
              <a:t> του.</a:t>
            </a:r>
          </a:p>
          <a:p>
            <a:r>
              <a:rPr lang="el-GR" dirty="0"/>
              <a:t>Β) Ανάμεσα στο δεύτερο και στο τρίτο </a:t>
            </a:r>
            <a:r>
              <a:rPr lang="el-GR" dirty="0" err="1"/>
              <a:t>αμινοξύ</a:t>
            </a:r>
            <a:r>
              <a:rPr lang="el-GR" dirty="0"/>
              <a:t> σχηματίζεται </a:t>
            </a:r>
            <a:r>
              <a:rPr lang="el-GR" dirty="0" err="1"/>
              <a:t>πεπτιδικός</a:t>
            </a:r>
            <a:r>
              <a:rPr lang="el-GR" dirty="0"/>
              <a:t> δεσμός.</a:t>
            </a:r>
          </a:p>
          <a:p>
            <a:pPr marL="0" indent="0">
              <a:buNone/>
            </a:pPr>
            <a:r>
              <a:rPr lang="el-GR" dirty="0"/>
              <a:t>-&gt; Η </a:t>
            </a:r>
            <a:r>
              <a:rPr lang="el-GR" dirty="0" err="1"/>
              <a:t>πολυπεπτιδική</a:t>
            </a:r>
            <a:r>
              <a:rPr lang="el-GR" dirty="0"/>
              <a:t> αλυσίδα συνεχίζει να αναπτύσσεται καθώς νέα </a:t>
            </a:r>
            <a:r>
              <a:rPr lang="en-US" dirty="0"/>
              <a:t>tRNA</a:t>
            </a:r>
            <a:r>
              <a:rPr lang="el-GR" dirty="0"/>
              <a:t> μεταφέρουν αμινοξέα τα οποία συνδέονται μεταξύ τους</a:t>
            </a:r>
          </a:p>
        </p:txBody>
      </p:sp>
    </p:spTree>
    <p:extLst>
      <p:ext uri="{BB962C8B-B14F-4D97-AF65-F5344CB8AC3E}">
        <p14:creationId xmlns:p14="http://schemas.microsoft.com/office/powerpoint/2010/main" val="284953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28847F-3401-4919-A2FD-0CE13650E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pPr algn="ctr"/>
            <a:r>
              <a:rPr lang="el-GR" dirty="0" err="1"/>
              <a:t>επιμηκυνση</a:t>
            </a:r>
            <a:endParaRPr lang="el-GR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75E98E75-E03D-4110-838B-D63E9F8DB3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4906" y="1391656"/>
            <a:ext cx="7240459" cy="5177820"/>
          </a:xfrm>
        </p:spPr>
      </p:pic>
    </p:spTree>
    <p:extLst>
      <p:ext uri="{BB962C8B-B14F-4D97-AF65-F5344CB8AC3E}">
        <p14:creationId xmlns:p14="http://schemas.microsoft.com/office/powerpoint/2010/main" val="539445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5C9235-3C8F-40DB-A9C3-6BAC6F62E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pPr algn="ctr"/>
            <a:r>
              <a:rPr lang="el-GR" dirty="0" err="1"/>
              <a:t>ληξη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8C5231A-64C2-4DFA-B34A-1ECCF18F8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796080"/>
          </a:xfrm>
        </p:spPr>
        <p:txBody>
          <a:bodyPr/>
          <a:lstStyle/>
          <a:p>
            <a:r>
              <a:rPr lang="el-GR" dirty="0"/>
              <a:t>Α) Η επιμήκυνση σταματά σε ένα </a:t>
            </a:r>
            <a:r>
              <a:rPr lang="el-GR" dirty="0" err="1"/>
              <a:t>κωδικόνιο</a:t>
            </a:r>
            <a:r>
              <a:rPr lang="el-GR" dirty="0"/>
              <a:t> λήξης (</a:t>
            </a:r>
            <a:r>
              <a:rPr lang="en-US" dirty="0"/>
              <a:t>UGA,UAG </a:t>
            </a:r>
            <a:r>
              <a:rPr lang="el-GR" dirty="0"/>
              <a:t>ή </a:t>
            </a:r>
            <a:r>
              <a:rPr lang="en-US" dirty="0"/>
              <a:t>UAA)</a:t>
            </a:r>
            <a:r>
              <a:rPr lang="el-GR" dirty="0"/>
              <a:t> γιατί δεν υπάρχουν </a:t>
            </a:r>
            <a:r>
              <a:rPr lang="en-US" dirty="0"/>
              <a:t>tRNA</a:t>
            </a:r>
            <a:r>
              <a:rPr lang="el-GR" dirty="0"/>
              <a:t> να αντιστοιχούν σε αυτά.</a:t>
            </a:r>
          </a:p>
          <a:p>
            <a:r>
              <a:rPr lang="el-GR" dirty="0"/>
              <a:t>Β) Στη θέση του </a:t>
            </a:r>
            <a:r>
              <a:rPr lang="en-US" dirty="0"/>
              <a:t>tRNA</a:t>
            </a:r>
            <a:r>
              <a:rPr lang="el-GR" dirty="0"/>
              <a:t> συνδέεται ένας παράγοντας απελευθέρωσης.</a:t>
            </a:r>
          </a:p>
          <a:p>
            <a:r>
              <a:rPr lang="el-GR" dirty="0"/>
              <a:t>Γ) Το τελευταίο </a:t>
            </a:r>
            <a:r>
              <a:rPr lang="en-US" dirty="0"/>
              <a:t>tRNA</a:t>
            </a:r>
            <a:r>
              <a:rPr lang="el-GR" dirty="0"/>
              <a:t> απομακρύνεται από το </a:t>
            </a:r>
            <a:r>
              <a:rPr lang="el-GR" dirty="0" err="1"/>
              <a:t>ριβόσωμα</a:t>
            </a:r>
            <a:r>
              <a:rPr lang="el-GR" dirty="0"/>
              <a:t> και η </a:t>
            </a:r>
            <a:r>
              <a:rPr lang="el-GR" dirty="0" err="1"/>
              <a:t>πολυπεπτιδική</a:t>
            </a:r>
            <a:r>
              <a:rPr lang="el-GR" dirty="0"/>
              <a:t> αλυσίδα απελευθερώνεται.</a:t>
            </a:r>
          </a:p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F3C37B8E-16DF-44F9-8DEE-2DBE5FF6AA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458" y="3548945"/>
            <a:ext cx="6667084" cy="2803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022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5EE380-380D-44A5-9446-CAAE2A2B4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pPr algn="ctr"/>
            <a:r>
              <a:rPr lang="el-GR" dirty="0" err="1"/>
              <a:t>Οικονομικη</a:t>
            </a:r>
            <a:r>
              <a:rPr lang="el-GR" dirty="0"/>
              <a:t> </a:t>
            </a:r>
            <a:r>
              <a:rPr lang="el-GR" dirty="0" err="1"/>
              <a:t>διαδικασια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2C2B618-19A9-468B-B0A3-B10556502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733936"/>
          </a:xfrm>
        </p:spPr>
        <p:txBody>
          <a:bodyPr/>
          <a:lstStyle/>
          <a:p>
            <a:r>
              <a:rPr lang="el-GR" dirty="0"/>
              <a:t>Η </a:t>
            </a:r>
            <a:r>
              <a:rPr lang="el-GR" dirty="0" err="1"/>
              <a:t>πρωτεϊνοσύνθεση</a:t>
            </a:r>
            <a:r>
              <a:rPr lang="el-GR" dirty="0"/>
              <a:t> μπορεί να θεωρηθεί μια οικονομική διαδικασία, γιατί:</a:t>
            </a:r>
          </a:p>
          <a:p>
            <a:r>
              <a:rPr lang="el-GR" dirty="0"/>
              <a:t>Α) Από 1 ή 2 αντίγραφα ενός γονιδίου μπορούν να μεταγράφονται πολλά μόρια </a:t>
            </a:r>
            <a:r>
              <a:rPr lang="en-US" dirty="0"/>
              <a:t>mRNA</a:t>
            </a:r>
            <a:r>
              <a:rPr lang="el-GR" dirty="0"/>
              <a:t>.</a:t>
            </a:r>
          </a:p>
          <a:p>
            <a:r>
              <a:rPr lang="el-GR" dirty="0"/>
              <a:t>Β) Πολλά </a:t>
            </a:r>
            <a:r>
              <a:rPr lang="el-GR" dirty="0" err="1"/>
              <a:t>ριβοσώματα</a:t>
            </a:r>
            <a:r>
              <a:rPr lang="el-GR" dirty="0"/>
              <a:t> μπορούν να μεταφράζουν ταυτόχρονα ένα μόριο </a:t>
            </a:r>
            <a:r>
              <a:rPr lang="en-US" dirty="0"/>
              <a:t>mRNA</a:t>
            </a:r>
            <a:r>
              <a:rPr lang="el-GR" dirty="0"/>
              <a:t>, το καθένα σε διαφορετικό σημείο κατά μήκος του μορίου.</a:t>
            </a:r>
          </a:p>
          <a:p>
            <a:r>
              <a:rPr lang="el-GR" dirty="0"/>
              <a:t>Γ) Ένα μόριο </a:t>
            </a:r>
            <a:r>
              <a:rPr lang="en-US" dirty="0"/>
              <a:t>tRNA</a:t>
            </a:r>
            <a:r>
              <a:rPr lang="el-GR" dirty="0"/>
              <a:t> μπορεί να χρησιμοποιηθεί πολλές φορές κατά τη διαδικασία της </a:t>
            </a:r>
            <a:r>
              <a:rPr lang="el-GR" dirty="0" err="1"/>
              <a:t>πρωτεϊνοσύνθεσης</a:t>
            </a:r>
            <a:r>
              <a:rPr lang="el-GR" dirty="0"/>
              <a:t>.</a:t>
            </a:r>
          </a:p>
          <a:p>
            <a:endParaRPr lang="el-GR" dirty="0"/>
          </a:p>
          <a:p>
            <a:r>
              <a:rPr lang="el-GR" dirty="0" err="1"/>
              <a:t>Πολύσωμα</a:t>
            </a:r>
            <a:r>
              <a:rPr lang="el-GR" dirty="0"/>
              <a:t>-&gt; Το σύμπλεγμα των </a:t>
            </a:r>
            <a:r>
              <a:rPr lang="el-GR" dirty="0" err="1"/>
              <a:t>ριβοσωμάτων</a:t>
            </a:r>
            <a:r>
              <a:rPr lang="el-GR" dirty="0"/>
              <a:t> με το </a:t>
            </a:r>
            <a:r>
              <a:rPr lang="en-US" dirty="0"/>
              <a:t>mRNA</a:t>
            </a:r>
            <a:r>
              <a:rPr lang="el-GR" dirty="0"/>
              <a:t> που σχηματίζεται κατά τη διαδικασία </a:t>
            </a:r>
            <a:r>
              <a:rPr lang="el-GR"/>
              <a:t>της μετάφρασης.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72359087"/>
      </p:ext>
    </p:extLst>
  </p:cSld>
  <p:clrMapOvr>
    <a:masterClrMapping/>
  </p:clrMapOvr>
</p:sld>
</file>

<file path=ppt/theme/theme1.xml><?xml version="1.0" encoding="utf-8"?>
<a:theme xmlns:a="http://schemas.openxmlformats.org/drawingml/2006/main" name="Συλλογη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TM10001114[[fn=Συλλογη]]</Template>
  <TotalTime>187</TotalTime>
  <Words>490</Words>
  <Application>Microsoft Office PowerPoint</Application>
  <PresentationFormat>Ευρεία οθόνη</PresentationFormat>
  <Paragraphs>35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Συλλογη</vt:lpstr>
      <vt:lpstr>Κεφαλαιο 2ο </vt:lpstr>
      <vt:lpstr>μεταφραση</vt:lpstr>
      <vt:lpstr>εναρξη</vt:lpstr>
      <vt:lpstr>εναρξη</vt:lpstr>
      <vt:lpstr>επιμήκυνση</vt:lpstr>
      <vt:lpstr>επιμήκυνση</vt:lpstr>
      <vt:lpstr>επιμηκυνση</vt:lpstr>
      <vt:lpstr>ληξη</vt:lpstr>
      <vt:lpstr>Οικονομικη διαδικασια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Κεφαλαιο 2ο</dc:title>
  <dc:creator>Δήμητρα-Γεωργία Λαύκα</dc:creator>
  <cp:lastModifiedBy>Δήμητρα-Γεωργία Λαύκα</cp:lastModifiedBy>
  <cp:revision>15</cp:revision>
  <dcterms:created xsi:type="dcterms:W3CDTF">2020-12-15T20:39:18Z</dcterms:created>
  <dcterms:modified xsi:type="dcterms:W3CDTF">2021-05-18T11:20:01Z</dcterms:modified>
</cp:coreProperties>
</file>