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 smtClean="0"/>
              <a:t>Κεφαλαιο</a:t>
            </a:r>
            <a:r>
              <a:rPr lang="el-GR" dirty="0" smtClean="0"/>
              <a:t> 7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err="1" smtClean="0"/>
              <a:t>Αρχεσ</a:t>
            </a:r>
            <a:r>
              <a:rPr lang="el-GR" dirty="0" smtClean="0"/>
              <a:t> και </a:t>
            </a:r>
            <a:r>
              <a:rPr lang="el-GR" dirty="0" err="1" smtClean="0"/>
              <a:t>μεθοδολογια</a:t>
            </a:r>
            <a:r>
              <a:rPr lang="el-GR" dirty="0" smtClean="0"/>
              <a:t> της </a:t>
            </a:r>
            <a:r>
              <a:rPr lang="el-GR" dirty="0" err="1" smtClean="0"/>
              <a:t>βιοτεχνολογιασ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0670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798159"/>
          </a:xfrm>
        </p:spPr>
        <p:txBody>
          <a:bodyPr/>
          <a:lstStyle/>
          <a:p>
            <a:r>
              <a:rPr lang="el-GR" dirty="0" err="1" smtClean="0"/>
              <a:t>ζυμωση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>
          <a:xfrm>
            <a:off x="913774" y="1416676"/>
            <a:ext cx="10363826" cy="4374523"/>
          </a:xfrm>
        </p:spPr>
        <p:txBody>
          <a:bodyPr/>
          <a:lstStyle/>
          <a:p>
            <a:r>
              <a:rPr lang="el-GR" b="1" cap="none" dirty="0" smtClean="0"/>
              <a:t>Ζύμωση</a:t>
            </a:r>
            <a:r>
              <a:rPr lang="el-GR" cap="none" dirty="0" smtClean="0"/>
              <a:t>: Η διαδικασία ανάπτυξης μικροοργανισμών σε υγρό θρεπτικό υλικό κάτω από οποιεσδήποτε συνθήκες</a:t>
            </a:r>
          </a:p>
          <a:p>
            <a:endParaRPr lang="el-GR" cap="none" dirty="0" smtClean="0"/>
          </a:p>
          <a:p>
            <a:endParaRPr lang="el-GR" cap="none" dirty="0"/>
          </a:p>
          <a:p>
            <a:r>
              <a:rPr lang="el-GR" b="1" cap="none" dirty="0" smtClean="0"/>
              <a:t>Προϊόντα ζύμωσης</a:t>
            </a:r>
            <a:r>
              <a:rPr lang="el-GR" cap="none" dirty="0" smtClean="0"/>
              <a:t>: α) τα ίδια τα κύτταρα (βιομάζα) </a:t>
            </a:r>
          </a:p>
          <a:p>
            <a:pPr marL="2743200" lvl="6" indent="0">
              <a:buNone/>
            </a:pPr>
            <a:r>
              <a:rPr lang="el-GR" sz="2000" cap="none" dirty="0" smtClean="0"/>
              <a:t> β) Προϊόντα κυττάρων πχ. Πρωτεΐνες και αντιβιοτικά</a:t>
            </a:r>
          </a:p>
          <a:p>
            <a:pPr marL="342900" lvl="6" indent="-342900"/>
            <a:endParaRPr lang="el-GR" sz="2000" cap="none" dirty="0"/>
          </a:p>
        </p:txBody>
      </p:sp>
    </p:spTree>
    <p:extLst>
      <p:ext uri="{BB962C8B-B14F-4D97-AF65-F5344CB8AC3E}">
        <p14:creationId xmlns:p14="http://schemas.microsoft.com/office/powerpoint/2010/main" val="3886504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952706"/>
          </a:xfrm>
        </p:spPr>
        <p:txBody>
          <a:bodyPr/>
          <a:lstStyle/>
          <a:p>
            <a:r>
              <a:rPr lang="el-GR" dirty="0" smtClean="0"/>
              <a:t>Τύποι </a:t>
            </a:r>
            <a:r>
              <a:rPr lang="el-GR" dirty="0" err="1" smtClean="0"/>
              <a:t>καλλιεργειασ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>
          <a:xfrm>
            <a:off x="913774" y="1571224"/>
            <a:ext cx="10363826" cy="4219975"/>
          </a:xfrm>
        </p:spPr>
        <p:txBody>
          <a:bodyPr/>
          <a:lstStyle/>
          <a:p>
            <a:r>
              <a:rPr lang="el-GR" cap="none" dirty="0" smtClean="0"/>
              <a:t>Δυο ευρέως χρησιμοποιούμενοι τύποι καλλιέργειας:</a:t>
            </a:r>
          </a:p>
          <a:p>
            <a:r>
              <a:rPr lang="el-GR" b="1" cap="none" dirty="0" smtClean="0"/>
              <a:t>Κλειστή καλλιέργεια</a:t>
            </a:r>
          </a:p>
          <a:p>
            <a:r>
              <a:rPr lang="el-GR" b="1" cap="none" dirty="0" smtClean="0"/>
              <a:t>Συνεχής καλλιέργεια</a:t>
            </a:r>
          </a:p>
          <a:p>
            <a:endParaRPr lang="el-GR" cap="none" dirty="0"/>
          </a:p>
          <a:p>
            <a:endParaRPr lang="el-GR" cap="none" dirty="0"/>
          </a:p>
        </p:txBody>
      </p:sp>
    </p:spTree>
    <p:extLst>
      <p:ext uri="{BB962C8B-B14F-4D97-AF65-F5344CB8AC3E}">
        <p14:creationId xmlns:p14="http://schemas.microsoft.com/office/powerpoint/2010/main" val="157785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798159"/>
          </a:xfrm>
        </p:spPr>
        <p:txBody>
          <a:bodyPr/>
          <a:lstStyle/>
          <a:p>
            <a:r>
              <a:rPr lang="el-GR" dirty="0" err="1" smtClean="0"/>
              <a:t>Κλειστη</a:t>
            </a:r>
            <a:r>
              <a:rPr lang="el-GR" dirty="0" smtClean="0"/>
              <a:t> </a:t>
            </a:r>
            <a:r>
              <a:rPr lang="el-GR" dirty="0" err="1" smtClean="0"/>
              <a:t>καλλιεργεια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>
          <a:xfrm>
            <a:off x="913774" y="1416676"/>
            <a:ext cx="10363826" cy="4374523"/>
          </a:xfrm>
        </p:spPr>
        <p:txBody>
          <a:bodyPr/>
          <a:lstStyle/>
          <a:p>
            <a:r>
              <a:rPr lang="el-GR" cap="none" dirty="0" smtClean="0"/>
              <a:t>Τοποθετείται στο </a:t>
            </a:r>
            <a:r>
              <a:rPr lang="el-GR" b="1" cap="none" dirty="0" err="1" smtClean="0"/>
              <a:t>βιοαντιδραστήρα</a:t>
            </a:r>
            <a:r>
              <a:rPr lang="el-GR" cap="none" dirty="0" smtClean="0"/>
              <a:t> συγκεκριμένη ποσότητα </a:t>
            </a:r>
            <a:r>
              <a:rPr lang="el-GR" b="1" cap="none" dirty="0" smtClean="0"/>
              <a:t>αποστειρωμένου θρεπτικού υλικού</a:t>
            </a:r>
            <a:r>
              <a:rPr lang="el-GR" cap="none" dirty="0" smtClean="0"/>
              <a:t>, η οποία </a:t>
            </a:r>
            <a:r>
              <a:rPr lang="el-GR" b="1" cap="none" dirty="0" smtClean="0"/>
              <a:t>εμβολιάζεται με αρχική καλλιέργεια μικροοργανισμών</a:t>
            </a:r>
            <a:r>
              <a:rPr lang="el-GR" cap="none" dirty="0" smtClean="0"/>
              <a:t>. Η καλλιέργεια συνεχίζεται μέχρι την παραγωγή του επιθυμητού προϊόντος</a:t>
            </a:r>
            <a:r>
              <a:rPr lang="el-GR" cap="none" dirty="0" smtClean="0"/>
              <a:t>.</a:t>
            </a:r>
          </a:p>
          <a:p>
            <a:r>
              <a:rPr lang="el-GR" cap="none" dirty="0" smtClean="0"/>
              <a:t>Έχουμε τέσσερις φάσεις ανάπτυξης:</a:t>
            </a:r>
          </a:p>
          <a:p>
            <a:pPr lvl="1"/>
            <a:r>
              <a:rPr lang="el-GR" b="1" cap="none" dirty="0" smtClean="0"/>
              <a:t>Λανθάνουσα</a:t>
            </a:r>
            <a:r>
              <a:rPr lang="el-GR" cap="none" dirty="0" smtClean="0"/>
              <a:t> φάση</a:t>
            </a:r>
          </a:p>
          <a:p>
            <a:pPr lvl="1"/>
            <a:r>
              <a:rPr lang="el-GR" b="1" cap="none" dirty="0" smtClean="0"/>
              <a:t>Εκθετική</a:t>
            </a:r>
            <a:r>
              <a:rPr lang="el-GR" cap="none" dirty="0" smtClean="0"/>
              <a:t> φάση</a:t>
            </a:r>
          </a:p>
          <a:p>
            <a:pPr lvl="1"/>
            <a:r>
              <a:rPr lang="el-GR" b="1" cap="none" dirty="0" smtClean="0"/>
              <a:t>Στατική </a:t>
            </a:r>
            <a:r>
              <a:rPr lang="el-GR" cap="none" dirty="0" smtClean="0"/>
              <a:t>φάση</a:t>
            </a:r>
          </a:p>
          <a:p>
            <a:pPr lvl="1"/>
            <a:r>
              <a:rPr lang="el-GR" b="1" cap="none" dirty="0" smtClean="0"/>
              <a:t>Φάση</a:t>
            </a:r>
            <a:r>
              <a:rPr lang="el-GR" cap="none" dirty="0" smtClean="0"/>
              <a:t> θανάτου</a:t>
            </a:r>
          </a:p>
          <a:p>
            <a:pPr marL="457200" lvl="1" indent="0">
              <a:buNone/>
            </a:pPr>
            <a:endParaRPr lang="el-GR" cap="none" dirty="0"/>
          </a:p>
        </p:txBody>
      </p:sp>
    </p:spTree>
    <p:extLst>
      <p:ext uri="{BB962C8B-B14F-4D97-AF65-F5344CB8AC3E}">
        <p14:creationId xmlns:p14="http://schemas.microsoft.com/office/powerpoint/2010/main" val="793359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708006"/>
          </a:xfrm>
        </p:spPr>
        <p:txBody>
          <a:bodyPr>
            <a:normAutofit/>
          </a:bodyPr>
          <a:lstStyle/>
          <a:p>
            <a:r>
              <a:rPr lang="el-GR" sz="2800" dirty="0" err="1" smtClean="0"/>
              <a:t>Κλειστη</a:t>
            </a:r>
            <a:r>
              <a:rPr lang="el-GR" sz="2800" dirty="0" smtClean="0"/>
              <a:t> </a:t>
            </a:r>
            <a:r>
              <a:rPr lang="el-GR" sz="2800" dirty="0" err="1" smtClean="0"/>
              <a:t>καλλιεργεια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>
          <a:xfrm>
            <a:off x="913774" y="1326524"/>
            <a:ext cx="10363826" cy="5061397"/>
          </a:xfrm>
        </p:spPr>
        <p:txBody>
          <a:bodyPr>
            <a:normAutofit fontScale="92500"/>
          </a:bodyPr>
          <a:lstStyle/>
          <a:p>
            <a:r>
              <a:rPr lang="el-GR" b="1" cap="none" dirty="0" smtClean="0"/>
              <a:t>Λανθάνουσα φάση</a:t>
            </a:r>
            <a:r>
              <a:rPr lang="el-GR" cap="none" dirty="0" smtClean="0"/>
              <a:t>: Ο πληθυσμός των μικροοργανισμών παραμένει σχεδόν σταθερός μέχρι να προσαρμοστεί στις καινούργιες συνθήκες που υπάρχουν στον </a:t>
            </a:r>
            <a:r>
              <a:rPr lang="el-GR" cap="none" dirty="0" err="1" smtClean="0"/>
              <a:t>βιοαντιδραστήρα</a:t>
            </a:r>
            <a:endParaRPr lang="el-GR" cap="none" dirty="0" smtClean="0"/>
          </a:p>
          <a:p>
            <a:r>
              <a:rPr lang="el-GR" b="1" cap="none" dirty="0" smtClean="0"/>
              <a:t>Εκθετική φάση</a:t>
            </a:r>
            <a:r>
              <a:rPr lang="el-GR" cap="none" dirty="0" smtClean="0"/>
              <a:t>: Οι μικροοργανισμοί διαιρούνται με ταχύ ρυθμό λόγω άριστων συνθηκών και άφθονων θρεπτικών συστατικών. Ο ρυθμός ανάπτυξης της εκθετικής φάσης εξαρτάται από το είδος του μικροοργανισμού.</a:t>
            </a:r>
          </a:p>
          <a:p>
            <a:r>
              <a:rPr lang="el-GR" b="1" cap="none" dirty="0" smtClean="0"/>
              <a:t>Στατική φάση</a:t>
            </a:r>
            <a:r>
              <a:rPr lang="el-GR" cap="none" dirty="0" smtClean="0"/>
              <a:t>: Ο πληθυσμός των βακτηρίων δεν αυξάνεται </a:t>
            </a:r>
            <a:r>
              <a:rPr lang="el-GR" cap="none" dirty="0" err="1" smtClean="0"/>
              <a:t>λογω</a:t>
            </a:r>
            <a:r>
              <a:rPr lang="el-GR" cap="none" dirty="0"/>
              <a:t> </a:t>
            </a:r>
            <a:r>
              <a:rPr lang="el-GR" cap="none" dirty="0" smtClean="0"/>
              <a:t>α)εξάντλησης </a:t>
            </a:r>
            <a:r>
              <a:rPr lang="el-GR" cap="none" dirty="0" err="1" smtClean="0"/>
              <a:t>θρεπτικου</a:t>
            </a:r>
            <a:r>
              <a:rPr lang="el-GR" cap="none" dirty="0" smtClean="0"/>
              <a:t> ή β)συσσώρευσης τοξικών προϊόντων. Όσοι μικροοργανισμοί παράγονται τόσοι πεθαίνουν-&gt;συνολικός αριθμός σταθερός</a:t>
            </a:r>
          </a:p>
          <a:p>
            <a:r>
              <a:rPr lang="el-GR" b="1" cap="none" dirty="0" smtClean="0"/>
              <a:t>Φάση θανάτου</a:t>
            </a:r>
            <a:r>
              <a:rPr lang="el-GR" cap="none" dirty="0" smtClean="0"/>
              <a:t>: Ο αριθμός των μικροοργανισμών μειώνεται, λόγω επιπλέον εξάντλησης θρεπτικών και συσσώρευσης τοξινών.</a:t>
            </a:r>
          </a:p>
          <a:p>
            <a:r>
              <a:rPr lang="el-GR" cap="none" dirty="0" err="1" smtClean="0"/>
              <a:t>Χρησιμα</a:t>
            </a:r>
            <a:r>
              <a:rPr lang="el-GR" cap="none" dirty="0" smtClean="0"/>
              <a:t> </a:t>
            </a:r>
            <a:r>
              <a:rPr lang="el-GR" b="1" cap="none" dirty="0" smtClean="0"/>
              <a:t>προϊόντα</a:t>
            </a:r>
            <a:r>
              <a:rPr lang="el-GR" cap="none" dirty="0" smtClean="0"/>
              <a:t> παράγονται στην εκθετική και τη στατική φάση ανάπτυξης.</a:t>
            </a:r>
            <a:endParaRPr lang="el-GR" cap="none" dirty="0"/>
          </a:p>
        </p:txBody>
      </p:sp>
    </p:spTree>
    <p:extLst>
      <p:ext uri="{BB962C8B-B14F-4D97-AF65-F5344CB8AC3E}">
        <p14:creationId xmlns:p14="http://schemas.microsoft.com/office/powerpoint/2010/main" val="1753848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err="1" smtClean="0"/>
              <a:t>Κλειστη</a:t>
            </a:r>
            <a:r>
              <a:rPr lang="el-GR" sz="2800" dirty="0" smtClean="0"/>
              <a:t> </a:t>
            </a:r>
            <a:r>
              <a:rPr lang="el-GR" sz="2800" dirty="0" err="1" smtClean="0"/>
              <a:t>καλλιεργεια</a:t>
            </a:r>
            <a:endParaRPr lang="el-GR" sz="2800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0082" y="2214694"/>
            <a:ext cx="2819794" cy="2514951"/>
          </a:xfrm>
        </p:spPr>
      </p:pic>
      <p:sp>
        <p:nvSpPr>
          <p:cNvPr id="5" name="Θέση περιεχομένου 4"/>
          <p:cNvSpPr>
            <a:spLocks noGrp="1"/>
          </p:cNvSpPr>
          <p:nvPr>
            <p:ph sz="quarter" idx="14"/>
          </p:nvPr>
        </p:nvSpPr>
        <p:spPr>
          <a:xfrm>
            <a:off x="6172200" y="2369713"/>
            <a:ext cx="5105400" cy="3421486"/>
          </a:xfrm>
        </p:spPr>
        <p:txBody>
          <a:bodyPr/>
          <a:lstStyle/>
          <a:p>
            <a:r>
              <a:rPr lang="el-GR" cap="none" dirty="0" smtClean="0"/>
              <a:t>1: Λανθάνουσα φάση</a:t>
            </a:r>
          </a:p>
          <a:p>
            <a:r>
              <a:rPr lang="el-GR" cap="none" dirty="0" smtClean="0"/>
              <a:t>2: Εκθετική φάση</a:t>
            </a:r>
          </a:p>
          <a:p>
            <a:r>
              <a:rPr lang="el-GR" cap="none" dirty="0" smtClean="0"/>
              <a:t>3: Στατική φάση</a:t>
            </a:r>
          </a:p>
          <a:p>
            <a:r>
              <a:rPr lang="el-GR" cap="none" dirty="0" smtClean="0"/>
              <a:t>4: Φάση θανάτου</a:t>
            </a:r>
            <a:endParaRPr lang="el-GR" cap="none" dirty="0"/>
          </a:p>
        </p:txBody>
      </p:sp>
    </p:spTree>
    <p:extLst>
      <p:ext uri="{BB962C8B-B14F-4D97-AF65-F5344CB8AC3E}">
        <p14:creationId xmlns:p14="http://schemas.microsoft.com/office/powerpoint/2010/main" val="423096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733765"/>
          </a:xfrm>
        </p:spPr>
        <p:txBody>
          <a:bodyPr>
            <a:normAutofit/>
          </a:bodyPr>
          <a:lstStyle/>
          <a:p>
            <a:r>
              <a:rPr lang="el-GR" sz="2800" dirty="0" smtClean="0"/>
              <a:t>Συνεχής </a:t>
            </a:r>
            <a:r>
              <a:rPr lang="el-GR" sz="2800" dirty="0" err="1" smtClean="0"/>
              <a:t>καλλιεργεια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>
          <a:xfrm>
            <a:off x="913774" y="1352282"/>
            <a:ext cx="10363826" cy="4438917"/>
          </a:xfrm>
        </p:spPr>
        <p:txBody>
          <a:bodyPr/>
          <a:lstStyle/>
          <a:p>
            <a:r>
              <a:rPr lang="el-GR" cap="none" dirty="0" smtClean="0"/>
              <a:t>Οι μικροοργανισμοί τροφοδοτούνται συνεχώς με θρεπτικά συστατικά. Ταυτόχρονα </a:t>
            </a:r>
            <a:r>
              <a:rPr lang="el-GR" b="1" cap="none" dirty="0" smtClean="0"/>
              <a:t>απομακρύνονται</a:t>
            </a:r>
            <a:r>
              <a:rPr lang="el-GR" cap="none" dirty="0" smtClean="0"/>
              <a:t> από την καλλιέργεια </a:t>
            </a:r>
            <a:r>
              <a:rPr lang="el-GR" b="1" cap="none" dirty="0" smtClean="0"/>
              <a:t>κύτταρα</a:t>
            </a:r>
            <a:r>
              <a:rPr lang="el-GR" cap="none" dirty="0" smtClean="0"/>
              <a:t> και </a:t>
            </a:r>
            <a:r>
              <a:rPr lang="el-GR" b="1" cap="none" dirty="0" smtClean="0"/>
              <a:t>άχρηστα προϊόντα.</a:t>
            </a:r>
          </a:p>
          <a:p>
            <a:endParaRPr lang="el-GR" cap="none" dirty="0"/>
          </a:p>
          <a:p>
            <a:endParaRPr lang="el-GR" cap="none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1598" y="2583648"/>
            <a:ext cx="3139082" cy="2799721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7470" y="2583647"/>
            <a:ext cx="3230112" cy="2880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85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11038"/>
          </a:xfrm>
        </p:spPr>
        <p:txBody>
          <a:bodyPr/>
          <a:lstStyle/>
          <a:p>
            <a:r>
              <a:rPr lang="el-GR" dirty="0" err="1" smtClean="0"/>
              <a:t>Τελικη</a:t>
            </a:r>
            <a:r>
              <a:rPr lang="el-GR" dirty="0" smtClean="0"/>
              <a:t> </a:t>
            </a:r>
            <a:r>
              <a:rPr lang="el-GR" dirty="0" err="1" smtClean="0"/>
              <a:t>κατεργασια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>
          <a:xfrm>
            <a:off x="913774" y="1429556"/>
            <a:ext cx="10363826" cy="4361643"/>
          </a:xfrm>
        </p:spPr>
        <p:txBody>
          <a:bodyPr/>
          <a:lstStyle/>
          <a:p>
            <a:r>
              <a:rPr lang="el-GR" cap="none" dirty="0" smtClean="0"/>
              <a:t>Η διεργασία καθαρισμού του προϊόντος που παραλαμβάνεται από το </a:t>
            </a:r>
            <a:r>
              <a:rPr lang="el-GR" cap="none" dirty="0" err="1" smtClean="0"/>
              <a:t>βιοαντιδραστήρα</a:t>
            </a:r>
            <a:endParaRPr lang="el-GR" cap="none" dirty="0" smtClean="0"/>
          </a:p>
          <a:p>
            <a:r>
              <a:rPr lang="el-GR" cap="none" dirty="0" smtClean="0"/>
              <a:t>Αρχικά διαχωρίζονται τα υγρά από τα στερεά συστατικά με </a:t>
            </a:r>
            <a:r>
              <a:rPr lang="el-GR" b="1" cap="none" dirty="0" smtClean="0"/>
              <a:t>διήθηση ή </a:t>
            </a:r>
            <a:r>
              <a:rPr lang="el-GR" b="1" cap="none" dirty="0" err="1" smtClean="0"/>
              <a:t>φυγοκέντρηση</a:t>
            </a:r>
            <a:r>
              <a:rPr lang="el-GR" b="1" cap="none" dirty="0" smtClean="0"/>
              <a:t>.</a:t>
            </a:r>
          </a:p>
          <a:p>
            <a:pPr lvl="1"/>
            <a:r>
              <a:rPr lang="el-GR" cap="none" dirty="0" smtClean="0"/>
              <a:t>Στερεά: κύτταρα και ενδοκυτταρικά συστατικά</a:t>
            </a:r>
          </a:p>
          <a:p>
            <a:pPr lvl="1"/>
            <a:r>
              <a:rPr lang="el-GR" cap="none" dirty="0" smtClean="0"/>
              <a:t>Υγρά: πρωτεΐνες και αντιβιοτικά που εκκρίνονται από τα κύτταρα.</a:t>
            </a:r>
          </a:p>
          <a:p>
            <a:r>
              <a:rPr lang="el-GR" cap="none" dirty="0" smtClean="0"/>
              <a:t>Τα προϊόντα της ζύμωσης μπορούν να χρησιμοποιηθούν </a:t>
            </a:r>
            <a:r>
              <a:rPr lang="el-GR" b="1" cap="none" dirty="0" smtClean="0"/>
              <a:t>μόνο αν είναι απόλυτα καθαρά</a:t>
            </a:r>
            <a:r>
              <a:rPr lang="el-GR" cap="none" dirty="0" smtClean="0"/>
              <a:t>, δηλαδή δεν έχουν προσμείξεις.</a:t>
            </a:r>
            <a:endParaRPr lang="el-GR" cap="none" dirty="0"/>
          </a:p>
        </p:txBody>
      </p:sp>
    </p:spTree>
    <p:extLst>
      <p:ext uri="{BB962C8B-B14F-4D97-AF65-F5344CB8AC3E}">
        <p14:creationId xmlns:p14="http://schemas.microsoft.com/office/powerpoint/2010/main" val="402345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029979"/>
          </a:xfrm>
        </p:spPr>
        <p:txBody>
          <a:bodyPr>
            <a:normAutofit/>
          </a:bodyPr>
          <a:lstStyle/>
          <a:p>
            <a:r>
              <a:rPr lang="el-GR" sz="2800" dirty="0" err="1" smtClean="0"/>
              <a:t>Σταδια</a:t>
            </a:r>
            <a:r>
              <a:rPr lang="el-GR" sz="2800" dirty="0" smtClean="0"/>
              <a:t> </a:t>
            </a:r>
            <a:r>
              <a:rPr lang="el-GR" sz="2800" dirty="0" err="1" smtClean="0"/>
              <a:t>παραγωγησ</a:t>
            </a:r>
            <a:r>
              <a:rPr lang="el-GR" sz="2800" dirty="0" smtClean="0"/>
              <a:t> </a:t>
            </a:r>
            <a:r>
              <a:rPr lang="el-GR" sz="2800" dirty="0" err="1" smtClean="0"/>
              <a:t>προιοντων</a:t>
            </a:r>
            <a:r>
              <a:rPr lang="el-GR" sz="2800" dirty="0" smtClean="0"/>
              <a:t> με τη </a:t>
            </a:r>
            <a:r>
              <a:rPr lang="el-GR" sz="2800" dirty="0" err="1" smtClean="0"/>
              <a:t>χρηση</a:t>
            </a:r>
            <a:r>
              <a:rPr lang="el-GR" sz="2800" dirty="0" smtClean="0"/>
              <a:t> </a:t>
            </a:r>
            <a:r>
              <a:rPr lang="el-GR" sz="2800" dirty="0" err="1" smtClean="0"/>
              <a:t>ζωντανων</a:t>
            </a:r>
            <a:r>
              <a:rPr lang="el-GR" sz="2800" dirty="0" smtClean="0"/>
              <a:t> </a:t>
            </a:r>
            <a:r>
              <a:rPr lang="el-GR" sz="2800" dirty="0" err="1" smtClean="0"/>
              <a:t>οργανισμων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>
          <a:xfrm>
            <a:off x="913774" y="1648496"/>
            <a:ext cx="10363826" cy="4142703"/>
          </a:xfrm>
        </p:spPr>
        <p:txBody>
          <a:bodyPr/>
          <a:lstStyle/>
          <a:p>
            <a:r>
              <a:rPr lang="el-GR" cap="none" dirty="0" smtClean="0"/>
              <a:t>Επιλογή κατάλληλου </a:t>
            </a:r>
            <a:r>
              <a:rPr lang="el-GR" cap="none" dirty="0" err="1" smtClean="0"/>
              <a:t>μικροργανισμού</a:t>
            </a:r>
            <a:r>
              <a:rPr lang="el-GR" cap="none" dirty="0" smtClean="0"/>
              <a:t> -&gt; </a:t>
            </a:r>
          </a:p>
          <a:p>
            <a:r>
              <a:rPr lang="el-GR" cap="none" dirty="0" smtClean="0"/>
              <a:t>Τροποποίηση μικροοργανισμών με μεθόδους Γενετικής Μηχανικής -&gt;</a:t>
            </a:r>
          </a:p>
          <a:p>
            <a:r>
              <a:rPr lang="el-GR" cap="none" dirty="0" smtClean="0"/>
              <a:t>Καλλιέργεια στο εργαστήριο-&gt;</a:t>
            </a:r>
          </a:p>
          <a:p>
            <a:r>
              <a:rPr lang="el-GR" cap="none" dirty="0" smtClean="0"/>
              <a:t>Δοκιμαστική καλλιέργεια μεσαίας κλίμακας-&gt;</a:t>
            </a:r>
          </a:p>
          <a:p>
            <a:r>
              <a:rPr lang="el-GR" cap="none" dirty="0" smtClean="0"/>
              <a:t>Ζύμωση σε </a:t>
            </a:r>
            <a:r>
              <a:rPr lang="el-GR" cap="none" dirty="0" err="1" smtClean="0"/>
              <a:t>βιοαντιδραστήρα</a:t>
            </a:r>
            <a:r>
              <a:rPr lang="el-GR" cap="none" dirty="0" smtClean="0"/>
              <a:t> (Ρύθμιση θρεπτικού υλικού και συνθηκών)-&gt;</a:t>
            </a:r>
          </a:p>
          <a:p>
            <a:r>
              <a:rPr lang="el-GR" cap="none" dirty="0" smtClean="0"/>
              <a:t>Διαχωρισμός (Διήθηση ή </a:t>
            </a:r>
            <a:r>
              <a:rPr lang="el-GR" cap="none" dirty="0" err="1" smtClean="0"/>
              <a:t>φυγοκέντρηση</a:t>
            </a:r>
            <a:r>
              <a:rPr lang="el-GR" cap="none" dirty="0" smtClean="0"/>
              <a:t>)-&gt;</a:t>
            </a:r>
          </a:p>
          <a:p>
            <a:r>
              <a:rPr lang="el-GR" cap="none" dirty="0" smtClean="0"/>
              <a:t>Καθαρισμός προϊόντος-&gt;</a:t>
            </a:r>
          </a:p>
          <a:p>
            <a:r>
              <a:rPr lang="el-GR" cap="none" dirty="0" smtClean="0"/>
              <a:t>Συσκευασία, αποθήκευση, διανομή.</a:t>
            </a:r>
          </a:p>
        </p:txBody>
      </p:sp>
    </p:spTree>
    <p:extLst>
      <p:ext uri="{BB962C8B-B14F-4D97-AF65-F5344CB8AC3E}">
        <p14:creationId xmlns:p14="http://schemas.microsoft.com/office/powerpoint/2010/main" val="3727887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708007"/>
          </a:xfrm>
        </p:spPr>
        <p:txBody>
          <a:bodyPr>
            <a:normAutofit/>
          </a:bodyPr>
          <a:lstStyle/>
          <a:p>
            <a:r>
              <a:rPr lang="el-GR" sz="2800" dirty="0" err="1" smtClean="0"/>
              <a:t>βιοτεχνολογια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>
          <a:xfrm>
            <a:off x="913774" y="1326524"/>
            <a:ext cx="10363826" cy="4464675"/>
          </a:xfrm>
        </p:spPr>
        <p:txBody>
          <a:bodyPr/>
          <a:lstStyle/>
          <a:p>
            <a:r>
              <a:rPr lang="el-GR" b="1" cap="none" dirty="0" smtClean="0"/>
              <a:t>Ορισμός κατά </a:t>
            </a:r>
            <a:r>
              <a:rPr lang="en-US" b="1" cap="none" dirty="0" err="1" smtClean="0"/>
              <a:t>Ereky</a:t>
            </a:r>
            <a:r>
              <a:rPr lang="en-US" cap="none" dirty="0" smtClean="0"/>
              <a:t>:</a:t>
            </a:r>
            <a:r>
              <a:rPr lang="el-GR" cap="none" dirty="0" smtClean="0"/>
              <a:t> η διαδικασία παραγωγής προϊόντων από ακατέργαστα υλικά με τη βοήθεια ζωντανών οργανισμών</a:t>
            </a:r>
          </a:p>
          <a:p>
            <a:r>
              <a:rPr lang="el-GR" b="1" cap="none" dirty="0" smtClean="0"/>
              <a:t>Ευρύτερος ορισμός</a:t>
            </a:r>
            <a:r>
              <a:rPr lang="el-GR" cap="none" dirty="0" smtClean="0"/>
              <a:t>: η χρήση ζωντανών οργανισμών προς όφελος του ανθρώπου.</a:t>
            </a:r>
          </a:p>
          <a:p>
            <a:endParaRPr lang="el-GR" cap="none" dirty="0"/>
          </a:p>
          <a:p>
            <a:r>
              <a:rPr lang="el-GR" cap="none" dirty="0" smtClean="0"/>
              <a:t>Αποτελεί συνδυασμό </a:t>
            </a:r>
            <a:r>
              <a:rPr lang="el-GR" b="1" cap="none" dirty="0" smtClean="0"/>
              <a:t>επιστήμης</a:t>
            </a:r>
            <a:r>
              <a:rPr lang="el-GR" cap="none" dirty="0" smtClean="0"/>
              <a:t> και </a:t>
            </a:r>
            <a:r>
              <a:rPr lang="el-GR" b="1" cap="none" dirty="0" smtClean="0"/>
              <a:t>τεχνολογίας</a:t>
            </a:r>
            <a:r>
              <a:rPr lang="el-GR" cap="none" dirty="0" smtClean="0"/>
              <a:t> με στόχο την εφαρμογή των γνώσεων που έχουν αποκτηθεί από τη μελέτη των ζωντανών οργανισμών για την παραγωγή χρήσιμων προϊόντων </a:t>
            </a:r>
          </a:p>
          <a:p>
            <a:r>
              <a:rPr lang="el-GR" cap="none" dirty="0" smtClean="0"/>
              <a:t>Στηρίζεται κυρίως σε τεχνικές καλλιέργειας και ανάπτυξης μικροοργανισμών και σε τεχνικές </a:t>
            </a:r>
            <a:r>
              <a:rPr lang="el-GR" cap="none" dirty="0" err="1" smtClean="0"/>
              <a:t>ανασυνδυασμένου</a:t>
            </a:r>
            <a:r>
              <a:rPr lang="en-US" cap="none" dirty="0" smtClean="0"/>
              <a:t> DNA</a:t>
            </a:r>
            <a:r>
              <a:rPr lang="el-GR" cap="none" dirty="0" smtClean="0"/>
              <a:t>.</a:t>
            </a:r>
            <a:endParaRPr lang="el-GR" cap="none" dirty="0"/>
          </a:p>
        </p:txBody>
      </p:sp>
    </p:spTree>
    <p:extLst>
      <p:ext uri="{BB962C8B-B14F-4D97-AF65-F5344CB8AC3E}">
        <p14:creationId xmlns:p14="http://schemas.microsoft.com/office/powerpoint/2010/main" val="3723174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849675"/>
          </a:xfrm>
        </p:spPr>
        <p:txBody>
          <a:bodyPr>
            <a:normAutofit/>
          </a:bodyPr>
          <a:lstStyle/>
          <a:p>
            <a:r>
              <a:rPr lang="el-GR" sz="2800" dirty="0" err="1" smtClean="0"/>
              <a:t>Χρονοσ</a:t>
            </a:r>
            <a:r>
              <a:rPr lang="el-GR" sz="2800" dirty="0" smtClean="0"/>
              <a:t> </a:t>
            </a:r>
            <a:r>
              <a:rPr lang="el-GR" sz="2800" dirty="0" err="1" smtClean="0"/>
              <a:t>διπλασιασμου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>
          <a:xfrm>
            <a:off x="913774" y="1468192"/>
            <a:ext cx="10363826" cy="4323007"/>
          </a:xfrm>
        </p:spPr>
        <p:txBody>
          <a:bodyPr/>
          <a:lstStyle/>
          <a:p>
            <a:r>
              <a:rPr lang="el-GR" cap="none" dirty="0" smtClean="0"/>
              <a:t>Ο ρυθμός με τον οποίο διαιρούνται τα κύτταρα καθορίζεται από το </a:t>
            </a:r>
            <a:r>
              <a:rPr lang="el-GR" b="1" cap="none" dirty="0" smtClean="0"/>
              <a:t>χρόνο διπλασιασμού</a:t>
            </a:r>
            <a:r>
              <a:rPr lang="el-GR" cap="none" dirty="0" smtClean="0"/>
              <a:t> που είναι χαρακτηριστικός για κάθε μικροοργανισμό.</a:t>
            </a:r>
          </a:p>
          <a:p>
            <a:r>
              <a:rPr lang="el-GR" cap="none" dirty="0" smtClean="0"/>
              <a:t>Οι </a:t>
            </a:r>
            <a:r>
              <a:rPr lang="el-GR" b="1" cap="none" dirty="0" smtClean="0"/>
              <a:t>παράγοντες</a:t>
            </a:r>
            <a:r>
              <a:rPr lang="el-GR" cap="none" dirty="0" smtClean="0"/>
              <a:t> που επηρεάζουν το ρυθμό ανάπτυξης του μικροοργανισμού είναι:</a:t>
            </a:r>
          </a:p>
          <a:p>
            <a:pPr lvl="1"/>
            <a:r>
              <a:rPr lang="el-GR" cap="none" dirty="0" smtClean="0"/>
              <a:t>1. διαθεσιμότητα θρεπτικών συστατικών</a:t>
            </a:r>
          </a:p>
          <a:p>
            <a:pPr lvl="1"/>
            <a:r>
              <a:rPr lang="el-GR" cap="none" dirty="0" smtClean="0"/>
              <a:t>2. </a:t>
            </a:r>
            <a:r>
              <a:rPr lang="en-US" cap="none" dirty="0" smtClean="0"/>
              <a:t>pH</a:t>
            </a:r>
            <a:endParaRPr lang="el-GR" cap="none" dirty="0" smtClean="0"/>
          </a:p>
          <a:p>
            <a:pPr lvl="1"/>
            <a:r>
              <a:rPr lang="el-GR" cap="none" dirty="0" smtClean="0"/>
              <a:t>3. Ο</a:t>
            </a:r>
            <a:r>
              <a:rPr lang="el-GR" cap="none" baseline="-25000" dirty="0" smtClean="0"/>
              <a:t>2</a:t>
            </a:r>
          </a:p>
          <a:p>
            <a:pPr lvl="1"/>
            <a:r>
              <a:rPr lang="el-GR" cap="none" dirty="0" smtClean="0"/>
              <a:t>4. θερμοκρασία</a:t>
            </a:r>
            <a:endParaRPr lang="el-GR" cap="none" dirty="0"/>
          </a:p>
        </p:txBody>
      </p:sp>
    </p:spTree>
    <p:extLst>
      <p:ext uri="{BB962C8B-B14F-4D97-AF65-F5344CB8AC3E}">
        <p14:creationId xmlns:p14="http://schemas.microsoft.com/office/powerpoint/2010/main" val="997913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952706"/>
          </a:xfrm>
        </p:spPr>
        <p:txBody>
          <a:bodyPr>
            <a:normAutofit/>
          </a:bodyPr>
          <a:lstStyle/>
          <a:p>
            <a:r>
              <a:rPr lang="el-GR" sz="2800" dirty="0" err="1" smtClean="0"/>
              <a:t>Θρεπτικα</a:t>
            </a:r>
            <a:r>
              <a:rPr lang="el-GR" sz="2800" dirty="0" smtClean="0"/>
              <a:t> </a:t>
            </a:r>
            <a:r>
              <a:rPr lang="el-GR" sz="2800" dirty="0" err="1" smtClean="0"/>
              <a:t>συστατικα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>
          <a:xfrm>
            <a:off x="913774" y="1571224"/>
            <a:ext cx="10363826" cy="4219975"/>
          </a:xfrm>
        </p:spPr>
        <p:txBody>
          <a:bodyPr/>
          <a:lstStyle/>
          <a:p>
            <a:r>
              <a:rPr lang="el-GR" cap="none" dirty="0" smtClean="0"/>
              <a:t>Μια πηγή άνθρακα</a:t>
            </a:r>
          </a:p>
          <a:p>
            <a:pPr lvl="1"/>
            <a:r>
              <a:rPr lang="el-GR" b="1" cap="none" dirty="0" err="1" smtClean="0"/>
              <a:t>Αυτότροφοι</a:t>
            </a:r>
            <a:r>
              <a:rPr lang="el-GR" cap="none" dirty="0" smtClean="0"/>
              <a:t>: </a:t>
            </a:r>
            <a:r>
              <a:rPr lang="en-US" cap="none" dirty="0" smtClean="0"/>
              <a:t>CO</a:t>
            </a:r>
            <a:r>
              <a:rPr lang="en-US" cap="none" baseline="-25000" dirty="0" smtClean="0"/>
              <a:t>2</a:t>
            </a:r>
          </a:p>
          <a:p>
            <a:pPr lvl="1"/>
            <a:r>
              <a:rPr lang="el-GR" b="1" cap="none" dirty="0" err="1" smtClean="0"/>
              <a:t>Ετερότροφοι</a:t>
            </a:r>
            <a:r>
              <a:rPr lang="el-GR" cap="none" dirty="0" smtClean="0"/>
              <a:t>: οργανικές ενώσεις</a:t>
            </a:r>
          </a:p>
          <a:p>
            <a:pPr marL="457200" lvl="1" indent="0">
              <a:buNone/>
            </a:pPr>
            <a:endParaRPr lang="el-GR" cap="none" dirty="0"/>
          </a:p>
          <a:p>
            <a:pPr marL="252000" lvl="1"/>
            <a:r>
              <a:rPr lang="el-GR" b="1" cap="none" dirty="0" smtClean="0"/>
              <a:t>Πηγή αζώτου</a:t>
            </a:r>
            <a:r>
              <a:rPr lang="el-GR" cap="none" dirty="0" smtClean="0"/>
              <a:t>: Αμμωνιακά ή νιτρικά ιόντα</a:t>
            </a:r>
          </a:p>
          <a:p>
            <a:pPr marL="252000" lvl="1"/>
            <a:r>
              <a:rPr lang="el-GR" b="1" cap="none" dirty="0" smtClean="0"/>
              <a:t>Μεταλλικά ιόντα</a:t>
            </a:r>
          </a:p>
          <a:p>
            <a:pPr marL="252000" lvl="1"/>
            <a:r>
              <a:rPr lang="el-GR" b="1" cap="none" dirty="0" smtClean="0"/>
              <a:t>Νερό</a:t>
            </a:r>
          </a:p>
          <a:p>
            <a:pPr lvl="1"/>
            <a:endParaRPr lang="el-GR" cap="none" dirty="0" smtClean="0"/>
          </a:p>
        </p:txBody>
      </p:sp>
    </p:spTree>
    <p:extLst>
      <p:ext uri="{BB962C8B-B14F-4D97-AF65-F5344CB8AC3E}">
        <p14:creationId xmlns:p14="http://schemas.microsoft.com/office/powerpoint/2010/main" val="3387803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695128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Ph</a:t>
            </a:r>
            <a:r>
              <a:rPr lang="el-GR" sz="2800" dirty="0" smtClean="0"/>
              <a:t>/</a:t>
            </a:r>
            <a:r>
              <a:rPr lang="el-GR" sz="2800" dirty="0" err="1" smtClean="0"/>
              <a:t>θερμοκρασια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>
          <a:xfrm>
            <a:off x="913774" y="1313646"/>
            <a:ext cx="10363826" cy="4713667"/>
          </a:xfrm>
        </p:spPr>
        <p:txBody>
          <a:bodyPr>
            <a:normAutofit fontScale="92500" lnSpcReduction="10000"/>
          </a:bodyPr>
          <a:lstStyle/>
          <a:p>
            <a:r>
              <a:rPr lang="en-US" b="1" cap="none" dirty="0" smtClean="0"/>
              <a:t>pH:</a:t>
            </a:r>
            <a:r>
              <a:rPr lang="en-US" cap="none" dirty="0" smtClean="0"/>
              <a:t> </a:t>
            </a:r>
            <a:r>
              <a:rPr lang="el-GR" cap="none" dirty="0" smtClean="0"/>
              <a:t>Συνηθέστερη τιμή </a:t>
            </a:r>
            <a:r>
              <a:rPr lang="en-US" cap="none" dirty="0" smtClean="0"/>
              <a:t>pH</a:t>
            </a:r>
            <a:r>
              <a:rPr lang="el-GR" cap="none" dirty="0" smtClean="0"/>
              <a:t> 6-9</a:t>
            </a:r>
          </a:p>
          <a:p>
            <a:r>
              <a:rPr lang="el-GR" cap="none" dirty="0" smtClean="0"/>
              <a:t>Κάποιοι μικροοργανισμοί απαιτούν διαφορετικές τιμές </a:t>
            </a:r>
            <a:r>
              <a:rPr lang="en-US" cap="none" dirty="0" smtClean="0"/>
              <a:t>pH</a:t>
            </a:r>
            <a:r>
              <a:rPr lang="el-GR" cap="none" dirty="0" smtClean="0"/>
              <a:t> πχ. </a:t>
            </a:r>
            <a:r>
              <a:rPr lang="en-US" cap="none" dirty="0" smtClean="0"/>
              <a:t>Lactobacillus: pH 4-5</a:t>
            </a:r>
            <a:endParaRPr lang="el-GR" cap="none" dirty="0" smtClean="0"/>
          </a:p>
          <a:p>
            <a:endParaRPr lang="el-GR" cap="none" dirty="0"/>
          </a:p>
          <a:p>
            <a:r>
              <a:rPr lang="el-GR" b="1" cap="none" dirty="0" smtClean="0"/>
              <a:t>Θερμοκρασία</a:t>
            </a:r>
            <a:r>
              <a:rPr lang="el-GR" cap="none" dirty="0" smtClean="0"/>
              <a:t>: Οι περισσότεροι μικροοργανισμοί αναπτύσσονται σε θερμοκρασίες 20-45</a:t>
            </a:r>
            <a:r>
              <a:rPr lang="el-GR" cap="none" baseline="30000" dirty="0" smtClean="0"/>
              <a:t>ο</a:t>
            </a:r>
            <a:r>
              <a:rPr lang="en-US" cap="none" dirty="0" smtClean="0"/>
              <a:t>C</a:t>
            </a:r>
            <a:r>
              <a:rPr lang="el-GR" cap="none" dirty="0" smtClean="0"/>
              <a:t>. Πχ. </a:t>
            </a:r>
            <a:r>
              <a:rPr lang="en-US" cap="none" dirty="0" err="1" smtClean="0"/>
              <a:t>E.coli</a:t>
            </a:r>
            <a:r>
              <a:rPr lang="el-GR" cap="none" dirty="0" smtClean="0"/>
              <a:t>: 37</a:t>
            </a:r>
            <a:r>
              <a:rPr lang="el-GR" cap="none" baseline="30000" dirty="0" smtClean="0">
                <a:solidFill>
                  <a:prstClr val="black"/>
                </a:solidFill>
              </a:rPr>
              <a:t>ο</a:t>
            </a:r>
            <a:r>
              <a:rPr lang="en-US" cap="none" dirty="0" smtClean="0">
                <a:solidFill>
                  <a:prstClr val="black"/>
                </a:solidFill>
              </a:rPr>
              <a:t>C</a:t>
            </a:r>
            <a:r>
              <a:rPr lang="el-GR" cap="none" dirty="0" smtClean="0">
                <a:solidFill>
                  <a:prstClr val="black"/>
                </a:solidFill>
              </a:rPr>
              <a:t> και ονομάζονται </a:t>
            </a:r>
            <a:r>
              <a:rPr lang="el-GR" b="1" cap="none" dirty="0" err="1" smtClean="0">
                <a:solidFill>
                  <a:prstClr val="black"/>
                </a:solidFill>
              </a:rPr>
              <a:t>μεσόφιλα</a:t>
            </a:r>
            <a:r>
              <a:rPr lang="el-GR" cap="none" dirty="0" smtClean="0">
                <a:solidFill>
                  <a:prstClr val="black"/>
                </a:solidFill>
              </a:rPr>
              <a:t>.</a:t>
            </a:r>
          </a:p>
          <a:p>
            <a:r>
              <a:rPr lang="el-GR" cap="none" dirty="0" smtClean="0">
                <a:solidFill>
                  <a:prstClr val="black"/>
                </a:solidFill>
              </a:rPr>
              <a:t>Άλλοι αναπτύσσονται σε θερμοκρασία κάτω των 20</a:t>
            </a:r>
            <a:r>
              <a:rPr lang="el-GR" cap="none" baseline="30000" dirty="0" smtClean="0">
                <a:solidFill>
                  <a:prstClr val="black"/>
                </a:solidFill>
              </a:rPr>
              <a:t>ο</a:t>
            </a:r>
            <a:r>
              <a:rPr lang="en-US" cap="none" dirty="0">
                <a:solidFill>
                  <a:prstClr val="black"/>
                </a:solidFill>
              </a:rPr>
              <a:t>C</a:t>
            </a:r>
            <a:r>
              <a:rPr lang="el-GR" cap="none" dirty="0" smtClean="0">
                <a:solidFill>
                  <a:prstClr val="black"/>
                </a:solidFill>
              </a:rPr>
              <a:t> και ονομάζονται </a:t>
            </a:r>
            <a:r>
              <a:rPr lang="el-GR" b="1" cap="none" dirty="0" smtClean="0">
                <a:solidFill>
                  <a:prstClr val="black"/>
                </a:solidFill>
              </a:rPr>
              <a:t>ψυχρόφιλα</a:t>
            </a:r>
            <a:r>
              <a:rPr lang="el-GR" cap="none" dirty="0" smtClean="0">
                <a:solidFill>
                  <a:prstClr val="black"/>
                </a:solidFill>
              </a:rPr>
              <a:t>.</a:t>
            </a:r>
          </a:p>
          <a:p>
            <a:r>
              <a:rPr lang="el-GR" cap="none" dirty="0" smtClean="0"/>
              <a:t>Αυτοί που αναπτύσσονται σε θερμοκρασία άνω των 45</a:t>
            </a:r>
            <a:r>
              <a:rPr lang="el-GR" cap="none" baseline="30000" dirty="0" smtClean="0"/>
              <a:t>ο</a:t>
            </a:r>
            <a:r>
              <a:rPr lang="en-US" cap="none" dirty="0" smtClean="0"/>
              <a:t>C</a:t>
            </a:r>
            <a:r>
              <a:rPr lang="el-GR" cap="none" dirty="0" smtClean="0"/>
              <a:t> χωρίζονται σε δύο κατηγορίες: </a:t>
            </a:r>
            <a:endParaRPr lang="en-US" cap="none" dirty="0" smtClean="0"/>
          </a:p>
          <a:p>
            <a:pPr lvl="1"/>
            <a:r>
              <a:rPr lang="el-GR" sz="2200" b="1" cap="none" dirty="0" smtClean="0"/>
              <a:t>θερμόφιλα</a:t>
            </a:r>
            <a:r>
              <a:rPr lang="el-GR" sz="2200" cap="none" dirty="0" smtClean="0"/>
              <a:t>: 45-68</a:t>
            </a:r>
            <a:r>
              <a:rPr lang="el-GR" sz="2200" cap="none" baseline="30000" dirty="0" smtClean="0"/>
              <a:t>0</a:t>
            </a:r>
            <a:r>
              <a:rPr lang="en-US" sz="2200" cap="none" dirty="0" smtClean="0"/>
              <a:t>C</a:t>
            </a:r>
          </a:p>
          <a:p>
            <a:pPr lvl="1"/>
            <a:r>
              <a:rPr lang="el-GR" sz="2200" b="1" cap="none" dirty="0" err="1" smtClean="0"/>
              <a:t>Υπερθερμόφιλα</a:t>
            </a:r>
            <a:r>
              <a:rPr lang="el-GR" sz="2200" cap="none" dirty="0" smtClean="0"/>
              <a:t>: 68-110</a:t>
            </a:r>
            <a:r>
              <a:rPr lang="el-GR" sz="2200" cap="none" baseline="30000" dirty="0" smtClean="0"/>
              <a:t>0</a:t>
            </a:r>
            <a:r>
              <a:rPr lang="en-US" sz="2200" cap="none" dirty="0" smtClean="0"/>
              <a:t>C</a:t>
            </a:r>
            <a:r>
              <a:rPr lang="el-GR" sz="2200" cap="none" dirty="0" smtClean="0"/>
              <a:t>.</a:t>
            </a:r>
            <a:endParaRPr lang="en-US" sz="2200" cap="none" dirty="0" smtClean="0"/>
          </a:p>
        </p:txBody>
      </p:sp>
    </p:spTree>
    <p:extLst>
      <p:ext uri="{BB962C8B-B14F-4D97-AF65-F5344CB8AC3E}">
        <p14:creationId xmlns:p14="http://schemas.microsoft.com/office/powerpoint/2010/main" val="1787729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36796"/>
          </a:xfrm>
        </p:spPr>
        <p:txBody>
          <a:bodyPr/>
          <a:lstStyle/>
          <a:p>
            <a:r>
              <a:rPr lang="el-GR" dirty="0" err="1" smtClean="0"/>
              <a:t>οξυγονο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>
          <a:xfrm>
            <a:off x="913775" y="1455314"/>
            <a:ext cx="10363826" cy="4340179"/>
          </a:xfrm>
        </p:spPr>
        <p:txBody>
          <a:bodyPr/>
          <a:lstStyle/>
          <a:p>
            <a:r>
              <a:rPr lang="el-GR" cap="none" dirty="0" smtClean="0"/>
              <a:t>Βάσει της σχέσης τους με το οξυγόνο οι μικροοργανισμοί διακρίνονται σε 3 βασικές κατηγορίες:</a:t>
            </a:r>
          </a:p>
          <a:p>
            <a:pPr lvl="1"/>
            <a:r>
              <a:rPr lang="el-GR" b="1" cap="none" dirty="0" smtClean="0"/>
              <a:t>Υποχρεωτικά αερόβιοι</a:t>
            </a:r>
            <a:r>
              <a:rPr lang="el-GR" cap="none" dirty="0" smtClean="0"/>
              <a:t>: Για να αναπτυχθούν απαιτούν υψηλή συγκέντρωση </a:t>
            </a:r>
            <a:r>
              <a:rPr lang="en-US" cap="none" dirty="0" smtClean="0"/>
              <a:t>O</a:t>
            </a:r>
            <a:r>
              <a:rPr lang="en-US" cap="none" baseline="-25000" dirty="0" smtClean="0"/>
              <a:t>2.</a:t>
            </a:r>
            <a:r>
              <a:rPr lang="en-US" cap="none" dirty="0" smtClean="0"/>
              <a:t> </a:t>
            </a:r>
            <a:r>
              <a:rPr lang="el-GR" cap="none" dirty="0" smtClean="0"/>
              <a:t>πχ </a:t>
            </a:r>
            <a:r>
              <a:rPr lang="en-US" cap="none" dirty="0" smtClean="0"/>
              <a:t>Mycobacterium</a:t>
            </a:r>
          </a:p>
          <a:p>
            <a:pPr lvl="1"/>
            <a:r>
              <a:rPr lang="el-GR" b="1" cap="none" dirty="0" smtClean="0"/>
              <a:t>Προαιρετικά αερόβιοι</a:t>
            </a:r>
            <a:r>
              <a:rPr lang="el-GR" cap="none" dirty="0" smtClean="0"/>
              <a:t>: Μπορούν να αναπτυχθούν είτε παρουσία είτε απουσία οξυγόνου, αλλά αναπτύσσονται ταχύτερα παρουσία αυτού.</a:t>
            </a:r>
            <a:r>
              <a:rPr lang="el-GR" cap="none" dirty="0"/>
              <a:t> </a:t>
            </a:r>
            <a:r>
              <a:rPr lang="el-GR" cap="none" dirty="0" smtClean="0"/>
              <a:t>Πχ. </a:t>
            </a:r>
            <a:r>
              <a:rPr lang="el-GR" cap="none" dirty="0" err="1" smtClean="0"/>
              <a:t>Μήκυτες</a:t>
            </a:r>
            <a:r>
              <a:rPr lang="el-GR" cap="none" dirty="0" smtClean="0"/>
              <a:t> της αρτοβιομηχανίας.</a:t>
            </a:r>
          </a:p>
          <a:p>
            <a:pPr lvl="1"/>
            <a:r>
              <a:rPr lang="el-GR" b="1" cap="none" dirty="0" smtClean="0"/>
              <a:t>Υποχρεωτικά αναερόβιοι</a:t>
            </a:r>
            <a:r>
              <a:rPr lang="el-GR" cap="none" dirty="0" smtClean="0"/>
              <a:t>: Το οξυγόνο είναι τοξικό για αυτούς και αν έρθουν σε επαφή πεθαίνουν. Πχ. </a:t>
            </a:r>
            <a:r>
              <a:rPr lang="en-US" cap="none" dirty="0" smtClean="0"/>
              <a:t>Clostridium</a:t>
            </a:r>
            <a:endParaRPr lang="el-GR" cap="none" dirty="0" smtClean="0"/>
          </a:p>
          <a:p>
            <a:pPr marL="457200" lvl="1" indent="0">
              <a:buNone/>
            </a:pPr>
            <a:endParaRPr lang="el-GR" cap="none" dirty="0" smtClean="0"/>
          </a:p>
        </p:txBody>
      </p:sp>
    </p:spTree>
    <p:extLst>
      <p:ext uri="{BB962C8B-B14F-4D97-AF65-F5344CB8AC3E}">
        <p14:creationId xmlns:p14="http://schemas.microsoft.com/office/powerpoint/2010/main" val="251479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785280"/>
          </a:xfrm>
        </p:spPr>
        <p:txBody>
          <a:bodyPr/>
          <a:lstStyle/>
          <a:p>
            <a:r>
              <a:rPr lang="el-GR" dirty="0" err="1" smtClean="0"/>
              <a:t>Καλλιεργεια</a:t>
            </a:r>
            <a:r>
              <a:rPr lang="el-GR" dirty="0" smtClean="0"/>
              <a:t> </a:t>
            </a:r>
            <a:r>
              <a:rPr lang="el-GR" dirty="0" err="1" smtClean="0"/>
              <a:t>μικροοργανισμων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>
          <a:xfrm>
            <a:off x="913774" y="1403798"/>
            <a:ext cx="10363826" cy="4387401"/>
          </a:xfrm>
        </p:spPr>
        <p:txBody>
          <a:bodyPr>
            <a:normAutofit lnSpcReduction="10000"/>
          </a:bodyPr>
          <a:lstStyle/>
          <a:p>
            <a:r>
              <a:rPr lang="el-GR" cap="none" dirty="0" smtClean="0"/>
              <a:t>Για την καλλιέργεια των μικροοργανισμών ήταν απαραίτητο να γίνει:</a:t>
            </a:r>
          </a:p>
          <a:p>
            <a:pPr lvl="1"/>
            <a:r>
              <a:rPr lang="el-GR" cap="none" dirty="0" smtClean="0"/>
              <a:t>Απομόνωση των διαφόρων ειδών μικροοργανισμών</a:t>
            </a:r>
          </a:p>
          <a:p>
            <a:pPr lvl="1"/>
            <a:r>
              <a:rPr lang="el-GR" cap="none" dirty="0" smtClean="0"/>
              <a:t>Παρασκευή κατάλληλου θρεπτικού υλικού</a:t>
            </a:r>
          </a:p>
          <a:p>
            <a:pPr lvl="1"/>
            <a:r>
              <a:rPr lang="el-GR" cap="none" dirty="0" smtClean="0"/>
              <a:t>Διαμόρφωση κατάλληλων συνθηκών ανάπτυξης.</a:t>
            </a:r>
          </a:p>
          <a:p>
            <a:pPr marL="180000" lvl="1"/>
            <a:r>
              <a:rPr lang="el-GR" sz="2000" cap="none" dirty="0" smtClean="0"/>
              <a:t>Το θρεπτικό υλικό του εργαστηρίου είναι ή υγρό ή στερεό</a:t>
            </a:r>
            <a:r>
              <a:rPr lang="el-GR" cap="none" dirty="0" smtClean="0"/>
              <a:t>.</a:t>
            </a:r>
          </a:p>
          <a:p>
            <a:pPr marL="637200" lvl="2"/>
            <a:r>
              <a:rPr lang="el-GR" sz="1800" b="1" cap="none" dirty="0" smtClean="0"/>
              <a:t>Υγρό θρεπτικό υλικό</a:t>
            </a:r>
            <a:r>
              <a:rPr lang="el-GR" sz="1800" cap="none" dirty="0" smtClean="0"/>
              <a:t>: διάλυση θρεπτικών συστατικών σε νερό</a:t>
            </a:r>
          </a:p>
          <a:p>
            <a:pPr marL="637200" lvl="2"/>
            <a:r>
              <a:rPr lang="el-GR" sz="1800" b="1" cap="none" dirty="0" smtClean="0"/>
              <a:t>Στερεό θρεπτικό υλικό</a:t>
            </a:r>
            <a:r>
              <a:rPr lang="el-GR" sz="1800" cap="none" dirty="0" smtClean="0"/>
              <a:t>: ανάμειξη υγρού θρεπτικού υλικού με </a:t>
            </a:r>
            <a:r>
              <a:rPr lang="el-GR" sz="1800" cap="none" dirty="0" err="1" smtClean="0"/>
              <a:t>άγαρ</a:t>
            </a:r>
            <a:r>
              <a:rPr lang="el-GR" sz="1800" cap="none" dirty="0" smtClean="0"/>
              <a:t>.</a:t>
            </a:r>
          </a:p>
          <a:p>
            <a:pPr marL="180000" lvl="2"/>
            <a:r>
              <a:rPr lang="el-GR" sz="2000" b="1" cap="none" dirty="0" smtClean="0"/>
              <a:t>Άγαρ</a:t>
            </a:r>
            <a:r>
              <a:rPr lang="el-GR" sz="2000" cap="none" dirty="0" smtClean="0"/>
              <a:t>: πολυσακχαρίτης που προέρχεται από </a:t>
            </a:r>
            <a:r>
              <a:rPr lang="el-GR" sz="2000" cap="none" dirty="0" err="1" smtClean="0"/>
              <a:t>φύκη</a:t>
            </a:r>
            <a:r>
              <a:rPr lang="el-GR" sz="2000" cap="none" dirty="0" smtClean="0"/>
              <a:t>. Το </a:t>
            </a:r>
            <a:r>
              <a:rPr lang="el-GR" sz="2000" cap="none" dirty="0" err="1" smtClean="0"/>
              <a:t>άγαρ</a:t>
            </a:r>
            <a:r>
              <a:rPr lang="el-GR" sz="2000" cap="none" dirty="0" smtClean="0"/>
              <a:t> είναι ρευστό σε θερμοκρασία άνω των 45</a:t>
            </a:r>
            <a:r>
              <a:rPr lang="en-US" sz="2000" cap="none" baseline="30000" dirty="0" smtClean="0"/>
              <a:t>0</a:t>
            </a:r>
            <a:r>
              <a:rPr lang="en-US" sz="2000" cap="none" dirty="0" smtClean="0"/>
              <a:t>C</a:t>
            </a:r>
            <a:r>
              <a:rPr lang="el-GR" sz="2000" cap="none" dirty="0" smtClean="0"/>
              <a:t> </a:t>
            </a:r>
          </a:p>
          <a:p>
            <a:pPr marL="180000" lvl="2"/>
            <a:r>
              <a:rPr lang="el-GR" sz="2000" b="1" cap="none" dirty="0" smtClean="0"/>
              <a:t>Εμβολιασμός</a:t>
            </a:r>
            <a:r>
              <a:rPr lang="el-GR" sz="2000" cap="none" dirty="0" smtClean="0"/>
              <a:t>: προσθήκη μικρής ποσότητας κυττάρων σε θρεπτικό υλικό για να ξεκινήσει η καλλιέργεια.</a:t>
            </a:r>
          </a:p>
        </p:txBody>
      </p:sp>
    </p:spTree>
    <p:extLst>
      <p:ext uri="{BB962C8B-B14F-4D97-AF65-F5344CB8AC3E}">
        <p14:creationId xmlns:p14="http://schemas.microsoft.com/office/powerpoint/2010/main" val="744518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3774" y="463970"/>
            <a:ext cx="10364451" cy="1055737"/>
          </a:xfrm>
        </p:spPr>
        <p:txBody>
          <a:bodyPr/>
          <a:lstStyle/>
          <a:p>
            <a:r>
              <a:rPr lang="el-GR" dirty="0" err="1" smtClean="0"/>
              <a:t>Καλλιεργεια</a:t>
            </a:r>
            <a:r>
              <a:rPr lang="el-GR" dirty="0" smtClean="0"/>
              <a:t> </a:t>
            </a:r>
            <a:r>
              <a:rPr lang="el-GR" dirty="0" err="1" smtClean="0"/>
              <a:t>μικροοργανισμων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>
          <a:xfrm>
            <a:off x="913774" y="1519708"/>
            <a:ext cx="10363826" cy="4610636"/>
          </a:xfrm>
        </p:spPr>
        <p:txBody>
          <a:bodyPr/>
          <a:lstStyle/>
          <a:p>
            <a:r>
              <a:rPr lang="el-GR" cap="none" dirty="0" smtClean="0"/>
              <a:t>Η καλλιέργεια τοποθετείται σε κλίβανο που εξασφαλίζει σταθερή θερμοκρασία για την ανάπτυξή τους. Μετά από 12-72 ώρες παράγεται μεγάλος αριθμός μικροοργανισμών.</a:t>
            </a:r>
          </a:p>
          <a:p>
            <a:r>
              <a:rPr lang="el-GR" b="1" cap="none" dirty="0" smtClean="0"/>
              <a:t>Αποστείρωση</a:t>
            </a:r>
            <a:r>
              <a:rPr lang="el-GR" cap="none" dirty="0" smtClean="0"/>
              <a:t>: Πραγματοποιείται στα θρεπτικά υλικά και στις συσκευές για αποφυγή ανάπτυξης άλλων μικροοργανισμών (μόλυνση).</a:t>
            </a:r>
          </a:p>
        </p:txBody>
      </p:sp>
    </p:spTree>
    <p:extLst>
      <p:ext uri="{BB962C8B-B14F-4D97-AF65-F5344CB8AC3E}">
        <p14:creationId xmlns:p14="http://schemas.microsoft.com/office/powerpoint/2010/main" val="4066872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862553"/>
          </a:xfrm>
        </p:spPr>
        <p:txBody>
          <a:bodyPr/>
          <a:lstStyle/>
          <a:p>
            <a:r>
              <a:rPr lang="el-GR" dirty="0" err="1" smtClean="0"/>
              <a:t>Βιομηχανικη</a:t>
            </a:r>
            <a:r>
              <a:rPr lang="el-GR" dirty="0" smtClean="0"/>
              <a:t> </a:t>
            </a:r>
            <a:r>
              <a:rPr lang="el-GR" dirty="0" err="1" smtClean="0"/>
              <a:t>καλλιεργεια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>
          <a:xfrm>
            <a:off x="913774" y="1481070"/>
            <a:ext cx="10363826" cy="4310129"/>
          </a:xfrm>
        </p:spPr>
        <p:txBody>
          <a:bodyPr/>
          <a:lstStyle/>
          <a:p>
            <a:pPr lvl="0">
              <a:buClr>
                <a:prstClr val="black"/>
              </a:buClr>
            </a:pPr>
            <a:r>
              <a:rPr lang="el-GR" b="1" cap="none" dirty="0" err="1">
                <a:solidFill>
                  <a:prstClr val="black"/>
                </a:solidFill>
              </a:rPr>
              <a:t>Ζυμωτήρες</a:t>
            </a:r>
            <a:r>
              <a:rPr lang="el-GR" b="1" cap="none" dirty="0">
                <a:solidFill>
                  <a:prstClr val="black"/>
                </a:solidFill>
              </a:rPr>
              <a:t> ή </a:t>
            </a:r>
            <a:r>
              <a:rPr lang="el-GR" b="1" cap="none" dirty="0" err="1">
                <a:solidFill>
                  <a:prstClr val="black"/>
                </a:solidFill>
              </a:rPr>
              <a:t>βιοαντιδραστήρες</a:t>
            </a:r>
            <a:r>
              <a:rPr lang="el-GR" cap="none" dirty="0">
                <a:solidFill>
                  <a:prstClr val="black"/>
                </a:solidFill>
              </a:rPr>
              <a:t>: Συσκευές που χρησιμοποιούνται σε βιομηχανική </a:t>
            </a:r>
            <a:r>
              <a:rPr lang="el-GR" cap="none" dirty="0" smtClean="0">
                <a:solidFill>
                  <a:prstClr val="black"/>
                </a:solidFill>
              </a:rPr>
              <a:t>καλλιέργεια. Επιτρέπουν τον έλεγχο και τη ρύθμιση των συνθηκών (</a:t>
            </a:r>
            <a:r>
              <a:rPr lang="en-US" cap="none" dirty="0" smtClean="0">
                <a:solidFill>
                  <a:prstClr val="black"/>
                </a:solidFill>
              </a:rPr>
              <a:t>pH,</a:t>
            </a:r>
            <a:r>
              <a:rPr lang="el-GR" cap="none" dirty="0" smtClean="0">
                <a:solidFill>
                  <a:prstClr val="black"/>
                </a:solidFill>
              </a:rPr>
              <a:t>οξυγόνο, θερμοκρασία).</a:t>
            </a:r>
          </a:p>
          <a:p>
            <a:pPr lvl="0">
              <a:buClr>
                <a:prstClr val="black"/>
              </a:buClr>
            </a:pPr>
            <a:r>
              <a:rPr lang="el-GR" cap="none" dirty="0" smtClean="0">
                <a:solidFill>
                  <a:prstClr val="black"/>
                </a:solidFill>
              </a:rPr>
              <a:t>Σε βιομηχανική κλίμακα χρησιμοποιείται φτηνές πηγές άνθρακα όπως μελάσα (παραπροϊόν επεξεργασίας ζαχαροκάλαμου ή ζαχαρότευτλων) </a:t>
            </a:r>
          </a:p>
          <a:p>
            <a:pPr lvl="0">
              <a:buClr>
                <a:prstClr val="black"/>
              </a:buClr>
            </a:pPr>
            <a:r>
              <a:rPr lang="el-GR" cap="none" dirty="0" smtClean="0">
                <a:solidFill>
                  <a:prstClr val="black"/>
                </a:solidFill>
              </a:rPr>
              <a:t>Για την καλλιέργεια ισχύει ότι και στο εργαστήριο</a:t>
            </a:r>
          </a:p>
          <a:p>
            <a:pPr lvl="1">
              <a:buClr>
                <a:prstClr val="black"/>
              </a:buClr>
            </a:pPr>
            <a:r>
              <a:rPr lang="el-GR" cap="none" dirty="0" smtClean="0">
                <a:solidFill>
                  <a:prstClr val="black"/>
                </a:solidFill>
              </a:rPr>
              <a:t>Γίνεται εμβολιασμός</a:t>
            </a:r>
          </a:p>
          <a:p>
            <a:pPr lvl="1">
              <a:buClr>
                <a:prstClr val="black"/>
              </a:buClr>
            </a:pPr>
            <a:r>
              <a:rPr lang="el-GR" cap="none" dirty="0" smtClean="0">
                <a:solidFill>
                  <a:prstClr val="black"/>
                </a:solidFill>
              </a:rPr>
              <a:t>Αναπτύσσονται λόγω θρεπτικών υλικών</a:t>
            </a:r>
          </a:p>
          <a:p>
            <a:pPr lvl="1">
              <a:buClr>
                <a:prstClr val="black"/>
              </a:buClr>
            </a:pPr>
            <a:r>
              <a:rPr lang="el-GR" cap="none" dirty="0" smtClean="0">
                <a:solidFill>
                  <a:prstClr val="black"/>
                </a:solidFill>
              </a:rPr>
              <a:t>Διατηρούνται σταθερές συνθήκες</a:t>
            </a:r>
          </a:p>
          <a:p>
            <a:pPr lvl="1">
              <a:buClr>
                <a:prstClr val="black"/>
              </a:buClr>
            </a:pPr>
            <a:r>
              <a:rPr lang="el-GR" cap="none" dirty="0" smtClean="0">
                <a:solidFill>
                  <a:prstClr val="black"/>
                </a:solidFill>
              </a:rPr>
              <a:t>Έχουμε στείρες συνθήκες για αποφυγή μόλυνσης</a:t>
            </a:r>
          </a:p>
        </p:txBody>
      </p:sp>
    </p:spTree>
    <p:extLst>
      <p:ext uri="{BB962C8B-B14F-4D97-AF65-F5344CB8AC3E}">
        <p14:creationId xmlns:p14="http://schemas.microsoft.com/office/powerpoint/2010/main" val="4014414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Σταγονίδιο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Σταγονίδιο</Template>
  <TotalTime>365</TotalTime>
  <Words>838</Words>
  <Application>Microsoft Office PowerPoint</Application>
  <PresentationFormat>Ευρεία οθόνη</PresentationFormat>
  <Paragraphs>103</Paragraphs>
  <Slides>17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20" baseType="lpstr">
      <vt:lpstr>Arial</vt:lpstr>
      <vt:lpstr>Tw Cen MT</vt:lpstr>
      <vt:lpstr>Σταγονίδιο</vt:lpstr>
      <vt:lpstr>Κεφαλαιο 7ο </vt:lpstr>
      <vt:lpstr>βιοτεχνολογια</vt:lpstr>
      <vt:lpstr>Χρονοσ διπλασιασμου</vt:lpstr>
      <vt:lpstr>Θρεπτικα συστατικα</vt:lpstr>
      <vt:lpstr>Ph/θερμοκρασια</vt:lpstr>
      <vt:lpstr>οξυγονο</vt:lpstr>
      <vt:lpstr>Καλλιεργεια μικροοργανισμων</vt:lpstr>
      <vt:lpstr>Καλλιεργεια μικροοργανισμων</vt:lpstr>
      <vt:lpstr>Βιομηχανικη καλλιεργεια</vt:lpstr>
      <vt:lpstr>ζυμωση</vt:lpstr>
      <vt:lpstr>Τύποι καλλιεργειασ</vt:lpstr>
      <vt:lpstr>Κλειστη καλλιεργεια</vt:lpstr>
      <vt:lpstr>Κλειστη καλλιεργεια</vt:lpstr>
      <vt:lpstr>Κλειστη καλλιεργεια</vt:lpstr>
      <vt:lpstr>Συνεχής καλλιεργεια</vt:lpstr>
      <vt:lpstr>Τελικη κατεργασια</vt:lpstr>
      <vt:lpstr>Σταδια παραγωγησ προιοντων με τη χρηση ζωντανων οργανισμων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Κεφαλαιο 7ο</dc:title>
  <dc:creator>Anna</dc:creator>
  <cp:lastModifiedBy>Anna</cp:lastModifiedBy>
  <cp:revision>27</cp:revision>
  <dcterms:created xsi:type="dcterms:W3CDTF">2020-11-27T21:14:23Z</dcterms:created>
  <dcterms:modified xsi:type="dcterms:W3CDTF">2020-11-30T09:33:03Z</dcterms:modified>
</cp:coreProperties>
</file>