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B6C6-6151-44DC-96E5-166CCABE0DFD}" type="datetimeFigureOut">
              <a:rPr lang="el-GR" smtClean="0"/>
              <a:t>11/9/2021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B3830-591A-4695-A76B-367FB9CA25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dirty="0"/>
              <a:t>Κάντε κλικ για να επεξεργαστείτε το στυλ υποτίτλου του υποδείγματος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 hasCustomPrompt="1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l-GR" dirty="0"/>
              <a:t>Κάντε κλικ για να προσθέσετε τίτλο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 hasCustomPrompt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 rtlCol="0" anchor="b" anchorCtr="0"/>
          <a:lstStyle/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 hasCustomPrompt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 hasCustomPrompt="1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half" idx="2" hasCustomPrompt="1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 hasCustomPrompt="1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 hasCustomPrompt="1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 hasCustomPrompt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  <a:endParaRPr lang="en-US" dirty="0"/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9/11/2021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n-US" dirty="0" err="1"/>
              <a:t>Δευτέρου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2"/>
            <a:r>
              <a:rPr lang="en-US" dirty="0" err="1"/>
              <a:t>Τρίτου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3"/>
            <a:r>
              <a:rPr lang="en-US" dirty="0" err="1"/>
              <a:t>Τέταρτου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  <a:p>
            <a:pPr lvl="4"/>
            <a:r>
              <a:rPr lang="en-US" dirty="0" err="1"/>
              <a:t>Πέμπτου</a:t>
            </a:r>
            <a:r>
              <a:rPr lang="en-US" dirty="0"/>
              <a:t> </a:t>
            </a:r>
            <a:r>
              <a:rPr lang="en-US" dirty="0" err="1"/>
              <a:t>επιπέδου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9/11/2021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dirty="0"/>
              <a:t>Κάντε κλικ για να επεξεργαστείτε το στυλ τίτλου του υποδείγματος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Πρωτεϊνες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Διαδεδομένες, πολύπλοκες και εύθραυστες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A8E7CCBE-AA94-484E-92B3-B33358B77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πρωτεΐνες ανάλογα τη λειτουργία τους διακρίνονται σε δυο ευρύτερες κατηγορίες</a:t>
            </a:r>
          </a:p>
          <a:p>
            <a:r>
              <a:rPr lang="el-GR" dirty="0"/>
              <a:t>Α) </a:t>
            </a:r>
            <a:r>
              <a:rPr lang="el-GR" b="1" dirty="0"/>
              <a:t>Δομικές:</a:t>
            </a:r>
            <a:r>
              <a:rPr lang="el-GR" dirty="0"/>
              <a:t> αποτελούν δομικά συστατικά των κυττάρων και κατ’ επέκταση των οργανισμών.</a:t>
            </a:r>
          </a:p>
          <a:p>
            <a:r>
              <a:rPr lang="el-GR" dirty="0"/>
              <a:t>Β) </a:t>
            </a:r>
            <a:r>
              <a:rPr lang="el-GR" b="1" dirty="0"/>
              <a:t>Λειτουργικές:</a:t>
            </a:r>
            <a:r>
              <a:rPr lang="el-GR" dirty="0"/>
              <a:t> συμβάλλουν στις διάφορες λειτουργίες </a:t>
            </a:r>
            <a:r>
              <a:rPr lang="el-GR"/>
              <a:t>του κυττάρου.</a:t>
            </a: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361C7C35-7318-4CA0-B184-09AC0139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δομή των πρωτεϊνικών μορίων καθορίζει τη 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422082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Πρωτεΐνες</a:t>
            </a:r>
            <a:r>
              <a:rPr lang="el-GR" dirty="0"/>
              <a:t>: τα πιο διαδεδομένα και πολυδιάστατα μόρια στη μορφή και τη λειτουργία τους.</a:t>
            </a:r>
          </a:p>
          <a:p>
            <a:r>
              <a:rPr lang="el-GR" dirty="0"/>
              <a:t>Όλες οι πρωτεΐνες δομούνται από </a:t>
            </a:r>
            <a:r>
              <a:rPr lang="el-GR" b="1" dirty="0"/>
              <a:t>20</a:t>
            </a:r>
            <a:r>
              <a:rPr lang="el-GR" dirty="0"/>
              <a:t> διαφορετικά αμινοξέα.</a:t>
            </a:r>
          </a:p>
          <a:p>
            <a:r>
              <a:rPr lang="el-GR" dirty="0"/>
              <a:t>Σε κάθε πρωτεΐνη συνδυάζεται ένας διαφορετικός αριθμός αμινοξέων και με διαφορετική αλληλουχία δίνοντας μια τεράστια ποικιλία πρωτεϊνικών μορίων.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Αμινοξέα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Στη φύση υπάρχουν πάνω από 170 διαφορετικά αμινοξέα</a:t>
            </a:r>
          </a:p>
          <a:p>
            <a:r>
              <a:rPr lang="el-GR" dirty="0"/>
              <a:t>Μόνο 20 συμμετέχουν στη σύνθεση των πρωτεϊνών</a:t>
            </a:r>
          </a:p>
          <a:p>
            <a:r>
              <a:rPr lang="el-GR" dirty="0"/>
              <a:t>Το μόριο του </a:t>
            </a:r>
            <a:r>
              <a:rPr lang="el-GR" dirty="0" err="1"/>
              <a:t>αμινοξέος</a:t>
            </a:r>
            <a:r>
              <a:rPr lang="el-GR" dirty="0"/>
              <a:t> αποτελείται από δύο τμήματα:</a:t>
            </a:r>
          </a:p>
          <a:p>
            <a:pPr marL="0" indent="0">
              <a:buNone/>
            </a:pPr>
            <a:r>
              <a:rPr lang="el-GR" dirty="0"/>
              <a:t> ένα σταθερό και ένα μεταβλητό</a:t>
            </a:r>
          </a:p>
          <a:p>
            <a:pPr marL="0" indent="0">
              <a:buNone/>
            </a:pPr>
            <a:r>
              <a:rPr lang="el-GR" b="1" dirty="0"/>
              <a:t>Σταθερό τμήμα</a:t>
            </a:r>
            <a:r>
              <a:rPr lang="el-GR" dirty="0"/>
              <a:t>: αποτελείται από ένα </a:t>
            </a:r>
            <a:r>
              <a:rPr lang="el-GR" b="1" dirty="0"/>
              <a:t>άτομο υδρογόνου</a:t>
            </a:r>
            <a:r>
              <a:rPr lang="el-GR" dirty="0"/>
              <a:t>, μια </a:t>
            </a:r>
            <a:r>
              <a:rPr lang="el-GR" b="1" dirty="0" err="1"/>
              <a:t>αμινομάδα</a:t>
            </a:r>
            <a:r>
              <a:rPr lang="el-GR" dirty="0"/>
              <a:t> και μια </a:t>
            </a:r>
            <a:r>
              <a:rPr lang="el-GR" b="1" dirty="0" err="1"/>
              <a:t>καρβοξυλομάδα</a:t>
            </a:r>
            <a:r>
              <a:rPr lang="el-GR" dirty="0"/>
              <a:t> ενωμένα σε ένα κοινό άτομο άνθρακα.</a:t>
            </a:r>
          </a:p>
          <a:p>
            <a:pPr marL="0" indent="0">
              <a:buNone/>
            </a:pPr>
            <a:r>
              <a:rPr lang="el-GR" b="1" dirty="0"/>
              <a:t>Μεταβλητό τμήμα</a:t>
            </a:r>
            <a:r>
              <a:rPr lang="el-GR" dirty="0"/>
              <a:t>: Αποτελείται από μια </a:t>
            </a:r>
            <a:r>
              <a:rPr lang="el-GR" b="1" dirty="0"/>
              <a:t>πλευρική ομάδα</a:t>
            </a:r>
            <a:r>
              <a:rPr lang="el-GR" dirty="0"/>
              <a:t>. Υπάρχει διαφορετική ομάδα σε κάθε </a:t>
            </a:r>
            <a:r>
              <a:rPr lang="el-GR" dirty="0" err="1"/>
              <a:t>αμινοξύ</a:t>
            </a:r>
            <a:r>
              <a:rPr lang="el-GR" dirty="0"/>
              <a:t>. Άρα τα 20 διαφορετικά αμινοξέα έχουν </a:t>
            </a:r>
            <a:r>
              <a:rPr lang="el-GR" b="1" dirty="0"/>
              <a:t>20 διαφορετικές πλευρικές ομάδες.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Αμινοξέα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ένωση των αμινοξέων μεταξύ τους γίνεται με αντίδραση συμπύκνωσης</a:t>
            </a:r>
          </a:p>
          <a:p>
            <a:r>
              <a:rPr lang="el-GR" b="1" dirty="0"/>
              <a:t>Αντίδραση συμπύκνωσης: </a:t>
            </a:r>
            <a:r>
              <a:rPr lang="el-GR" dirty="0"/>
              <a:t>Είναι η αντίδραση μεταξύ δυο μονομερών, κατά την οποία το ένα μονομερές χάνει ένα άτομο υδρογόνου (Η), ενώ το άλλο μια </a:t>
            </a:r>
            <a:r>
              <a:rPr lang="el-GR" dirty="0" err="1"/>
              <a:t>υδροξυλομάδα</a:t>
            </a:r>
            <a:r>
              <a:rPr lang="el-GR" dirty="0"/>
              <a:t> (ΟΗ). Αφαιρείται συνολικά ένα μόριο νερού και τα δυο μονομερή  συνδέονται με ομοιοπολικό δεσμό.</a:t>
            </a:r>
          </a:p>
          <a:p>
            <a:r>
              <a:rPr lang="el-GR" dirty="0"/>
              <a:t>Η </a:t>
            </a:r>
            <a:r>
              <a:rPr lang="el-GR" dirty="0" err="1"/>
              <a:t>καρβοξυλομάδα</a:t>
            </a:r>
            <a:r>
              <a:rPr lang="el-GR" dirty="0"/>
              <a:t> του πρώτου </a:t>
            </a:r>
            <a:r>
              <a:rPr lang="el-GR" dirty="0" err="1"/>
              <a:t>αμινοξέος</a:t>
            </a:r>
            <a:r>
              <a:rPr lang="el-GR" dirty="0"/>
              <a:t> συνδέεται με την </a:t>
            </a:r>
            <a:r>
              <a:rPr lang="el-GR" dirty="0" err="1"/>
              <a:t>αμινομάδα</a:t>
            </a:r>
            <a:r>
              <a:rPr lang="el-GR" dirty="0"/>
              <a:t> του επόμενου δημιουργώντας ένα </a:t>
            </a:r>
            <a:r>
              <a:rPr lang="el-GR" dirty="0" err="1"/>
              <a:t>διπεπτίδιο</a:t>
            </a:r>
            <a:r>
              <a:rPr lang="el-GR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Αμινοξέα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το δεύτερο </a:t>
            </a:r>
            <a:r>
              <a:rPr lang="el-GR" dirty="0" err="1"/>
              <a:t>αμινοξύ</a:t>
            </a:r>
            <a:r>
              <a:rPr lang="el-GR" dirty="0"/>
              <a:t> συνδεθεί με ένα τρίτο, δημιουργείται ένα </a:t>
            </a:r>
            <a:r>
              <a:rPr lang="el-GR" dirty="0" err="1"/>
              <a:t>τριπεπτίδιο</a:t>
            </a:r>
            <a:r>
              <a:rPr lang="el-GR" dirty="0"/>
              <a:t> </a:t>
            </a:r>
            <a:r>
              <a:rPr lang="el-GR" dirty="0" err="1"/>
              <a:t>κλπ</a:t>
            </a:r>
            <a:endParaRPr lang="el-GR" dirty="0"/>
          </a:p>
          <a:p>
            <a:r>
              <a:rPr lang="el-GR" dirty="0"/>
              <a:t>Πεπτίδια στα οποία ο αριθμός των αμινοξέων υπερβαίνει τα 50 ονομάζονται </a:t>
            </a:r>
            <a:r>
              <a:rPr lang="el-GR" b="1" dirty="0"/>
              <a:t>πολυπεπτίδια</a:t>
            </a:r>
            <a:r>
              <a:rPr lang="el-GR" dirty="0"/>
              <a:t>, ενώ τα μικρότερα ονομάζονται </a:t>
            </a:r>
            <a:r>
              <a:rPr lang="el-GR" b="1" dirty="0" err="1"/>
              <a:t>ολιγοπεπτίδια</a:t>
            </a:r>
            <a:r>
              <a:rPr lang="el-GR" dirty="0"/>
              <a:t>.</a:t>
            </a:r>
            <a:br>
              <a:rPr lang="el-GR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Οργάνωση πρωτεϊνικών μορίων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Στα πρωτεϊνικά μόρια διακρίνουμε 4 επίπεδα οργάνωσης:</a:t>
            </a:r>
          </a:p>
          <a:p>
            <a:r>
              <a:rPr lang="el-GR" dirty="0"/>
              <a:t>Α) </a:t>
            </a:r>
            <a:r>
              <a:rPr lang="el-GR" b="1" dirty="0" err="1"/>
              <a:t>Πρωτοταγής</a:t>
            </a:r>
            <a:r>
              <a:rPr lang="el-GR" b="1" dirty="0"/>
              <a:t> δομή</a:t>
            </a:r>
            <a:r>
              <a:rPr lang="el-GR" dirty="0"/>
              <a:t>: Η αλληλουχία των αμινοξέων στην </a:t>
            </a:r>
            <a:r>
              <a:rPr lang="el-GR" dirty="0" err="1"/>
              <a:t>πολυπεπτιδική</a:t>
            </a:r>
            <a:r>
              <a:rPr lang="el-GR" dirty="0"/>
              <a:t> αλυσίδα.</a:t>
            </a:r>
          </a:p>
          <a:p>
            <a:r>
              <a:rPr lang="el-GR" dirty="0"/>
              <a:t>Β) </a:t>
            </a:r>
            <a:r>
              <a:rPr lang="el-GR" b="1" dirty="0"/>
              <a:t>Δευτεροταγής δομή</a:t>
            </a:r>
            <a:r>
              <a:rPr lang="el-GR" dirty="0"/>
              <a:t>: Η </a:t>
            </a:r>
            <a:r>
              <a:rPr lang="el-GR" dirty="0" err="1"/>
              <a:t>πολυπεπτιδική</a:t>
            </a:r>
            <a:r>
              <a:rPr lang="el-GR" dirty="0"/>
              <a:t> </a:t>
            </a:r>
            <a:r>
              <a:rPr lang="el-GR" dirty="0" err="1"/>
              <a:t>αλυδίσα</a:t>
            </a:r>
            <a:r>
              <a:rPr lang="el-GR" dirty="0"/>
              <a:t> αναδιπλώνεται και αποκτά ελικοειδή μορφή ή μορφή πτυχωτής επιφάνειας.</a:t>
            </a:r>
          </a:p>
          <a:p>
            <a:r>
              <a:rPr lang="el-GR" dirty="0"/>
              <a:t>Γ) </a:t>
            </a:r>
            <a:r>
              <a:rPr lang="el-GR" b="1" dirty="0"/>
              <a:t>Τριτοταγής δομή</a:t>
            </a:r>
            <a:r>
              <a:rPr lang="el-GR" dirty="0"/>
              <a:t>: Η </a:t>
            </a:r>
            <a:r>
              <a:rPr lang="el-GR" dirty="0" err="1"/>
              <a:t>πολυπεπτιδική</a:t>
            </a:r>
            <a:r>
              <a:rPr lang="el-GR" dirty="0"/>
              <a:t> αλυσίδα αναδιπλώνεται στο </a:t>
            </a:r>
            <a:r>
              <a:rPr lang="el-GR" dirty="0" err="1"/>
              <a:t>χώρό</a:t>
            </a:r>
            <a:r>
              <a:rPr lang="el-GR" dirty="0"/>
              <a:t>, ώστε να αποκτήσει μια καθορισμένη μορφή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Οργάνωση πρωτεϊνικών μορίων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Στις περιπτώσεις κατά τις οποίες μια πρωτεΐνη αποτελείται από μια μόνο </a:t>
            </a:r>
            <a:r>
              <a:rPr lang="el-GR" dirty="0" err="1"/>
              <a:t>πολυπεπτιδική</a:t>
            </a:r>
            <a:r>
              <a:rPr lang="el-GR" dirty="0"/>
              <a:t> αλυσίδα, το τελικό στάδιο διαμόρφωσής της είναι η τριτοταγής δομή.</a:t>
            </a:r>
          </a:p>
          <a:p>
            <a:r>
              <a:rPr lang="el-GR" dirty="0"/>
              <a:t>Στις περιπτώσεις κατά τις οποίες μια πρωτεΐνη αποτελείται από </a:t>
            </a:r>
            <a:r>
              <a:rPr lang="el-GR" b="1" dirty="0"/>
              <a:t>περισσότερες </a:t>
            </a:r>
            <a:r>
              <a:rPr lang="el-GR" b="1" dirty="0" err="1"/>
              <a:t>πολυπεπτιδικές</a:t>
            </a:r>
            <a:r>
              <a:rPr lang="el-GR" b="1" dirty="0"/>
              <a:t> </a:t>
            </a:r>
            <a:r>
              <a:rPr lang="el-GR" b="1" dirty="0" err="1"/>
              <a:t>αλύσίδες</a:t>
            </a:r>
            <a:r>
              <a:rPr lang="el-GR" dirty="0"/>
              <a:t>, το τελικό στάδιο είναι η τεταρτοταγής δομή, δηλαδή ο συνδυασμός των επιμέρους </a:t>
            </a:r>
            <a:r>
              <a:rPr lang="el-GR" dirty="0" err="1"/>
              <a:t>πολυπεπτιδιών</a:t>
            </a:r>
            <a:r>
              <a:rPr lang="el-GR" dirty="0"/>
              <a:t> αλυσίδων σε ένα ενιαίο πρωτεϊνικό μόριο.</a:t>
            </a:r>
          </a:p>
          <a:p>
            <a:r>
              <a:rPr lang="el-GR" dirty="0"/>
              <a:t>Η διαμόρφωση του πρωτεϊνικού μορίου στο χώρο καθορίζεται από την αλληλουχία των αμινοξέων στην </a:t>
            </a:r>
            <a:r>
              <a:rPr lang="el-GR" dirty="0" err="1"/>
              <a:t>πεπτιδική</a:t>
            </a:r>
            <a:r>
              <a:rPr lang="el-GR" dirty="0"/>
              <a:t> αλυσίδα και σταθεροποιείται απόν τους δεσμούς που σχηματίζονται ανάμεσα στις ομάδες </a:t>
            </a:r>
            <a:r>
              <a:rPr lang="en-US" dirty="0"/>
              <a:t>R</a:t>
            </a:r>
            <a:r>
              <a:rPr lang="el-GR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35B5599-0732-40B8-A254-E5BCA2D3E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στοιχείο που διαφοροποιεί τις πρωτεΐνες μεταξύ τους είναι η </a:t>
            </a:r>
            <a:r>
              <a:rPr lang="el-GR" b="1" dirty="0"/>
              <a:t>διαφορετική αλληλουχία των αμινοξέων</a:t>
            </a:r>
            <a:r>
              <a:rPr lang="el-GR" dirty="0"/>
              <a:t>, δηλαδή ο διαφορετικός συνδυασμός πλευρικών ομάδων </a:t>
            </a:r>
            <a:r>
              <a:rPr lang="en-US" dirty="0"/>
              <a:t>R</a:t>
            </a:r>
            <a:r>
              <a:rPr lang="el-GR" dirty="0"/>
              <a:t>. </a:t>
            </a:r>
          </a:p>
          <a:p>
            <a:r>
              <a:rPr lang="el-GR" dirty="0"/>
              <a:t>Η </a:t>
            </a:r>
            <a:r>
              <a:rPr lang="el-GR" b="1" dirty="0"/>
              <a:t>διαφορετική σειρά αμινοξέων </a:t>
            </a:r>
            <a:r>
              <a:rPr lang="el-GR" dirty="0"/>
              <a:t>δίνει τη δυνατότητα σχηματισμού δεσμών ανάμεσα σε πλευρικές ομάδες που βρίσκονται σε διαφορετικά σημεία της </a:t>
            </a:r>
            <a:r>
              <a:rPr lang="el-GR" dirty="0" err="1"/>
              <a:t>πολυπεπτιδικής</a:t>
            </a:r>
            <a:r>
              <a:rPr lang="el-GR" dirty="0"/>
              <a:t> αλυσίδας. -&gt; Διαφορετική αναδίπλωση του μορίου -&gt; διαφορετικής δευτεροταγής και τριτοταγής δομή.</a:t>
            </a: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51D6442A-B44F-4668-938F-FAEF1BFD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δομή των πρωτεϊνικών μορίων καθορίζει τη 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212497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0BFF950-224E-451C-BE0B-DB53EB01E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Η τρισδιάστατη δομή μιας </a:t>
            </a:r>
            <a:r>
              <a:rPr lang="el-GR" dirty="0" err="1"/>
              <a:t>πρωτεϊνης</a:t>
            </a:r>
            <a:r>
              <a:rPr lang="el-GR" dirty="0"/>
              <a:t> καθορίζει τη λειτουργία που αυτή εκτελεί.</a:t>
            </a:r>
          </a:p>
          <a:p>
            <a:r>
              <a:rPr lang="el-GR" dirty="0"/>
              <a:t>Σε μικρές διακυμάνσεις θερμοκρασίας και </a:t>
            </a:r>
            <a:r>
              <a:rPr lang="en-US" dirty="0"/>
              <a:t>pH</a:t>
            </a:r>
            <a:r>
              <a:rPr lang="el-GR" dirty="0"/>
              <a:t>, επηρεάζεται η τρισδιάστατη δομή της πρωτεΐνης, αλλά με την επαναφορά των ιδανικών συνθηκών η πρωτεΐνη αποκτά και πάλι τη λειτουργικότητά της.</a:t>
            </a:r>
          </a:p>
          <a:p>
            <a:r>
              <a:rPr lang="el-GR" dirty="0"/>
              <a:t>Σε ακραίες τιμές </a:t>
            </a:r>
            <a:r>
              <a:rPr lang="el-GR" b="1" dirty="0"/>
              <a:t>θερμοκρασίας ή </a:t>
            </a:r>
            <a:r>
              <a:rPr lang="en-US" b="1" dirty="0"/>
              <a:t>pH</a:t>
            </a:r>
            <a:r>
              <a:rPr lang="el-GR" b="1" dirty="0"/>
              <a:t> </a:t>
            </a:r>
            <a:r>
              <a:rPr lang="el-GR" dirty="0"/>
              <a:t>οι πρωτεΐνες υφίστανται </a:t>
            </a:r>
            <a:r>
              <a:rPr lang="el-GR" b="1" dirty="0"/>
              <a:t>μετουσίωση</a:t>
            </a:r>
            <a:r>
              <a:rPr lang="el-GR" dirty="0"/>
              <a:t>. Σπάζουν οι δεσμοί που έχουν αναπτυχθεί μεταξύ των πλευρικών ομάδων, καταστρέφεται η τρισδιάστατη δομή του μορίου και η πρωτεΐνη χάνει τη λειτουργικότητά της. </a:t>
            </a:r>
          </a:p>
          <a:p>
            <a:r>
              <a:rPr lang="el-GR" dirty="0"/>
              <a:t>Η μετουσίωση ενός πρωτεϊνικού μορίου είναι μια </a:t>
            </a:r>
            <a:r>
              <a:rPr lang="el-GR" b="1" dirty="0"/>
              <a:t>μη αναστρέψιμη</a:t>
            </a:r>
            <a:r>
              <a:rPr lang="el-GR" dirty="0"/>
              <a:t> διαδικασία.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99958614-26E7-46E4-877A-1A9CEA1AE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 fontScale="90000"/>
          </a:bodyPr>
          <a:lstStyle/>
          <a:p>
            <a:r>
              <a:rPr lang="el-GR" dirty="0"/>
              <a:t>Η δομή των πρωτεϊνικών μορίων καθορίζει τη 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1243074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E6B03208763A44EB64B9FC8A84B4CC804005E48DE7B391D904E817F9F36E6EFDCBC" ma:contentTypeVersion="54" ma:contentTypeDescription="Create a new document." ma:contentTypeScope="" ma:versionID="480fbdb005ac9d8138ae6e0512fb92b4">
  <xsd:schema xmlns:xsd="http://www.w3.org/2001/XMLSchema" xmlns:xs="http://www.w3.org/2001/XMLSchema" xmlns:p="http://schemas.microsoft.com/office/2006/metadata/properties" xmlns:ns2="b588bf57-8ba0-468c-9088-7d67b55c7039" targetNamespace="http://schemas.microsoft.com/office/2006/metadata/properties" ma:root="true" ma:fieldsID="0ea10c76e7934788d1779a4bec75b82e" ns2:_="">
    <xsd:import namespace="b588bf57-8ba0-468c-9088-7d67b55c7039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8bf57-8ba0-468c-9088-7d67b55c7039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7a3d54fb-e176-40eb-9fcd-736f2f755639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F11A2EFD-B154-4910-9A6A-203D18A8C4F1}" ma:internalName="CSXSubmissionMarket" ma:readOnly="false" ma:showField="MarketName" ma:web="b588bf57-8ba0-468c-9088-7d67b55c7039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d14bbe84-e03c-4266-b7e4-58d6fdfae43a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3DA286C3-8253-47DF-B32E-474422912EB9}" ma:internalName="InProjectListLookup" ma:readOnly="true" ma:showField="InProjectLis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4962b61c-4fdb-46d0-9835-6aed8d86a503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3DA286C3-8253-47DF-B32E-474422912EB9}" ma:internalName="LastCompleteVersionLookup" ma:readOnly="true" ma:showField="LastComplete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3DA286C3-8253-47DF-B32E-474422912EB9}" ma:internalName="LastPreviewErrorLookup" ma:readOnly="true" ma:showField="LastPreviewError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3DA286C3-8253-47DF-B32E-474422912EB9}" ma:internalName="LastPreviewResultLookup" ma:readOnly="true" ma:showField="LastPreviewResul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3DA286C3-8253-47DF-B32E-474422912EB9}" ma:internalName="LastPreviewAttemptDateLookup" ma:readOnly="true" ma:showField="LastPreviewAttemptDat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3DA286C3-8253-47DF-B32E-474422912EB9}" ma:internalName="LastPreviewedByLookup" ma:readOnly="true" ma:showField="LastPreviewedBy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3DA286C3-8253-47DF-B32E-474422912EB9}" ma:internalName="LastPreviewTimeLookup" ma:readOnly="true" ma:showField="LastPreviewTi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3DA286C3-8253-47DF-B32E-474422912EB9}" ma:internalName="LastPreviewVersionLookup" ma:readOnly="true" ma:showField="LastPreview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3DA286C3-8253-47DF-B32E-474422912EB9}" ma:internalName="LastPublishErrorLookup" ma:readOnly="true" ma:showField="LastPublishError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3DA286C3-8253-47DF-B32E-474422912EB9}" ma:internalName="LastPublishResultLookup" ma:readOnly="true" ma:showField="LastPublishResul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3DA286C3-8253-47DF-B32E-474422912EB9}" ma:internalName="LastPublishAttemptDateLookup" ma:readOnly="true" ma:showField="LastPublishAttemptDat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3DA286C3-8253-47DF-B32E-474422912EB9}" ma:internalName="LastPublishedByLookup" ma:readOnly="true" ma:showField="LastPublishedBy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3DA286C3-8253-47DF-B32E-474422912EB9}" ma:internalName="LastPublishTimeLookup" ma:readOnly="true" ma:showField="LastPublishTi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3DA286C3-8253-47DF-B32E-474422912EB9}" ma:internalName="LastPublishVersionLookup" ma:readOnly="true" ma:showField="LastPublish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6B57C37B-444B-4091-86C3-AD74C650108F}" ma:internalName="LocLastLocAttemptVersionLookup" ma:readOnly="false" ma:showField="LastLocAttemptVersion" ma:web="b588bf57-8ba0-468c-9088-7d67b55c7039">
      <xsd:simpleType>
        <xsd:restriction base="dms:Lookup"/>
      </xsd:simpleType>
    </xsd:element>
    <xsd:element name="LocLastLocAttemptVersionTypeLookup" ma:index="71" nillable="true" ma:displayName="Loc Last Loc Attempt Version Type" ma:default="" ma:list="{6B57C37B-444B-4091-86C3-AD74C650108F}" ma:internalName="LocLastLocAttemptVersionTypeLookup" ma:readOnly="true" ma:showField="LastLocAttemptVersionType" ma:web="b588bf57-8ba0-468c-9088-7d67b55c7039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6B57C37B-444B-4091-86C3-AD74C650108F}" ma:internalName="LocNewPublishedVersionLookup" ma:readOnly="true" ma:showField="NewPublishedVersion" ma:web="b588bf57-8ba0-468c-9088-7d67b55c7039">
      <xsd:simpleType>
        <xsd:restriction base="dms:Lookup"/>
      </xsd:simpleType>
    </xsd:element>
    <xsd:element name="LocOverallHandbackStatusLookup" ma:index="75" nillable="true" ma:displayName="Loc Overall Handback Status" ma:default="" ma:list="{6B57C37B-444B-4091-86C3-AD74C650108F}" ma:internalName="LocOverallHandbackStatusLookup" ma:readOnly="true" ma:showField="OverallHandbackStatus" ma:web="b588bf57-8ba0-468c-9088-7d67b55c7039">
      <xsd:simpleType>
        <xsd:restriction base="dms:Lookup"/>
      </xsd:simpleType>
    </xsd:element>
    <xsd:element name="LocOverallLocStatusLookup" ma:index="76" nillable="true" ma:displayName="Loc Overall Localize Status" ma:default="" ma:list="{6B57C37B-444B-4091-86C3-AD74C650108F}" ma:internalName="LocOverallLocStatusLookup" ma:readOnly="true" ma:showField="OverallLocStatus" ma:web="b588bf57-8ba0-468c-9088-7d67b55c7039">
      <xsd:simpleType>
        <xsd:restriction base="dms:Lookup"/>
      </xsd:simpleType>
    </xsd:element>
    <xsd:element name="LocOverallPreviewStatusLookup" ma:index="77" nillable="true" ma:displayName="Loc Overall Preview Status" ma:default="" ma:list="{6B57C37B-444B-4091-86C3-AD74C650108F}" ma:internalName="LocOverallPreviewStatusLookup" ma:readOnly="true" ma:showField="OverallPreviewStatus" ma:web="b588bf57-8ba0-468c-9088-7d67b55c7039">
      <xsd:simpleType>
        <xsd:restriction base="dms:Lookup"/>
      </xsd:simpleType>
    </xsd:element>
    <xsd:element name="LocOverallPublishStatusLookup" ma:index="78" nillable="true" ma:displayName="Loc Overall Publish Status" ma:default="" ma:list="{6B57C37B-444B-4091-86C3-AD74C650108F}" ma:internalName="LocOverallPublishStatusLookup" ma:readOnly="true" ma:showField="OverallPublishStatus" ma:web="b588bf57-8ba0-468c-9088-7d67b55c7039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6B57C37B-444B-4091-86C3-AD74C650108F}" ma:internalName="LocProcessedForHandoffsLookup" ma:readOnly="true" ma:showField="ProcessedForHandoffs" ma:web="b588bf57-8ba0-468c-9088-7d67b55c7039">
      <xsd:simpleType>
        <xsd:restriction base="dms:Lookup"/>
      </xsd:simpleType>
    </xsd:element>
    <xsd:element name="LocProcessedForMarketsLookup" ma:index="81" nillable="true" ma:displayName="Loc Processed For Markets" ma:default="" ma:list="{6B57C37B-444B-4091-86C3-AD74C650108F}" ma:internalName="LocProcessedForMarketsLookup" ma:readOnly="true" ma:showField="ProcessedForMarkets" ma:web="b588bf57-8ba0-468c-9088-7d67b55c7039">
      <xsd:simpleType>
        <xsd:restriction base="dms:Lookup"/>
      </xsd:simpleType>
    </xsd:element>
    <xsd:element name="LocPublishedDependentAssetsLookup" ma:index="82" nillable="true" ma:displayName="Loc Published Dependent Assets" ma:default="" ma:list="{6B57C37B-444B-4091-86C3-AD74C650108F}" ma:internalName="LocPublishedDependentAssetsLookup" ma:readOnly="true" ma:showField="PublishedDependentAssets" ma:web="b588bf57-8ba0-468c-9088-7d67b55c7039">
      <xsd:simpleType>
        <xsd:restriction base="dms:Lookup"/>
      </xsd:simpleType>
    </xsd:element>
    <xsd:element name="LocPublishedLinkedAssetsLookup" ma:index="83" nillable="true" ma:displayName="Loc Published Linked Assets" ma:default="" ma:list="{6B57C37B-444B-4091-86C3-AD74C650108F}" ma:internalName="LocPublishedLinkedAssetsLookup" ma:readOnly="true" ma:showField="PublishedLinkedAssets" ma:web="b588bf57-8ba0-468c-9088-7d67b55c7039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4369e605-1431-4f9e-a604-c7d16fa1a7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F11A2EFD-B154-4910-9A6A-203D18A8C4F1}" ma:internalName="Markets" ma:readOnly="false" ma:showField="MarketNa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3DA286C3-8253-47DF-B32E-474422912EB9}" ma:internalName="NumOfRatingsLookup" ma:readOnly="true" ma:showField="NumOfRatings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3DA286C3-8253-47DF-B32E-474422912EB9}" ma:internalName="PublishStatusLookup" ma:readOnly="false" ma:showField="PublishStatus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b2e536f2-3e7b-4689-bd5c-6d869e5e38fb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083571ef-0dda-4d55-a857-683ecd66090e}" ma:internalName="TaxCatchAll" ma:showField="CatchAllData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083571ef-0dda-4d55-a857-683ecd66090e}" ma:internalName="TaxCatchAllLabel" ma:readOnly="true" ma:showField="CatchAllDataLabel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ALocComments xmlns="b588bf57-8ba0-468c-9088-7d67b55c7039" xsi:nil="true"/>
    <ThumbnailAssetId xmlns="b588bf57-8ba0-468c-9088-7d67b55c7039" xsi:nil="true"/>
    <CSXSubmissionMarket xmlns="b588bf57-8ba0-468c-9088-7d67b55c7039" xsi:nil="true"/>
    <ApprovalLog xmlns="b588bf57-8ba0-468c-9088-7d67b55c7039" xsi:nil="true"/>
    <SourceTitle xmlns="b588bf57-8ba0-468c-9088-7d67b55c7039">Earth Day presentation</SourceTitle>
    <TimesCloned xmlns="b588bf57-8ba0-468c-9088-7d67b55c7039" xsi:nil="true"/>
    <APAuthor xmlns="b588bf57-8ba0-468c-9088-7d67b55c7039">
      <UserInfo>
        <DisplayName>REDMOND\cynvey</DisplayName>
        <AccountId>217</AccountId>
        <AccountType/>
      </UserInfo>
    </APAuthor>
    <CSXUpdate xmlns="b588bf57-8ba0-468c-9088-7d67b55c7039">false</CSXUpdate>
    <AssetType xmlns="b588bf57-8ba0-468c-9088-7d67b55c7039">TP</AssetType>
    <IntlLangReviewDate xmlns="b588bf57-8ba0-468c-9088-7d67b55c7039" xsi:nil="true"/>
    <MachineTranslated xmlns="b588bf57-8ba0-468c-9088-7d67b55c7039">false</MachineTranslated>
    <SubmitterId xmlns="b588bf57-8ba0-468c-9088-7d67b55c7039" xsi:nil="true"/>
    <PlannedPubDate xmlns="b588bf57-8ba0-468c-9088-7d67b55c7039" xsi:nil="true"/>
    <ApprovalStatus xmlns="b588bf57-8ba0-468c-9088-7d67b55c7039">InProgress</ApprovalStatus>
    <UANotes xmlns="b588bf57-8ba0-468c-9088-7d67b55c7039" xsi:nil="true"/>
    <MarketSpecific xmlns="b588bf57-8ba0-468c-9088-7d67b55c7039" xsi:nil="true"/>
    <CSXSubmissionDate xmlns="b588bf57-8ba0-468c-9088-7d67b55c7039" xsi:nil="true"/>
    <UACurrentWords xmlns="b588bf57-8ba0-468c-9088-7d67b55c7039">0</UACurrentWords>
    <DSATActionTaken xmlns="b588bf57-8ba0-468c-9088-7d67b55c7039" xsi:nil="true"/>
    <IsSearchable xmlns="b588bf57-8ba0-468c-9088-7d67b55c7039">false</IsSearchable>
    <EditorialStatus xmlns="b588bf57-8ba0-468c-9088-7d67b55c7039" xsi:nil="true"/>
    <HandoffToMSDN xmlns="b588bf57-8ba0-468c-9088-7d67b55c7039" xsi:nil="true"/>
    <UALocRecommendation xmlns="b588bf57-8ba0-468c-9088-7d67b55c7039">Localize</UALocRecommendation>
    <OriginAsset xmlns="b588bf57-8ba0-468c-9088-7d67b55c7039" xsi:nil="true"/>
    <PublishTargets xmlns="b588bf57-8ba0-468c-9088-7d67b55c7039">OfficeOnline</PublishTargets>
    <Markets xmlns="b588bf57-8ba0-468c-9088-7d67b55c7039"/>
    <TrustLevel xmlns="b588bf57-8ba0-468c-9088-7d67b55c7039">1 Microsoft Managed Content</TrustLevel>
    <BugNumber xmlns="b588bf57-8ba0-468c-9088-7d67b55c7039" xsi:nil="true"/>
    <ClipArtFilename xmlns="b588bf57-8ba0-468c-9088-7d67b55c7039" xsi:nil="true"/>
    <APEditor xmlns="b588bf57-8ba0-468c-9088-7d67b55c7039">
      <UserInfo>
        <DisplayName>REDMOND\v-luannv</DisplayName>
        <AccountId>192</AccountId>
        <AccountType/>
      </UserInfo>
    </APEditor>
    <OriginalSourceMarket xmlns="b588bf57-8ba0-468c-9088-7d67b55c7039">english</OriginalSourceMarket>
    <ArtSampleDocs xmlns="b588bf57-8ba0-468c-9088-7d67b55c7039" xsi:nil="true"/>
    <AssetStart xmlns="b588bf57-8ba0-468c-9088-7d67b55c7039">2009-01-02T00:00:00+00:00</AssetStart>
    <LastHandOff xmlns="b588bf57-8ba0-468c-9088-7d67b55c7039" xsi:nil="true"/>
    <BusinessGroup xmlns="b588bf57-8ba0-468c-9088-7d67b55c7039" xsi:nil="true"/>
    <APDescription xmlns="b588bf57-8ba0-468c-9088-7d67b55c7039" xsi:nil="true"/>
    <IntlLangReviewer xmlns="b588bf57-8ba0-468c-9088-7d67b55c7039" xsi:nil="true"/>
    <UAProjectedTotalWords xmlns="b588bf57-8ba0-468c-9088-7d67b55c7039" xsi:nil="true"/>
    <AssetId xmlns="b588bf57-8ba0-468c-9088-7d67b55c7039">TP010251335</AssetId>
    <CSXHash xmlns="b588bf57-8ba0-468c-9088-7d67b55c7039" xsi:nil="true"/>
    <DirectSourceMarket xmlns="b588bf57-8ba0-468c-9088-7d67b55c7039">english</DirectSourceMarket>
    <TemplateStatus xmlns="b588bf57-8ba0-468c-9088-7d67b55c7039" xsi:nil="true"/>
    <IsDeleted xmlns="b588bf57-8ba0-468c-9088-7d67b55c7039">false</IsDeleted>
    <ShowIn xmlns="b588bf57-8ba0-468c-9088-7d67b55c7039" xsi:nil="true"/>
    <AcquiredFrom xmlns="b588bf57-8ba0-468c-9088-7d67b55c7039" xsi:nil="true"/>
    <ContentItem xmlns="b588bf57-8ba0-468c-9088-7d67b55c7039" xsi:nil="true"/>
    <CrawlForDependencies xmlns="b588bf57-8ba0-468c-9088-7d67b55c7039">false</CrawlForDependencies>
    <LastModifiedDateTime xmlns="b588bf57-8ba0-468c-9088-7d67b55c7039" xsi:nil="true"/>
    <Milestone xmlns="b588bf57-8ba0-468c-9088-7d67b55c7039" xsi:nil="true"/>
    <VoteCount xmlns="b588bf57-8ba0-468c-9088-7d67b55c7039" xsi:nil="true"/>
    <PublishStatusLookup xmlns="b588bf57-8ba0-468c-9088-7d67b55c7039">
      <Value>83550</Value>
      <Value>304694</Value>
    </PublishStatusLookup>
    <LastPublishResultLookup xmlns="b588bf57-8ba0-468c-9088-7d67b55c7039" xsi:nil="true"/>
    <IntlLocPriority xmlns="b588bf57-8ba0-468c-9088-7d67b55c7039" xsi:nil="true"/>
    <Provider xmlns="b588bf57-8ba0-468c-9088-7d67b55c7039">EY006220130</Provider>
    <AssetExpire xmlns="b588bf57-8ba0-468c-9088-7d67b55c7039">2029-05-12T00:00:00+00:00</AssetExpire>
    <NumericId xmlns="b588bf57-8ba0-468c-9088-7d67b55c7039">-1</NumericId>
    <ParentAssetId xmlns="b588bf57-8ba0-468c-9088-7d67b55c7039" xsi:nil="true"/>
    <IntlLangReview xmlns="b588bf57-8ba0-468c-9088-7d67b55c7039" xsi:nil="true"/>
    <OutputCachingOn xmlns="b588bf57-8ba0-468c-9088-7d67b55c7039">false</OutputCachingOn>
    <PrimaryImageGen xmlns="b588bf57-8ba0-468c-9088-7d67b55c7039">true</PrimaryImageGen>
    <TPFriendlyName xmlns="b588bf57-8ba0-468c-9088-7d67b55c7039">Παρουσίαση της Ημέρας της Γης</TPFriendlyName>
    <OpenTemplate xmlns="b588bf57-8ba0-468c-9088-7d67b55c7039">true</OpenTemplate>
    <TPInstallLocation xmlns="b588bf57-8ba0-468c-9088-7d67b55c7039">{My Templates}</TPInstallLocation>
    <TPLaunchHelpLinkType xmlns="b588bf57-8ba0-468c-9088-7d67b55c7039">Template</TPLaunchHelpLinkType>
    <TPComponent xmlns="b588bf57-8ba0-468c-9088-7d67b55c7039">PPTFiles</TPComponent>
    <TPLaunchHelpLink xmlns="b588bf57-8ba0-468c-9088-7d67b55c7039" xsi:nil="true"/>
    <TPApplication xmlns="b588bf57-8ba0-468c-9088-7d67b55c7039">PowerPoint</TPApplication>
    <TPCommandLine xmlns="b588bf57-8ba0-468c-9088-7d67b55c7039">{PP} /n {FilePath}</TPCommandLine>
    <TPAppVersion xmlns="b588bf57-8ba0-468c-9088-7d67b55c7039">12</TPAppVersion>
    <TPNamespace xmlns="b588bf57-8ba0-468c-9088-7d67b55c7039">POWERPNT</TPNamespace>
    <TPClientViewer xmlns="b588bf57-8ba0-468c-9088-7d67b55c7039">Microsoft Office PowerPoint</TPClientViewer>
    <TPExecutable xmlns="b588bf57-8ba0-468c-9088-7d67b55c7039" xsi:nil="true"/>
    <Manager xmlns="b588bf57-8ba0-468c-9088-7d67b55c7039" xsi:nil="true"/>
    <LegacyData xmlns="b588bf57-8ba0-468c-9088-7d67b55c7039" xsi:nil="true"/>
    <Downloads xmlns="b588bf57-8ba0-468c-9088-7d67b55c7039">0</Downloads>
    <OOCacheId xmlns="b588bf57-8ba0-468c-9088-7d67b55c7039" xsi:nil="true"/>
    <PolicheckWords xmlns="b588bf57-8ba0-468c-9088-7d67b55c7039" xsi:nil="true"/>
    <FriendlyTitle xmlns="b588bf57-8ba0-468c-9088-7d67b55c7039" xsi:nil="true"/>
    <TemplateTemplateType xmlns="b588bf57-8ba0-468c-9088-7d67b55c7039">PowerPoint 12 Default</TemplateTemplateType>
    <EditorialTags xmlns="b588bf57-8ba0-468c-9088-7d67b55c7039" xsi:nil="true"/>
    <Providers xmlns="b588bf57-8ba0-468c-9088-7d67b55c7039" xsi:nil="true"/>
    <LocManualTestRequired xmlns="b588bf57-8ba0-468c-9088-7d67b55c7039" xsi:nil="true"/>
    <LocLastLocAttemptVersionLookup xmlns="b588bf57-8ba0-468c-9088-7d67b55c7039">57394</LocLastLocAttemptVersionLookup>
    <LocOverallHandbackStatusLookup xmlns="b588bf57-8ba0-468c-9088-7d67b55c7039" xsi:nil="true"/>
    <LocProcessedForMarketsLookup xmlns="b588bf57-8ba0-468c-9088-7d67b55c7039" xsi:nil="true"/>
    <LocRecommendedHandoff xmlns="b588bf57-8ba0-468c-9088-7d67b55c7039" xsi:nil="true"/>
    <RecommendationsModifier xmlns="b588bf57-8ba0-468c-9088-7d67b55c7039" xsi:nil="true"/>
    <LocOverallPublishStatusLookup xmlns="b588bf57-8ba0-468c-9088-7d67b55c7039" xsi:nil="true"/>
    <LocPublishedLinkedAssetsLookup xmlns="b588bf57-8ba0-468c-9088-7d67b55c7039" xsi:nil="true"/>
    <TaxCatchAll xmlns="b588bf57-8ba0-468c-9088-7d67b55c7039"/>
    <LocNewPublishedVersionLookup xmlns="b588bf57-8ba0-468c-9088-7d67b55c7039" xsi:nil="true"/>
    <LocProcessedForHandoffsLookup xmlns="b588bf57-8ba0-468c-9088-7d67b55c7039" xsi:nil="true"/>
    <LocalizationTagsTaxHTField0 xmlns="b588bf57-8ba0-468c-9088-7d67b55c7039">
      <Terms xmlns="http://schemas.microsoft.com/office/infopath/2007/PartnerControls"/>
    </LocalizationTagsTaxHTField0>
    <ScenarioTagsTaxHTField0 xmlns="b588bf57-8ba0-468c-9088-7d67b55c7039">
      <Terms xmlns="http://schemas.microsoft.com/office/infopath/2007/PartnerControls"/>
    </ScenarioTagsTaxHTField0>
    <LocOverallLocStatusLookup xmlns="b588bf57-8ba0-468c-9088-7d67b55c7039" xsi:nil="true"/>
    <LocOverallPreviewStatusLookup xmlns="b588bf57-8ba0-468c-9088-7d67b55c7039" xsi:nil="true"/>
    <LocPublishedDependentAssetsLookup xmlns="b588bf57-8ba0-468c-9088-7d67b55c7039" xsi:nil="true"/>
    <BlockPublish xmlns="b588bf57-8ba0-468c-9088-7d67b55c7039" xsi:nil="true"/>
    <InternalTagsTaxHTField0 xmlns="b588bf57-8ba0-468c-9088-7d67b55c7039">
      <Terms xmlns="http://schemas.microsoft.com/office/infopath/2007/PartnerControls"/>
    </InternalTagsTaxHTField0>
    <LocComments xmlns="b588bf57-8ba0-468c-9088-7d67b55c7039" xsi:nil="true"/>
    <CampaignTagsTaxHTField0 xmlns="b588bf57-8ba0-468c-9088-7d67b55c7039">
      <Terms xmlns="http://schemas.microsoft.com/office/infopath/2007/PartnerControls"/>
    </CampaignTagsTaxHTField0>
    <FeatureTagsTaxHTField0 xmlns="b588bf57-8ba0-468c-9088-7d67b55c7039">
      <Terms xmlns="http://schemas.microsoft.com/office/infopath/2007/PartnerControls"/>
    </FeatureTagsTaxHTField0>
    <LocLastLocAttemptVersionTypeLookup xmlns="b588bf57-8ba0-468c-9088-7d67b55c7039" xsi:nil="true"/>
    <OriginalRelease xmlns="b588bf57-8ba0-468c-9088-7d67b55c7039">14</OriginalRelease>
    <LocMarketGroupTiers2 xmlns="b588bf57-8ba0-468c-9088-7d67b55c7039" xsi:nil="true"/>
  </documentManagement>
</p:properties>
</file>

<file path=customXml/itemProps1.xml><?xml version="1.0" encoding="utf-8"?>
<ds:datastoreItem xmlns:ds="http://schemas.openxmlformats.org/officeDocument/2006/customXml" ds:itemID="{93FCE9A4-8673-4474-9B2D-C35658553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88bf57-8ba0-468c-9088-7d67b55c7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848E6D-D87F-470B-9CFF-9AA956ED9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3421E-FA97-4088-A296-1620B440F3F5}">
  <ds:schemaRefs>
    <ds:schemaRef ds:uri="http://schemas.microsoft.com/office/2006/metadata/properties"/>
    <ds:schemaRef ds:uri="http://schemas.microsoft.com/office/infopath/2007/PartnerControls"/>
    <ds:schemaRef ds:uri="b588bf57-8ba0-468c-9088-7d67b55c703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της Ημέρας της Γης</Template>
  <TotalTime>178</TotalTime>
  <Words>601</Words>
  <Application>Microsoft Office PowerPoint</Application>
  <PresentationFormat>Προβολή στην οθόνη (4:3)</PresentationFormat>
  <Paragraphs>48</Paragraphs>
  <Slides>10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Χαρτί</vt:lpstr>
      <vt:lpstr>Πρωτεϊνες</vt:lpstr>
      <vt:lpstr>Εισαγωγή</vt:lpstr>
      <vt:lpstr>Αμινοξέα</vt:lpstr>
      <vt:lpstr>Αμινοξέα</vt:lpstr>
      <vt:lpstr>Αμινοξέα</vt:lpstr>
      <vt:lpstr>Οργάνωση πρωτεϊνικών μορίων</vt:lpstr>
      <vt:lpstr>Οργάνωση πρωτεϊνικών μορίων</vt:lpstr>
      <vt:lpstr>Η δομή των πρωτεϊνικών μορίων καθορίζει τη λειτουργία τους</vt:lpstr>
      <vt:lpstr>Η δομή των πρωτεϊνικών μορίων καθορίζει τη λειτουργία τους</vt:lpstr>
      <vt:lpstr>Η δομή των πρωτεϊνικών μορίων καθορίζει τη λειτουργία τους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Πρωτεϊνες</dc:title>
  <dc:creator>Δήμητρα-Γεωργία Λαύκα</dc:creator>
  <cp:lastModifiedBy>Δήμητρα-Γεωργία Λαύκα</cp:lastModifiedBy>
  <cp:revision>5</cp:revision>
  <dcterms:created xsi:type="dcterms:W3CDTF">2021-09-10T09:16:13Z</dcterms:created>
  <dcterms:modified xsi:type="dcterms:W3CDTF">2021-09-11T10:23:32Z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0x010100FE6B03208763A44EB64B9FC8A84B4CC804005E48DE7B391D904E817F9F36E6EFDCBC</vt:lpwstr>
  </property>
  <property fmtid="{D5CDD505-2E9C-101B-9397-08002B2CF9AE}" pid="3" name="ImageGenCounter">
    <vt:i4>0</vt:i4>
  </property>
  <property fmtid="{D5CDD505-2E9C-101B-9397-08002B2CF9AE}" pid="4" name="ViolationReportStatus">
    <vt:lpwstr>None</vt:lpwstr>
  </property>
  <property fmtid="{D5CDD505-2E9C-101B-9397-08002B2CF9AE}" pid="5" name="PolicheckStatus">
    <vt:i4>0</vt:i4>
  </property>
  <property fmtid="{D5CDD505-2E9C-101B-9397-08002B2CF9AE}" pid="6" name="ImageGenStatus">
    <vt:i4>0</vt:i4>
  </property>
  <property fmtid="{D5CDD505-2E9C-101B-9397-08002B2CF9AE}" pid="7" name="Applications">
    <vt:lpwstr>67;#Template 12;#53;#PowerPoint 12;#407;#PowerPoint 14</vt:lpwstr>
  </property>
  <property fmtid="{D5CDD505-2E9C-101B-9397-08002B2CF9AE}" pid="8" name="PolicheckCounter">
    <vt:i4>0</vt:i4>
  </property>
  <property fmtid="{D5CDD505-2E9C-101B-9397-08002B2CF9AE}" pid="9" name="APTrustLevel">
    <vt:r8>0</vt:r8>
  </property>
  <property fmtid="{D5CDD505-2E9C-101B-9397-08002B2CF9AE}" pid="10" name="Order">
    <vt:r8>12665100</vt:r8>
  </property>
</Properties>
</file>