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67" r:id="rId5"/>
    <p:sldId id="268" r:id="rId6"/>
    <p:sldId id="269" r:id="rId7"/>
    <p:sldId id="258" r:id="rId8"/>
    <p:sldId id="260" r:id="rId9"/>
    <p:sldId id="261" r:id="rId10"/>
    <p:sldId id="262" r:id="rId11"/>
    <p:sldId id="263" r:id="rId12"/>
    <p:sldId id="266" r:id="rId13"/>
    <p:sldId id="271" r:id="rId14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 rtl="0"/>
            <a:r>
              <a:rPr lang="el-GR" dirty="0" smtClean="0"/>
              <a:t>Δεύτερου </a:t>
            </a:r>
            <a:r>
              <a:rPr lang="el-GR" dirty="0"/>
              <a:t>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2195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461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9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59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13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2262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163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633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3239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369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 rtl="0"/>
            <a:r>
              <a:rPr lang="el-GR" dirty="0" smtClean="0"/>
              <a:t>Δεύτερου </a:t>
            </a:r>
            <a:r>
              <a:rPr lang="el-GR" dirty="0"/>
              <a:t>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5/12/2020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Κεφάλαιο 6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 err="1" smtClean="0"/>
              <a:t>Αιμοσφαιρινοπάθειες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</a:t>
            </a:r>
            <a:r>
              <a:rPr lang="el-GR" dirty="0" err="1" smtClean="0"/>
              <a:t>Αιμοσφαιρινοπαθειών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l-GR" sz="1800" dirty="0" smtClean="0"/>
              <a:t>Άτομο φορέας δρεπανοκυτταρικής και άτομο φορέας β-θαλασσαιμίας. Γονότυποι απογόνων.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 smtClean="0"/>
              <a:t>β-&gt; υγιές γονίδιο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 smtClean="0"/>
              <a:t>β</a:t>
            </a:r>
            <a:r>
              <a:rPr lang="en-US" sz="1800" dirty="0" smtClean="0"/>
              <a:t>s</a:t>
            </a:r>
            <a:r>
              <a:rPr lang="el-GR" sz="1800" dirty="0" smtClean="0"/>
              <a:t>-&gt; δρεπανοκυτταρική αναιμία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 smtClean="0"/>
              <a:t>β</a:t>
            </a:r>
            <a:r>
              <a:rPr lang="el-GR" sz="1800" baseline="30000" dirty="0" smtClean="0"/>
              <a:t>*</a:t>
            </a:r>
            <a:r>
              <a:rPr lang="el-GR" sz="1800" dirty="0" smtClean="0"/>
              <a:t>-&gt;β-θαλασσαιμία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 smtClean="0"/>
              <a:t>	</a:t>
            </a:r>
            <a:r>
              <a:rPr lang="el-GR" sz="1800" dirty="0" err="1" smtClean="0"/>
              <a:t>ββ</a:t>
            </a:r>
            <a:r>
              <a:rPr lang="en-US" sz="1800" baseline="30000" dirty="0" smtClean="0"/>
              <a:t>s</a:t>
            </a:r>
            <a:r>
              <a:rPr lang="en-US" sz="1800" dirty="0" smtClean="0"/>
              <a:t> </a:t>
            </a:r>
            <a:r>
              <a:rPr lang="el-GR" sz="1800" dirty="0" smtClean="0"/>
              <a:t> </a:t>
            </a:r>
            <a:r>
              <a:rPr lang="en-US" sz="1800" dirty="0" smtClean="0"/>
              <a:t>* </a:t>
            </a:r>
            <a:r>
              <a:rPr lang="el-GR" sz="1800" dirty="0" smtClean="0"/>
              <a:t> </a:t>
            </a:r>
            <a:r>
              <a:rPr lang="el-GR" sz="1800" dirty="0" err="1" smtClean="0"/>
              <a:t>ββ</a:t>
            </a:r>
            <a:r>
              <a:rPr lang="el-GR" sz="1800" baseline="30000" dirty="0" smtClean="0"/>
              <a:t>*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</a:t>
            </a:r>
            <a:r>
              <a:rPr lang="el-GR" sz="1800" dirty="0" err="1" smtClean="0"/>
              <a:t>Γαμ</a:t>
            </a:r>
            <a:r>
              <a:rPr lang="el-GR" sz="1800" dirty="0" smtClean="0"/>
              <a:t>.  β, β</a:t>
            </a:r>
            <a:r>
              <a:rPr lang="en-US" sz="1800" baseline="30000" dirty="0" smtClean="0"/>
              <a:t>s</a:t>
            </a:r>
            <a:r>
              <a:rPr lang="el-GR" sz="1800" baseline="30000" dirty="0" smtClean="0"/>
              <a:t>     </a:t>
            </a:r>
            <a:r>
              <a:rPr lang="el-GR" sz="1800" dirty="0" smtClean="0"/>
              <a:t>β, β</a:t>
            </a:r>
            <a:r>
              <a:rPr lang="el-GR" sz="1800" baseline="30000" dirty="0" smtClean="0"/>
              <a:t>*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baseline="30000" dirty="0"/>
              <a:t>	</a:t>
            </a:r>
            <a:r>
              <a:rPr lang="el-GR" sz="1800" baseline="30000" dirty="0" smtClean="0"/>
              <a:t>		</a:t>
            </a:r>
            <a:r>
              <a:rPr lang="el-GR" sz="1800" dirty="0" smtClean="0"/>
              <a:t> ¼ υγιές άτομο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/>
              <a:t>	</a:t>
            </a:r>
            <a:r>
              <a:rPr lang="el-GR" sz="1800" dirty="0" smtClean="0"/>
              <a:t>		 ¼ φορέας δρεπανοκυτταρικής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/>
              <a:t>	</a:t>
            </a:r>
            <a:r>
              <a:rPr lang="el-GR" sz="1800" dirty="0" smtClean="0"/>
              <a:t>		 ¼ φορέας β-θαλασσαιμίας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1800" dirty="0"/>
              <a:t>	</a:t>
            </a:r>
            <a:r>
              <a:rPr lang="el-GR" sz="1800" dirty="0" smtClean="0"/>
              <a:t>		 ¼ φέρει και τα δυο υπολειπόμενα γονίδια 			                                         (</a:t>
            </a:r>
            <a:r>
              <a:rPr lang="el-GR" sz="1800" dirty="0" err="1" smtClean="0"/>
              <a:t>μικροδρεπανοκυτταρική</a:t>
            </a:r>
            <a:r>
              <a:rPr lang="el-GR" sz="1800" dirty="0" smtClean="0"/>
              <a:t> αναιμία)</a:t>
            </a:r>
          </a:p>
          <a:p>
            <a:pPr marL="0" indent="0">
              <a:spcBef>
                <a:spcPts val="1200"/>
              </a:spcBef>
              <a:buNone/>
            </a:pPr>
            <a:endParaRPr lang="el-GR" sz="18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27167"/>
              </p:ext>
            </p:extLst>
          </p:nvPr>
        </p:nvGraphicFramePr>
        <p:xfrm>
          <a:off x="1917948" y="4221088"/>
          <a:ext cx="2376264" cy="1125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/>
                <a:gridCol w="792088"/>
                <a:gridCol w="792088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1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r>
                        <a:rPr lang="en-US" baseline="30000" dirty="0" smtClean="0"/>
                        <a:t>s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0065">
                <a:tc>
                  <a:txBody>
                    <a:bodyPr/>
                    <a:lstStyle/>
                    <a:p>
                      <a:r>
                        <a:rPr lang="el-GR" smtClean="0"/>
                        <a:t>β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ββ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ββ</a:t>
                      </a:r>
                      <a:r>
                        <a:rPr lang="en-US" smtClean="0"/>
                        <a:t>s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0065"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r>
                        <a:rPr lang="el-GR" baseline="30000" dirty="0" smtClean="0"/>
                        <a:t>*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ββ</a:t>
                      </a:r>
                      <a:r>
                        <a:rPr lang="el-GR" baseline="30000" dirty="0" smtClean="0"/>
                        <a:t>*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r>
                        <a:rPr lang="el-GR" baseline="30000" dirty="0" smtClean="0"/>
                        <a:t>*</a:t>
                      </a:r>
                      <a:r>
                        <a:rPr lang="el-GR" baseline="0" dirty="0" smtClean="0"/>
                        <a:t>β</a:t>
                      </a:r>
                      <a:r>
                        <a:rPr lang="en-US" baseline="30000" dirty="0" smtClean="0"/>
                        <a:t>s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dirty="0">
                <a:solidFill>
                  <a:prstClr val="white"/>
                </a:solidFill>
              </a:rPr>
              <a:t>Ασκήσεις </a:t>
            </a:r>
            <a:r>
              <a:rPr lang="el-GR" dirty="0" err="1">
                <a:solidFill>
                  <a:prstClr val="white"/>
                </a:solidFill>
              </a:rPr>
              <a:t>Αιμοσφαιρινοπαθειών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Άτομο με 2 γονίδια α- θαλασσαιμίας και υγιές άτομο. Γονότυποι απογόνων.</a:t>
            </a:r>
          </a:p>
          <a:p>
            <a:endParaRPr lang="el-GR" sz="18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916" y="1988840"/>
            <a:ext cx="8712968" cy="43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el-GR" sz="2800" dirty="0" smtClean="0"/>
              <a:t>Μεταλλάξεις σε γονίδια που κωδικο</a:t>
            </a:r>
            <a:r>
              <a:rPr lang="el-GR" sz="2800" dirty="0" smtClean="0"/>
              <a:t>ποιούν ένζυμα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l-GR" sz="2000" dirty="0" smtClean="0"/>
              <a:t>Περίπου 200 διαταραχές του μεταβολισμού, οι οποίες αφορούν κυρίως τη λειτουργικότητα ενζύμων.</a:t>
            </a:r>
          </a:p>
          <a:p>
            <a:pPr>
              <a:spcBef>
                <a:spcPts val="1200"/>
              </a:spcBef>
            </a:pPr>
            <a:r>
              <a:rPr lang="el-GR" sz="2000" b="1" dirty="0" err="1" smtClean="0"/>
              <a:t>Φαινυλκετονουρία</a:t>
            </a:r>
            <a:r>
              <a:rPr lang="el-GR" sz="2000" b="1" dirty="0" smtClean="0"/>
              <a:t> (</a:t>
            </a:r>
            <a:r>
              <a:rPr lang="en-US" sz="2000" b="1" dirty="0" smtClean="0"/>
              <a:t>PKU=Phenyl </a:t>
            </a:r>
            <a:r>
              <a:rPr lang="en-US" sz="2000" b="1" dirty="0" err="1" smtClean="0"/>
              <a:t>Keton</a:t>
            </a:r>
            <a:r>
              <a:rPr lang="en-US" sz="2000" b="1" dirty="0" smtClean="0"/>
              <a:t> Urea)</a:t>
            </a:r>
          </a:p>
          <a:p>
            <a:pPr>
              <a:spcBef>
                <a:spcPts val="1200"/>
              </a:spcBef>
            </a:pPr>
            <a:r>
              <a:rPr lang="el-GR" sz="2000" dirty="0" smtClean="0"/>
              <a:t>Έλλειψη ενζύμου που φυσιολογικά μετατρέπει το </a:t>
            </a:r>
            <a:r>
              <a:rPr lang="el-GR" sz="2000" dirty="0" err="1" smtClean="0"/>
              <a:t>αμινοξύ</a:t>
            </a:r>
            <a:r>
              <a:rPr lang="el-GR" sz="2000" dirty="0" smtClean="0"/>
              <a:t> </a:t>
            </a:r>
            <a:r>
              <a:rPr lang="el-GR" sz="2000" dirty="0" err="1" smtClean="0"/>
              <a:t>φαινυλαλανίνη</a:t>
            </a:r>
            <a:r>
              <a:rPr lang="el-GR" sz="2000" dirty="0" smtClean="0"/>
              <a:t> σε </a:t>
            </a:r>
            <a:r>
              <a:rPr lang="el-GR" sz="2000" dirty="0" err="1" smtClean="0"/>
              <a:t>τυροσίνη</a:t>
            </a:r>
            <a:r>
              <a:rPr lang="el-GR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l-GR" sz="2000" dirty="0" smtClean="0"/>
              <a:t>Συσσώρευση </a:t>
            </a:r>
            <a:r>
              <a:rPr lang="el-GR" sz="2000" dirty="0" err="1" smtClean="0"/>
              <a:t>φαινυλαλανίνης</a:t>
            </a:r>
            <a:endParaRPr lang="el-GR" sz="2000" dirty="0" smtClean="0"/>
          </a:p>
          <a:p>
            <a:pPr>
              <a:spcBef>
                <a:spcPts val="1200"/>
              </a:spcBef>
            </a:pPr>
            <a:r>
              <a:rPr lang="el-GR" sz="2000" dirty="0" smtClean="0"/>
              <a:t>Ομόζυγα άτομα: παρεμποδίζεται η φυσιολογική ανάπτυξη και λειτουργία του εγκεφάλου, με συνέπεια τη διανοητική καθυστέρηση.</a:t>
            </a:r>
          </a:p>
          <a:p>
            <a:pPr>
              <a:spcBef>
                <a:spcPts val="1200"/>
              </a:spcBef>
            </a:pPr>
            <a:r>
              <a:rPr lang="el-GR" sz="2000" dirty="0" smtClean="0"/>
              <a:t>Εάν η ασθένεια ανιχνευθεί νωρίς, κατά τη νεογνική ηλικία, τα συμπτώματα μπορούν να αποφευχθούν με τη χρήση κατάλληλου διαιτολόγου με περιορισμένη ποσότητα </a:t>
            </a:r>
            <a:r>
              <a:rPr lang="el-GR" sz="2000" dirty="0" err="1" smtClean="0"/>
              <a:t>φαινυλαλανίνης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>
                <a:solidFill>
                  <a:prstClr val="white"/>
                </a:solidFill>
              </a:rPr>
              <a:t>Μεταλλάξεις σε γονίδια που κωδικοποιούν ένζυμα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Αλφισμός</a:t>
            </a:r>
          </a:p>
          <a:p>
            <a:r>
              <a:rPr lang="el-GR" sz="2000" dirty="0" smtClean="0"/>
              <a:t>Έλλειψη ενζύμου απαραίτητου για το σχηματισμό της χρωστικής μελανίνης.</a:t>
            </a:r>
          </a:p>
          <a:p>
            <a:r>
              <a:rPr lang="el-GR" sz="2000" dirty="0" smtClean="0"/>
              <a:t>Στα άτομα που πάσχουν: έλλειψη χρωστικής σε δέρμα, μαλλιά και ίριδα οφθαλμού.</a:t>
            </a:r>
          </a:p>
          <a:p>
            <a:r>
              <a:rPr lang="el-GR" sz="2000" dirty="0" smtClean="0"/>
              <a:t>Υπάρχει ετερογένεια συμπτωμάτων, από μειωμένη </a:t>
            </a:r>
            <a:r>
              <a:rPr lang="el-GR" sz="2000" dirty="0" err="1" smtClean="0"/>
              <a:t>ενεργότητα</a:t>
            </a:r>
            <a:r>
              <a:rPr lang="el-GR" sz="2000" dirty="0" smtClean="0"/>
              <a:t> έως </a:t>
            </a:r>
            <a:r>
              <a:rPr lang="el-GR" sz="2000" dirty="0" err="1" smtClean="0"/>
              <a:t>πληρη</a:t>
            </a:r>
            <a:r>
              <a:rPr lang="el-GR" sz="2000" dirty="0" smtClean="0"/>
              <a:t> έλλειψη </a:t>
            </a:r>
            <a:r>
              <a:rPr lang="el-GR" sz="2000" dirty="0" err="1" smtClean="0"/>
              <a:t>ενεργότητας</a:t>
            </a:r>
            <a:r>
              <a:rPr lang="el-GR" sz="2000" dirty="0" smtClean="0"/>
              <a:t> του ενζύμου.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4585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sz="2800" dirty="0" smtClean="0"/>
              <a:t>Οι μεταλλάξεις δεν είναι πάντοτε βλαβερές</a:t>
            </a:r>
            <a:endParaRPr lang="el-GR" sz="2800" dirty="0"/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>
            <a:normAutofit/>
          </a:bodyPr>
          <a:lstStyle/>
          <a:p>
            <a:pPr rtl="0"/>
            <a:r>
              <a:rPr lang="el-GR" sz="2000" dirty="0" smtClean="0"/>
              <a:t>Λόγω των μεταλλάξεων υπάρχει γενετική ποικιλομορφία και δίνεται η δυνατότητα εξέλιξης των οργανισμών.</a:t>
            </a:r>
          </a:p>
          <a:p>
            <a:pPr rtl="0"/>
            <a:endParaRPr lang="el-GR" sz="1800" dirty="0" smtClean="0"/>
          </a:p>
          <a:p>
            <a:pPr rtl="0">
              <a:spcBef>
                <a:spcPts val="600"/>
              </a:spcBef>
              <a:buFontTx/>
              <a:buChar char="-"/>
            </a:pPr>
            <a:r>
              <a:rPr lang="el-GR" sz="2000" dirty="0" smtClean="0"/>
              <a:t>Περιπτώσεις κατά τις οποίες μια μετάλλαξη δεν επηρεάζει το φαινότυπο του ατόμου που τη φέρει: </a:t>
            </a:r>
            <a:endParaRPr lang="el-GR" sz="2000" dirty="0"/>
          </a:p>
          <a:p>
            <a:pPr marL="342900" indent="-342900" rtl="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Μετάλλαξη σε περιοχή του </a:t>
            </a:r>
            <a:r>
              <a:rPr lang="en-US" sz="2000" dirty="0" smtClean="0"/>
              <a:t>DNA</a:t>
            </a:r>
            <a:r>
              <a:rPr lang="el-GR" sz="2000" dirty="0" smtClean="0"/>
              <a:t> που δεν αντιστοιχούν σε γονίδια.</a:t>
            </a:r>
          </a:p>
          <a:p>
            <a:pPr marL="342900" indent="-342900" rtl="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Μετάλλαξη σε υποκινητή γονιδίου που δεν επηρεάζει την ικανότητα πρόσδεσης της </a:t>
            </a:r>
            <a:r>
              <a:rPr lang="en-US" sz="2000" dirty="0" smtClean="0"/>
              <a:t>RNA</a:t>
            </a:r>
            <a:r>
              <a:rPr lang="el-GR" sz="2000" dirty="0" smtClean="0"/>
              <a:t> </a:t>
            </a:r>
            <a:r>
              <a:rPr lang="el-GR" sz="2000" dirty="0" err="1" smtClean="0"/>
              <a:t>πολυμεράσης</a:t>
            </a:r>
            <a:r>
              <a:rPr lang="el-GR" sz="2000" dirty="0" smtClean="0"/>
              <a:t>.</a:t>
            </a:r>
          </a:p>
          <a:p>
            <a:pPr marL="342900" indent="-342900" rtl="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Μετάλλαξη στις αλληλουχίες λήξης της μεταγραφής, χωρίς να επηρεάζει την απελευθέρωση του παραγόμενου </a:t>
            </a:r>
            <a:r>
              <a:rPr lang="en-US" sz="2000" dirty="0" smtClean="0"/>
              <a:t>RNA</a:t>
            </a:r>
            <a:r>
              <a:rPr lang="el-GR" sz="2000" dirty="0" smtClean="0"/>
              <a:t>.</a:t>
            </a:r>
          </a:p>
          <a:p>
            <a:pPr marL="342900" indent="-342900" rtl="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Μετάλλαξη στα </a:t>
            </a:r>
            <a:r>
              <a:rPr lang="el-GR" sz="2000" dirty="0" err="1" smtClean="0"/>
              <a:t>εσώνια</a:t>
            </a:r>
            <a:r>
              <a:rPr lang="el-GR" sz="2000" dirty="0" smtClean="0"/>
              <a:t> ασυνεχών γονιδίων.</a:t>
            </a:r>
          </a:p>
          <a:p>
            <a:pPr marL="342900" indent="-342900" rtl="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Μετάλλαξη στις 5’-3’ αμ. Περιοχές του </a:t>
            </a:r>
            <a:r>
              <a:rPr lang="en-US" sz="2000" dirty="0" smtClean="0"/>
              <a:t>mRNA</a:t>
            </a:r>
            <a:r>
              <a:rPr lang="el-GR" sz="2000" dirty="0" smtClean="0"/>
              <a:t> χωρίς όμως να επηρεάζεται η πρόσδεση στη μικρή </a:t>
            </a:r>
            <a:r>
              <a:rPr lang="el-GR" sz="2000" dirty="0" err="1" smtClean="0"/>
              <a:t>υπομονάδα</a:t>
            </a:r>
            <a:r>
              <a:rPr lang="el-GR" sz="2000" dirty="0" smtClean="0"/>
              <a:t> του </a:t>
            </a:r>
            <a:r>
              <a:rPr lang="el-GR" sz="2000" dirty="0" err="1" smtClean="0"/>
              <a:t>ριβοσώματος</a:t>
            </a:r>
            <a:r>
              <a:rPr lang="el-G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>
                <a:solidFill>
                  <a:prstClr val="white"/>
                </a:solidFill>
              </a:rPr>
              <a:t>Οι μεταλλάξεις δεν είναι πάντοτε βλαβερές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buNone/>
            </a:pPr>
            <a:endParaRPr lang="el-GR" sz="1800" dirty="0" smtClean="0">
              <a:solidFill>
                <a:prstClr val="white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l-GR" sz="2000" dirty="0" smtClean="0">
                <a:solidFill>
                  <a:prstClr val="white"/>
                </a:solidFill>
              </a:rPr>
              <a:t>6</a:t>
            </a:r>
            <a:r>
              <a:rPr lang="el-GR" sz="2000" dirty="0" smtClean="0">
                <a:solidFill>
                  <a:prstClr val="white"/>
                </a:solidFill>
              </a:rPr>
              <a:t>. Μετάλλαξη </a:t>
            </a:r>
            <a:r>
              <a:rPr lang="el-GR" sz="2000" dirty="0">
                <a:solidFill>
                  <a:prstClr val="white"/>
                </a:solidFill>
              </a:rPr>
              <a:t>που συμβαίνει σε γονίδια που κωδικοποιούν </a:t>
            </a:r>
            <a:r>
              <a:rPr lang="en-US" sz="2000" dirty="0" err="1">
                <a:solidFill>
                  <a:prstClr val="white"/>
                </a:solidFill>
              </a:rPr>
              <a:t>tRNA</a:t>
            </a:r>
            <a:r>
              <a:rPr lang="en-US" sz="2000" dirty="0">
                <a:solidFill>
                  <a:prstClr val="white"/>
                </a:solidFill>
              </a:rPr>
              <a:t>, </a:t>
            </a:r>
            <a:r>
              <a:rPr lang="en-US" sz="2000" dirty="0" err="1">
                <a:solidFill>
                  <a:prstClr val="white"/>
                </a:solidFill>
              </a:rPr>
              <a:t>rRNA</a:t>
            </a:r>
            <a:r>
              <a:rPr lang="en-US" sz="2000" dirty="0">
                <a:solidFill>
                  <a:prstClr val="white"/>
                </a:solidFill>
              </a:rPr>
              <a:t> </a:t>
            </a:r>
            <a:r>
              <a:rPr lang="el-GR" sz="2000" dirty="0">
                <a:solidFill>
                  <a:prstClr val="white"/>
                </a:solidFill>
              </a:rPr>
              <a:t>και </a:t>
            </a:r>
            <a:r>
              <a:rPr lang="en-US" sz="2000" dirty="0" err="1">
                <a:solidFill>
                  <a:prstClr val="white"/>
                </a:solidFill>
              </a:rPr>
              <a:t>snRNA</a:t>
            </a:r>
            <a:r>
              <a:rPr lang="el-GR" sz="2000" dirty="0">
                <a:solidFill>
                  <a:prstClr val="white"/>
                </a:solidFill>
              </a:rPr>
              <a:t>, χωρίς να επηρεάζει τη λειτουργικότητά τους.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l-GR" sz="2000" dirty="0" smtClean="0">
                <a:solidFill>
                  <a:prstClr val="white"/>
                </a:solidFill>
              </a:rPr>
              <a:t>7. Σιωπηλή μετάλλαξη</a:t>
            </a:r>
            <a:endParaRPr lang="el-GR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8. Αντικατάσταση </a:t>
            </a:r>
            <a:r>
              <a:rPr lang="el-GR" sz="2000" dirty="0" err="1" smtClean="0"/>
              <a:t>κωδικονίου</a:t>
            </a:r>
            <a:r>
              <a:rPr lang="el-GR" sz="2000" dirty="0" smtClean="0"/>
              <a:t> λήξης με άλλο </a:t>
            </a:r>
            <a:r>
              <a:rPr lang="el-GR" sz="2000" dirty="0" err="1" smtClean="0"/>
              <a:t>κωδικόνιο</a:t>
            </a:r>
            <a:r>
              <a:rPr lang="el-GR" sz="2000" dirty="0" smtClean="0"/>
              <a:t> λήξης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9. Μετάλλαξη σε αμινοξέα που αφαιρούνται κατά τη </a:t>
            </a:r>
            <a:r>
              <a:rPr lang="el-GR" sz="2000" dirty="0" err="1" smtClean="0"/>
              <a:t>μετα</a:t>
            </a:r>
            <a:r>
              <a:rPr lang="el-GR" sz="2000" dirty="0" smtClean="0"/>
              <a:t>-μεταφραστική ρύθμιση.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10. Ουδέτερη μετάλλαξη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11. Μετάλλαξη που οδηγεί στη δημιουργία υπολειπόμενου γονιδίου σε άτομο που φέρει και το φυσιολογικό επικρατές, άρα δεν επηρεάζεται ο φαινότυπός.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12. Μετάλλαξη σε γονίδια που δεν εκφράζονται στο συγκεκριμένο κυτταρικό τύπο.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13. Δομική </a:t>
            </a:r>
            <a:r>
              <a:rPr lang="el-GR" sz="2000" dirty="0" err="1" smtClean="0"/>
              <a:t>χρωμοσώμικη</a:t>
            </a:r>
            <a:r>
              <a:rPr lang="el-GR" sz="2000" dirty="0" smtClean="0"/>
              <a:t> ανωμαλία αλλαγής διάταξης γενετικού υλικού, π.χ. μετατόπιση, δεν επηρεάζει το άτομο που τη φέρει, αλλά μπορεί να δημιουργήσει </a:t>
            </a:r>
            <a:r>
              <a:rPr lang="el-GR" sz="2000" dirty="0" err="1" smtClean="0"/>
              <a:t>ελαττωμετικούς</a:t>
            </a:r>
            <a:r>
              <a:rPr lang="el-GR" sz="2000" dirty="0" smtClean="0"/>
              <a:t> γαμέτες.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71890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Ποιοι παράγοντες προκαλούν μεταλλάξεις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5649" y="1628800"/>
            <a:ext cx="9144000" cy="4608512"/>
          </a:xfrm>
        </p:spPr>
        <p:txBody>
          <a:bodyPr>
            <a:noAutofit/>
          </a:bodyPr>
          <a:lstStyle/>
          <a:p>
            <a:r>
              <a:rPr lang="el-GR" sz="1800" dirty="0" smtClean="0"/>
              <a:t>Υπάρχουν μεταλλάξεις που εμφανίζονται αιφνίδια μέσα στον πληθυσμό και ονομάζονται αυτόματες. Αυτές προέρχονται από λάθη που γίνονται κατά την αντιγραφή του </a:t>
            </a:r>
            <a:r>
              <a:rPr lang="en-US" sz="1800" dirty="0" smtClean="0"/>
              <a:t>DNA</a:t>
            </a:r>
            <a:r>
              <a:rPr lang="el-GR" sz="1800" dirty="0" smtClean="0"/>
              <a:t> ή κατά το διαχωρισμό των χρωμοσωμάτων.</a:t>
            </a:r>
          </a:p>
          <a:p>
            <a:r>
              <a:rPr lang="el-GR" sz="1800" dirty="0" smtClean="0"/>
              <a:t>Παράγοντες που προκαλούν μεταλλάξεις ονομάζονται </a:t>
            </a:r>
            <a:r>
              <a:rPr lang="el-GR" sz="1800" dirty="0" err="1" smtClean="0"/>
              <a:t>μεταλλαξογόνοι</a:t>
            </a:r>
            <a:r>
              <a:rPr lang="el-GR" sz="1800" dirty="0" smtClean="0"/>
              <a:t>. Αυτοί μπορεί να είναι:</a:t>
            </a:r>
          </a:p>
          <a:p>
            <a:r>
              <a:rPr lang="el-GR" sz="1800" b="1" u="sng" dirty="0" smtClean="0"/>
              <a:t>Ακτινοβολίες</a:t>
            </a:r>
            <a:r>
              <a:rPr lang="el-GR" sz="1800" b="1" dirty="0" smtClean="0"/>
              <a:t>		</a:t>
            </a:r>
            <a:r>
              <a:rPr lang="el-GR" sz="1800" b="1" u="sng" dirty="0" smtClean="0"/>
              <a:t>Χημικές ουσίες</a:t>
            </a:r>
          </a:p>
          <a:p>
            <a:r>
              <a:rPr lang="el-GR" sz="1800" dirty="0" smtClean="0"/>
              <a:t>Χ-ακτινοβολία		</a:t>
            </a:r>
            <a:r>
              <a:rPr lang="el-GR" sz="1800" dirty="0" err="1" smtClean="0"/>
              <a:t>φορμαλδεϋδη</a:t>
            </a:r>
            <a:endParaRPr lang="el-GR" sz="1800" dirty="0" smtClean="0"/>
          </a:p>
          <a:p>
            <a:r>
              <a:rPr lang="el-GR" sz="1800" dirty="0" smtClean="0"/>
              <a:t>Γ- ακτινοβολία		χρωστικές</a:t>
            </a:r>
          </a:p>
          <a:p>
            <a:r>
              <a:rPr lang="el-GR" sz="1800" dirty="0" smtClean="0"/>
              <a:t>Κοσμική		αρωματικοί κυκλικοί υδρογονάνθρακες</a:t>
            </a:r>
          </a:p>
          <a:p>
            <a:r>
              <a:rPr lang="el-GR" sz="1800" dirty="0" smtClean="0"/>
              <a:t>Υπεριώδης		καφεΐνη </a:t>
            </a:r>
          </a:p>
          <a:p>
            <a:pPr marL="0" indent="0">
              <a:buNone/>
            </a:pPr>
            <a:r>
              <a:rPr lang="el-GR" sz="1800" dirty="0" err="1" smtClean="0"/>
              <a:t>Μεταλλαξογόνοι</a:t>
            </a:r>
            <a:r>
              <a:rPr lang="el-GR" sz="1800" dirty="0" smtClean="0"/>
              <a:t> παράγοντες βρίσκονται σε γεωργικά, βιομηχανικά και φαρμακευτικά προϊόντα που χρησιμοποιούνται.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err="1" smtClean="0"/>
              <a:t>Αιμοσφαιρινοπάθειες</a:t>
            </a:r>
            <a:endParaRPr lang="el-GR" dirty="0"/>
          </a:p>
        </p:txBody>
      </p:sp>
      <p:sp>
        <p:nvSpPr>
          <p:cNvPr id="5" name="Σύμβολο κράτησης θέσης περιεχομένου 4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el-GR" sz="1800" dirty="0" smtClean="0"/>
              <a:t>Συχνά εμφανιζόμενες ασθένειες του ανθρώπου, που οφείλονται σε μεταλλάξεις, εμφανίζουν μεγάλη ετερογένεια, γιατί μπορεί να οφείλονται σε πολλές διαφορετικές </a:t>
            </a:r>
            <a:r>
              <a:rPr lang="el-GR" sz="1800" dirty="0" smtClean="0"/>
              <a:t>μεταλλάξεις όπως αντικατάσταση, έλλειψη ή προσθήκη διαφορετικού αριθμού βάσεων.</a:t>
            </a:r>
          </a:p>
          <a:p>
            <a:pPr rtl="0"/>
            <a:r>
              <a:rPr lang="el-GR" sz="1800" dirty="0" smtClean="0"/>
              <a:t>Γενετικές διαταραχές στις </a:t>
            </a:r>
            <a:r>
              <a:rPr lang="el-GR" sz="1800" dirty="0" err="1" smtClean="0"/>
              <a:t>αιμοσφαιρίνες</a:t>
            </a:r>
            <a:r>
              <a:rPr lang="el-GR" sz="1800" dirty="0" smtClean="0"/>
              <a:t> του ανθρώπου</a:t>
            </a:r>
          </a:p>
          <a:p>
            <a:pPr rtl="0"/>
            <a:r>
              <a:rPr lang="el-GR" sz="1800" dirty="0" smtClean="0"/>
              <a:t>Τα ερυθρά αιμοσφαίρια του ανθρώπου περιέχουν κυρίως μια πρωτεΐνη, την αιμοσφαιρίνη. Κάθε μόριο αιμοσφαιρίνης έχει σφαιρικό σχήμα στο χώρο και αποτελείται από 4 </a:t>
            </a:r>
            <a:r>
              <a:rPr lang="el-GR" sz="1800" dirty="0" err="1" smtClean="0"/>
              <a:t>πολυπεπτιδικές</a:t>
            </a:r>
            <a:r>
              <a:rPr lang="el-GR" sz="1800" dirty="0" smtClean="0"/>
              <a:t> αλυσίδες ανά δυο όμοιες, κάθε μια από τις οποίες συνδέεται με μια ομάδα </a:t>
            </a:r>
            <a:r>
              <a:rPr lang="el-GR" sz="1800" dirty="0" err="1" smtClean="0"/>
              <a:t>αίμης</a:t>
            </a:r>
            <a:r>
              <a:rPr lang="el-GR" sz="1800" dirty="0" smtClean="0"/>
              <a:t>.</a:t>
            </a:r>
          </a:p>
          <a:p>
            <a:pPr rtl="0">
              <a:spcBef>
                <a:spcPts val="600"/>
              </a:spcBef>
            </a:pPr>
            <a:r>
              <a:rPr lang="el-GR" sz="1800" dirty="0" smtClean="0"/>
              <a:t>Είδη </a:t>
            </a:r>
            <a:r>
              <a:rPr lang="el-GR" sz="1800" dirty="0" err="1" smtClean="0"/>
              <a:t>αιμοσφαιρινών</a:t>
            </a:r>
            <a:r>
              <a:rPr lang="el-GR" sz="1800" dirty="0" smtClean="0"/>
              <a:t>:</a:t>
            </a:r>
          </a:p>
          <a:p>
            <a:pPr lvl="1"/>
            <a:r>
              <a:rPr lang="el-GR" sz="1800" dirty="0" smtClean="0"/>
              <a:t>Εμβρυική ηλικία: αιμοσφαιρίνη </a:t>
            </a:r>
            <a:r>
              <a:rPr lang="en-US" sz="1800" dirty="0" smtClean="0"/>
              <a:t>F(</a:t>
            </a:r>
            <a:r>
              <a:rPr lang="en-US" sz="1800" dirty="0" err="1" smtClean="0"/>
              <a:t>HbF</a:t>
            </a:r>
            <a:r>
              <a:rPr lang="en-US" sz="1800" dirty="0" smtClean="0"/>
              <a:t>)- </a:t>
            </a:r>
            <a:r>
              <a:rPr lang="el-GR" sz="1800" dirty="0" smtClean="0"/>
              <a:t>σύσταση α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γ</a:t>
            </a:r>
            <a:r>
              <a:rPr lang="el-GR" sz="1800" baseline="-25000" dirty="0" smtClean="0"/>
              <a:t>2</a:t>
            </a:r>
          </a:p>
          <a:p>
            <a:pPr lvl="1"/>
            <a:r>
              <a:rPr lang="el-GR" sz="1800" dirty="0" smtClean="0"/>
              <a:t>Ενήλικη ηλικία: αιμοσφαιρίνη Α(</a:t>
            </a:r>
            <a:r>
              <a:rPr lang="en-US" sz="1800" dirty="0" err="1" smtClean="0"/>
              <a:t>HbA</a:t>
            </a:r>
            <a:r>
              <a:rPr lang="en-US" sz="1800" dirty="0" smtClean="0"/>
              <a:t>)-</a:t>
            </a:r>
            <a:r>
              <a:rPr lang="el-GR" sz="1800" dirty="0" smtClean="0"/>
              <a:t> σύσταση α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β</a:t>
            </a:r>
            <a:r>
              <a:rPr lang="el-GR" sz="1800" baseline="-25000" dirty="0" smtClean="0"/>
              <a:t>2</a:t>
            </a:r>
            <a:endParaRPr lang="el-GR" sz="1400" dirty="0"/>
          </a:p>
          <a:p>
            <a:pPr lvl="8"/>
            <a:r>
              <a:rPr lang="el-GR" sz="1800" dirty="0" smtClean="0"/>
              <a:t>Αιμοσφαιρίνη Α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(</a:t>
            </a:r>
            <a:r>
              <a:rPr lang="en-US" sz="1800" dirty="0" smtClean="0"/>
              <a:t>HbA2)- </a:t>
            </a:r>
            <a:r>
              <a:rPr lang="el-GR" sz="1800" dirty="0" smtClean="0"/>
              <a:t>σύσταση α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δ2</a:t>
            </a:r>
          </a:p>
          <a:p>
            <a:pPr lvl="8"/>
            <a:r>
              <a:rPr lang="el-GR" sz="1800" dirty="0" smtClean="0"/>
              <a:t>Αιμοσφαιρίνη </a:t>
            </a:r>
            <a:r>
              <a:rPr lang="en-US" sz="1800" dirty="0">
                <a:solidFill>
                  <a:prstClr val="white"/>
                </a:solidFill>
              </a:rPr>
              <a:t>F(</a:t>
            </a:r>
            <a:r>
              <a:rPr lang="en-US" sz="1800" dirty="0" err="1">
                <a:solidFill>
                  <a:prstClr val="white"/>
                </a:solidFill>
              </a:rPr>
              <a:t>HbF</a:t>
            </a:r>
            <a:r>
              <a:rPr lang="en-US" sz="1800" dirty="0">
                <a:solidFill>
                  <a:prstClr val="white"/>
                </a:solidFill>
              </a:rPr>
              <a:t>)- </a:t>
            </a:r>
            <a:r>
              <a:rPr lang="el-GR" sz="1800" dirty="0">
                <a:solidFill>
                  <a:prstClr val="white"/>
                </a:solidFill>
              </a:rPr>
              <a:t>σύσταση α</a:t>
            </a:r>
            <a:r>
              <a:rPr lang="el-GR" sz="1800" baseline="-25000" dirty="0">
                <a:solidFill>
                  <a:prstClr val="white"/>
                </a:solidFill>
              </a:rPr>
              <a:t>2</a:t>
            </a:r>
            <a:r>
              <a:rPr lang="el-GR" sz="1800" dirty="0">
                <a:solidFill>
                  <a:prstClr val="white"/>
                </a:solidFill>
              </a:rPr>
              <a:t>γ</a:t>
            </a:r>
            <a:r>
              <a:rPr lang="el-GR" sz="1800" baseline="-25000" dirty="0">
                <a:solidFill>
                  <a:prstClr val="white"/>
                </a:solidFill>
              </a:rPr>
              <a:t>2</a:t>
            </a:r>
          </a:p>
          <a:p>
            <a:pPr marL="72000" lvl="8" indent="0">
              <a:buNone/>
            </a:pPr>
            <a:r>
              <a:rPr lang="el-GR" sz="1800" dirty="0" smtClean="0"/>
              <a:t>Η αιμοσφαιρίνη </a:t>
            </a:r>
            <a:r>
              <a:rPr lang="en-US" sz="1800" dirty="0" smtClean="0"/>
              <a:t>HbA</a:t>
            </a:r>
            <a:r>
              <a:rPr lang="en-US" sz="1800" baseline="-25000" dirty="0" smtClean="0"/>
              <a:t>2</a:t>
            </a:r>
            <a:r>
              <a:rPr lang="el-GR" sz="1800" dirty="0" smtClean="0"/>
              <a:t> συντίθεται σε μικρές ποσότητες και η </a:t>
            </a:r>
            <a:r>
              <a:rPr lang="en-US" sz="1800" dirty="0" err="1" smtClean="0"/>
              <a:t>HbF</a:t>
            </a:r>
            <a:r>
              <a:rPr lang="el-GR" sz="1800" dirty="0" smtClean="0"/>
              <a:t> σε ποσοστό λιγότερο από 1%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err="1" smtClean="0"/>
              <a:t>Αιμοσφαιρινοπάθειες</a:t>
            </a:r>
            <a:endParaRPr lang="el-GR" dirty="0"/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>
            <a:normAutofit/>
          </a:bodyPr>
          <a:lstStyle/>
          <a:p>
            <a:pPr rtl="0"/>
            <a:r>
              <a:rPr lang="el-GR" sz="2000" dirty="0" smtClean="0"/>
              <a:t>Τα γονίδια που κωδικοποιούν τις αλυσίδες των </a:t>
            </a:r>
            <a:r>
              <a:rPr lang="el-GR" sz="2000" dirty="0" err="1" smtClean="0"/>
              <a:t>αιμοσφαιρινών</a:t>
            </a:r>
            <a:r>
              <a:rPr lang="el-GR" sz="2000" dirty="0" smtClean="0"/>
              <a:t> εμφανίζουν πολλές μεταλλάξεις που οδηγούν στη δημιουργία </a:t>
            </a:r>
            <a:r>
              <a:rPr lang="el-GR" sz="2000" dirty="0" err="1" smtClean="0"/>
              <a:t>αιμοσφαιρινοπαθειών</a:t>
            </a:r>
            <a:r>
              <a:rPr lang="el-GR" sz="2000" dirty="0" smtClean="0"/>
              <a:t>.</a:t>
            </a:r>
          </a:p>
          <a:p>
            <a:pPr rtl="0"/>
            <a:r>
              <a:rPr lang="el-GR" sz="2000" dirty="0" smtClean="0"/>
              <a:t>Γονίδιο </a:t>
            </a:r>
            <a:r>
              <a:rPr lang="el-GR" sz="2000" dirty="0" err="1" smtClean="0"/>
              <a:t>πολυπεπτιδικής</a:t>
            </a:r>
            <a:r>
              <a:rPr lang="el-GR" sz="2000" dirty="0" smtClean="0"/>
              <a:t> αλυσίδας β: περισσότερες από 300 μεταλλάξεις.</a:t>
            </a:r>
          </a:p>
          <a:p>
            <a:pPr rtl="0"/>
            <a:r>
              <a:rPr lang="el-GR" sz="2000" dirty="0" smtClean="0"/>
              <a:t>Μετάλλαξη σε αμινοξέα που βρίσκονται κοντά στην περιοχή πρόσδεσης της </a:t>
            </a:r>
            <a:r>
              <a:rPr lang="el-GR" sz="2000" dirty="0" err="1" smtClean="0"/>
              <a:t>αίμης</a:t>
            </a:r>
            <a:r>
              <a:rPr lang="el-GR" sz="2000" dirty="0" smtClean="0"/>
              <a:t> δημιουργούν σοβαρό πρόβλημα, ενώ άλλες περνούν σχεδόν απαρατήρητες ή δημιουργούν μόνο ήπια αναιμία.</a:t>
            </a:r>
          </a:p>
          <a:p>
            <a:pPr rtl="0"/>
            <a:r>
              <a:rPr lang="el-GR" sz="2000" dirty="0" smtClean="0"/>
              <a:t>Μια από τις σοβαρότερες </a:t>
            </a:r>
            <a:r>
              <a:rPr lang="el-GR" sz="2000" dirty="0" err="1" smtClean="0"/>
              <a:t>αιμοσφαιρινοπάθειες</a:t>
            </a:r>
            <a:r>
              <a:rPr lang="el-GR" sz="2000" dirty="0" smtClean="0"/>
              <a:t> είναι η θαλασσαιμία.</a:t>
            </a:r>
          </a:p>
          <a:p>
            <a:pPr rtl="0"/>
            <a:r>
              <a:rPr lang="el-GR" sz="2000" dirty="0" smtClean="0"/>
              <a:t>Οφείλεται σε ελαττωμένη σύνθεση είναι α είτε β αλυσίδων και διακρίνονται σε α ή β- θαλασσαιμία αντίστοιχα. </a:t>
            </a:r>
          </a:p>
          <a:p>
            <a:pPr rtl="0">
              <a:spcBef>
                <a:spcPts val="1200"/>
              </a:spcBef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spc="-100" dirty="0" smtClean="0"/>
              <a:t>Β-θαλασσαιμία</a:t>
            </a:r>
            <a:endParaRPr lang="el-GR" spc="-1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Μεγάλη ετερογένεια</a:t>
            </a:r>
          </a:p>
          <a:p>
            <a:r>
              <a:rPr lang="el-GR" sz="1800" dirty="0" smtClean="0"/>
              <a:t>Τα συμπτώματα διαφέρουν ως προς τη βαρύτητα ανάλογα με το είδος της μετάλλαξης. Μπορεί να κυμαίνονται από σοβαρή αναιμία (παντελής έλλειψη πολύ/</a:t>
            </a:r>
            <a:r>
              <a:rPr lang="el-GR" sz="1800" dirty="0" err="1" smtClean="0"/>
              <a:t>κής</a:t>
            </a:r>
            <a:r>
              <a:rPr lang="el-GR" sz="1800" dirty="0" smtClean="0"/>
              <a:t> β, συνεπώς και </a:t>
            </a:r>
            <a:r>
              <a:rPr lang="en-US" sz="1800" dirty="0" err="1" smtClean="0"/>
              <a:t>HbA</a:t>
            </a:r>
            <a:r>
              <a:rPr lang="en-US" sz="1800" dirty="0" smtClean="0"/>
              <a:t>)</a:t>
            </a:r>
            <a:r>
              <a:rPr lang="el-GR" sz="1800" dirty="0" smtClean="0"/>
              <a:t> έως λιγότερη σοβαρή αναιμία.</a:t>
            </a:r>
          </a:p>
          <a:p>
            <a:r>
              <a:rPr lang="el-GR" sz="1800" dirty="0" smtClean="0"/>
              <a:t>Ομόζυγα άτομα με β-θαλασσαιμία εμφανίζουν σοβαρή αναιμία</a:t>
            </a:r>
          </a:p>
          <a:p>
            <a:r>
              <a:rPr lang="el-GR" sz="1800" dirty="0" smtClean="0"/>
              <a:t>Αντιμετώπιση: συχνές μεταγγίσεις αίματος-υπερφόρτωση  του οργανισμού με σίδηρο.</a:t>
            </a:r>
          </a:p>
          <a:p>
            <a:r>
              <a:rPr lang="el-GR" sz="1800" dirty="0" smtClean="0"/>
              <a:t>Αντιμετώπιση με φαρμακευτική αγωγή (</a:t>
            </a:r>
            <a:r>
              <a:rPr lang="el-GR" sz="1800" dirty="0" err="1" smtClean="0"/>
              <a:t>αποσιδήρωση</a:t>
            </a:r>
            <a:r>
              <a:rPr lang="el-GR" sz="1800" dirty="0" smtClean="0"/>
              <a:t>)</a:t>
            </a:r>
          </a:p>
          <a:p>
            <a:r>
              <a:rPr lang="el-GR" sz="1800" dirty="0" smtClean="0"/>
              <a:t>Παρατηρείται αύξηση της </a:t>
            </a:r>
            <a:r>
              <a:rPr lang="en-US" sz="1800" dirty="0" err="1" smtClean="0"/>
              <a:t>HbF</a:t>
            </a:r>
            <a:r>
              <a:rPr lang="el-GR" sz="1800" dirty="0" smtClean="0"/>
              <a:t>, η οποία υποκαθιστά μερικώς τη λειτουργία της </a:t>
            </a:r>
            <a:r>
              <a:rPr lang="en-US" sz="1800" dirty="0" err="1" smtClean="0"/>
              <a:t>HbA</a:t>
            </a:r>
            <a:r>
              <a:rPr lang="el-GR" sz="1800" dirty="0" smtClean="0"/>
              <a:t>.</a:t>
            </a:r>
          </a:p>
          <a:p>
            <a:r>
              <a:rPr lang="el-GR" sz="1800" dirty="0" err="1" smtClean="0"/>
              <a:t>Ετερόζυγα</a:t>
            </a:r>
            <a:r>
              <a:rPr lang="el-GR" sz="1800" dirty="0" smtClean="0"/>
              <a:t> άτομα-φορείς εμφανίζουν ήπια αναιμία.</a:t>
            </a:r>
          </a:p>
          <a:p>
            <a:r>
              <a:rPr lang="el-GR" sz="1800" dirty="0" smtClean="0"/>
              <a:t>Αυξημένη σύνθεση </a:t>
            </a:r>
            <a:r>
              <a:rPr lang="en-US" sz="1800" dirty="0" smtClean="0"/>
              <a:t>HbA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</a:t>
            </a:r>
            <a:r>
              <a:rPr lang="el-GR" sz="1800" dirty="0" smtClean="0"/>
              <a:t>η οποία αποτελείται διαγνωστικό δείκτη. Η ασθένεια κληρονομείται με </a:t>
            </a:r>
            <a:r>
              <a:rPr lang="el-GR" sz="1800" dirty="0" err="1" smtClean="0"/>
              <a:t>αυτοσωμικό</a:t>
            </a:r>
            <a:r>
              <a:rPr lang="el-GR" sz="1800" dirty="0" smtClean="0"/>
              <a:t> υπολειπόμενο τύπο κληρονομικότητας.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Β-θαλασσαιμία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2000" dirty="0" smtClean="0"/>
              <a:t>Ανθεκτικότητα των φορέων στο </a:t>
            </a:r>
            <a:r>
              <a:rPr lang="el-GR" sz="2000" dirty="0" err="1" smtClean="0"/>
              <a:t>πλασμίδιο</a:t>
            </a:r>
            <a:endParaRPr lang="el-GR" sz="2000" dirty="0" smtClean="0"/>
          </a:p>
          <a:p>
            <a:pPr>
              <a:spcBef>
                <a:spcPts val="600"/>
              </a:spcBef>
            </a:pPr>
            <a:r>
              <a:rPr lang="el-GR" sz="2000" dirty="0" smtClean="0"/>
              <a:t>Αυξημένη συχνότητα </a:t>
            </a:r>
            <a:r>
              <a:rPr lang="el-GR" sz="2000" dirty="0" err="1" smtClean="0"/>
              <a:t>ετερόζυγων</a:t>
            </a:r>
            <a:r>
              <a:rPr lang="el-GR" sz="2000" dirty="0" smtClean="0"/>
              <a:t> ατόμων με δρεπανοκυτταρική αναιμία η β-θαλασσαιμία σε περιοχές όπως:</a:t>
            </a:r>
          </a:p>
          <a:p>
            <a:pPr>
              <a:spcBef>
                <a:spcPts val="600"/>
              </a:spcBef>
            </a:pPr>
            <a:r>
              <a:rPr lang="el-GR" sz="2000" dirty="0" smtClean="0"/>
              <a:t>Χώρες της Μεσογείου</a:t>
            </a:r>
          </a:p>
          <a:p>
            <a:pPr>
              <a:spcBef>
                <a:spcPts val="600"/>
              </a:spcBef>
            </a:pPr>
            <a:r>
              <a:rPr lang="el-GR" sz="2000" dirty="0" smtClean="0"/>
              <a:t>Χώρες της Δυτικής και Ανατολικής Αφρικής</a:t>
            </a:r>
          </a:p>
          <a:p>
            <a:pPr>
              <a:spcBef>
                <a:spcPts val="600"/>
              </a:spcBef>
            </a:pPr>
            <a:r>
              <a:rPr lang="el-GR" sz="2000" dirty="0" smtClean="0"/>
              <a:t>Χώρες της Ν.Α. Ασίας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000" dirty="0" smtClean="0"/>
              <a:t>Όπου </a:t>
            </a:r>
            <a:r>
              <a:rPr lang="el-GR" sz="2000" dirty="0" err="1" smtClean="0"/>
              <a:t>εμφανίζοταν</a:t>
            </a:r>
            <a:r>
              <a:rPr lang="el-GR" sz="2000" dirty="0" smtClean="0"/>
              <a:t> ελονοσία. Οι </a:t>
            </a:r>
            <a:r>
              <a:rPr lang="el-GR" sz="2000" dirty="0" err="1" smtClean="0"/>
              <a:t>φορέις</a:t>
            </a:r>
            <a:r>
              <a:rPr lang="el-GR" sz="2000" dirty="0" smtClean="0"/>
              <a:t> εμφανίζουν ανθεκτικότητα στην προσβολή από το πλασμώδιο (πρωτόζωο) που προκαλεί την ελονοσία, επειδή τα </a:t>
            </a:r>
            <a:r>
              <a:rPr lang="el-GR" sz="2000" dirty="0" err="1" smtClean="0"/>
              <a:t>ερυθροκύτταρά</a:t>
            </a:r>
            <a:r>
              <a:rPr lang="el-GR" sz="2000" dirty="0" smtClean="0"/>
              <a:t> τους δεν ευνοούν τον πολλαπλασιασμό του. Η προστασία που προσδίδει η μετάλλαξη ως προς την ελονοσία είναι εξελικτικό πλεονέκτημα.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Α-θαλασσαιμία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Τα γονίδια που κωδικοποιούν την </a:t>
            </a:r>
            <a:r>
              <a:rPr lang="el-GR" sz="2000" dirty="0" err="1" smtClean="0"/>
              <a:t>πολυπεπτιδική</a:t>
            </a:r>
            <a:r>
              <a:rPr lang="el-GR" sz="2000" dirty="0" smtClean="0"/>
              <a:t> αλυσίδα α είναι διπλά, </a:t>
            </a:r>
            <a:r>
              <a:rPr lang="el-GR" sz="2000" dirty="0" err="1" smtClean="0"/>
              <a:t>δηλαδη</a:t>
            </a:r>
            <a:r>
              <a:rPr lang="el-GR" sz="2000" dirty="0" smtClean="0"/>
              <a:t> 2 γονίδια α σε κάθε ομόλογο χρωμόσωμα.</a:t>
            </a:r>
          </a:p>
          <a:p>
            <a:r>
              <a:rPr lang="el-GR" sz="2000" dirty="0" smtClean="0"/>
              <a:t>Η α-θαλασσαιμία είναι αποτέλεσμα ελλείψεων ολόκληρου γονιδίου</a:t>
            </a:r>
          </a:p>
          <a:p>
            <a:r>
              <a:rPr lang="el-GR" sz="2000" dirty="0" smtClean="0"/>
              <a:t>Εφόσον κάθε άτομο διαθέτει 4 γονίδια α, ελλείψεις μπορεί να δημιουργηθούν σε ένα, δύο, τρία ή και στα τέσσερα από αυτά. Όσα περισσότερα γονίδια α λείπουν τόσο βαρύτερα είναι τα συμπτώματα της ασθένειας.</a:t>
            </a:r>
          </a:p>
          <a:p>
            <a:r>
              <a:rPr lang="el-GR" sz="2000" dirty="0" smtClean="0"/>
              <a:t>Η έλλειψη των γονιδίων α επηρεάζει όλες τις </a:t>
            </a:r>
            <a:r>
              <a:rPr lang="el-GR" sz="2000" dirty="0" err="1" smtClean="0"/>
              <a:t>αιμοσφαιρίνες</a:t>
            </a:r>
            <a:r>
              <a:rPr lang="el-GR" sz="2000" dirty="0" smtClean="0"/>
              <a:t> του ανθρώπου.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 σε πίνακα κιμωλίας (ευρεία οθόνη)</Template>
  <TotalTime>156</TotalTime>
  <Words>941</Words>
  <Application>Microsoft Office PowerPoint</Application>
  <PresentationFormat>Προσαρμογή</PresentationFormat>
  <Paragraphs>112</Paragraphs>
  <Slides>13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Consolas</vt:lpstr>
      <vt:lpstr>Corbel</vt:lpstr>
      <vt:lpstr>Πίνακας κιμωλίας 16x9</vt:lpstr>
      <vt:lpstr>Κεφάλαιο 6ο </vt:lpstr>
      <vt:lpstr>Οι μεταλλάξεις δεν είναι πάντοτε βλαβερές</vt:lpstr>
      <vt:lpstr>Οι μεταλλάξεις δεν είναι πάντοτε βλαβερές</vt:lpstr>
      <vt:lpstr>Ποιοι παράγοντες προκαλούν μεταλλάξεις</vt:lpstr>
      <vt:lpstr>Αιμοσφαιρινοπάθειες</vt:lpstr>
      <vt:lpstr>Αιμοσφαιρινοπάθειες</vt:lpstr>
      <vt:lpstr>Β-θαλασσαιμία</vt:lpstr>
      <vt:lpstr>Β-θαλασσαιμία</vt:lpstr>
      <vt:lpstr>Α-θαλασσαιμία</vt:lpstr>
      <vt:lpstr>Ασκήσεις Αιμοσφαιρινοπαθειών</vt:lpstr>
      <vt:lpstr>Ασκήσεις Αιμοσφαιρινοπαθειών</vt:lpstr>
      <vt:lpstr>Μεταλλάξεις σε γονίδια που κωδικοποιούν ένζυμα</vt:lpstr>
      <vt:lpstr>Μεταλλάξεις σε γονίδια που κωδικοποιούν ένζυμα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6ο</dc:title>
  <dc:creator>Anna</dc:creator>
  <cp:lastModifiedBy>Anna</cp:lastModifiedBy>
  <cp:revision>15</cp:revision>
  <dcterms:created xsi:type="dcterms:W3CDTF">2020-12-04T20:40:14Z</dcterms:created>
  <dcterms:modified xsi:type="dcterms:W3CDTF">2020-12-04T23:34:45Z</dcterms:modified>
</cp:coreProperties>
</file>