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YgXcJ4n-kQ&amp;feature=youtu.b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Κεφαλαιο</a:t>
            </a:r>
            <a:r>
              <a:rPr lang="el-GR" dirty="0" smtClean="0"/>
              <a:t> 4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Ανηχνευτές</a:t>
            </a:r>
            <a:r>
              <a:rPr lang="el-GR" dirty="0" smtClean="0"/>
              <a:t>- </a:t>
            </a:r>
            <a:r>
              <a:rPr lang="en-US" dirty="0" smtClean="0"/>
              <a:t>PCR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7256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871244"/>
          </a:xfrm>
        </p:spPr>
        <p:txBody>
          <a:bodyPr/>
          <a:lstStyle/>
          <a:p>
            <a:r>
              <a:rPr lang="el-GR" dirty="0" err="1" smtClean="0"/>
              <a:t>ανιχνευτεσ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5800" y="1635618"/>
            <a:ext cx="10820400" cy="4583068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Οι </a:t>
            </a:r>
            <a:r>
              <a:rPr lang="el-GR" sz="2400" b="1" dirty="0" smtClean="0"/>
              <a:t>ανιχνευτές</a:t>
            </a:r>
            <a:r>
              <a:rPr lang="el-GR" sz="2400" dirty="0" smtClean="0"/>
              <a:t> είναι </a:t>
            </a:r>
            <a:r>
              <a:rPr lang="el-GR" sz="2400" b="1" dirty="0" err="1" smtClean="0"/>
              <a:t>ιχνηθετημένα</a:t>
            </a:r>
            <a:r>
              <a:rPr lang="el-GR" sz="2400" b="1" dirty="0" smtClean="0"/>
              <a:t> μόρια </a:t>
            </a:r>
            <a:r>
              <a:rPr lang="en-US" sz="2400" b="1" dirty="0" smtClean="0"/>
              <a:t>DNA </a:t>
            </a:r>
            <a:r>
              <a:rPr lang="el-GR" sz="2400" b="1" dirty="0" smtClean="0"/>
              <a:t>ή </a:t>
            </a:r>
            <a:r>
              <a:rPr lang="en-US" sz="2400" b="1" dirty="0" smtClean="0"/>
              <a:t>RNA</a:t>
            </a:r>
            <a:r>
              <a:rPr lang="el-GR" sz="2400" dirty="0" smtClean="0"/>
              <a:t>, συμπληρωματικά προς την αλληλουχία του </a:t>
            </a:r>
            <a:r>
              <a:rPr lang="en-US" sz="2400" dirty="0" smtClean="0"/>
              <a:t>DNA</a:t>
            </a:r>
            <a:r>
              <a:rPr lang="el-GR" sz="2400" dirty="0" smtClean="0"/>
              <a:t> που θέλουμε να εντοπίσουμε μέσα σε μια </a:t>
            </a:r>
            <a:r>
              <a:rPr lang="en-US" sz="2400" dirty="0" err="1" smtClean="0"/>
              <a:t>cDNA</a:t>
            </a:r>
            <a:r>
              <a:rPr lang="el-GR" sz="2400" dirty="0" smtClean="0"/>
              <a:t> ή </a:t>
            </a:r>
            <a:r>
              <a:rPr lang="el-GR" sz="2400" dirty="0" err="1" smtClean="0"/>
              <a:t>γονιδιωματική</a:t>
            </a:r>
            <a:r>
              <a:rPr lang="el-GR" sz="2400" dirty="0" smtClean="0"/>
              <a:t> βιβλιοθήκη.</a:t>
            </a:r>
          </a:p>
          <a:p>
            <a:r>
              <a:rPr lang="el-GR" sz="2400" dirty="0" smtClean="0"/>
              <a:t>Για να μπορέσουμε να χρησιμοποιήσουμε έναν ανιχνευτή θα πρέπει να κάνουμε </a:t>
            </a:r>
            <a:r>
              <a:rPr lang="el-GR" sz="2400" b="1" dirty="0" err="1" smtClean="0"/>
              <a:t>αποδιάταξη</a:t>
            </a:r>
            <a:r>
              <a:rPr lang="el-GR" sz="2400" b="1" dirty="0" smtClean="0"/>
              <a:t> </a:t>
            </a:r>
            <a:r>
              <a:rPr lang="el-GR" sz="2400" dirty="0" smtClean="0"/>
              <a:t>του </a:t>
            </a:r>
            <a:r>
              <a:rPr lang="en-US" sz="2400" dirty="0" smtClean="0"/>
              <a:t>DNA</a:t>
            </a:r>
            <a:r>
              <a:rPr lang="el-GR" sz="2400" dirty="0" smtClean="0"/>
              <a:t> με χρήση </a:t>
            </a:r>
            <a:r>
              <a:rPr lang="el-GR" sz="2400" b="1" dirty="0" smtClean="0"/>
              <a:t>χημικών ουσιών </a:t>
            </a:r>
            <a:r>
              <a:rPr lang="el-GR" sz="2400" dirty="0" smtClean="0"/>
              <a:t>ή </a:t>
            </a:r>
            <a:r>
              <a:rPr lang="el-GR" sz="2400" b="1" dirty="0" smtClean="0"/>
              <a:t>θέρμανση.</a:t>
            </a:r>
          </a:p>
          <a:p>
            <a:r>
              <a:rPr lang="el-GR" sz="2400" b="1" dirty="0" err="1" smtClean="0"/>
              <a:t>Αποδιάταξη</a:t>
            </a:r>
            <a:r>
              <a:rPr lang="el-GR" sz="2400" b="1" dirty="0" smtClean="0"/>
              <a:t>: </a:t>
            </a:r>
            <a:r>
              <a:rPr lang="el-GR" sz="2400" dirty="0" smtClean="0"/>
              <a:t>Οι δυο αλυσίδες του </a:t>
            </a:r>
            <a:r>
              <a:rPr lang="en-US" sz="2400" dirty="0" smtClean="0"/>
              <a:t>DNA</a:t>
            </a:r>
            <a:r>
              <a:rPr lang="el-GR" sz="2400" dirty="0" smtClean="0"/>
              <a:t> αποχωρίζονται η μία από την άλλη. </a:t>
            </a:r>
            <a:r>
              <a:rPr lang="el-GR" sz="2400" dirty="0"/>
              <a:t>Σ</a:t>
            </a:r>
            <a:r>
              <a:rPr lang="el-GR" sz="2400" dirty="0" smtClean="0"/>
              <a:t>ε κατάλληλες συνθήκες οι δυο αλυσίδες μπορούν να επανασυνδεθούν.</a:t>
            </a:r>
          </a:p>
          <a:p>
            <a:r>
              <a:rPr lang="el-GR" sz="2400" b="1" dirty="0" smtClean="0"/>
              <a:t>Υβριδοποίηση: </a:t>
            </a:r>
            <a:r>
              <a:rPr lang="el-GR" sz="2400" dirty="0"/>
              <a:t>Η</a:t>
            </a:r>
            <a:r>
              <a:rPr lang="el-GR" sz="2400" dirty="0" smtClean="0"/>
              <a:t> σύνδεση μονόκλωνων αλυσίδων </a:t>
            </a:r>
            <a:r>
              <a:rPr lang="en-US" sz="2400" dirty="0" smtClean="0"/>
              <a:t>DNA </a:t>
            </a:r>
            <a:r>
              <a:rPr lang="el-GR" sz="2400" dirty="0" smtClean="0"/>
              <a:t>ή </a:t>
            </a:r>
            <a:r>
              <a:rPr lang="en-US" sz="2400" dirty="0" smtClean="0"/>
              <a:t>DNA-RNA</a:t>
            </a:r>
            <a:r>
              <a:rPr lang="el-GR" sz="2400" dirty="0" smtClean="0"/>
              <a:t>. Η ιδιότητα αυτή χρησιμοποιείται για να εντοπίσουμε το επιθυμητό τμήμα </a:t>
            </a:r>
            <a:r>
              <a:rPr lang="en-US" sz="2400" dirty="0" smtClean="0"/>
              <a:t>DNA</a:t>
            </a:r>
            <a:r>
              <a:rPr lang="el-GR" sz="2400" dirty="0" smtClean="0"/>
              <a:t> που θέλουμε χρησιμοποιώντας ένα γνωστό μόριο </a:t>
            </a:r>
            <a:r>
              <a:rPr lang="en-US" sz="2400" dirty="0" smtClean="0"/>
              <a:t>DNA</a:t>
            </a:r>
            <a:r>
              <a:rPr lang="el-GR" sz="2400" dirty="0" smtClean="0"/>
              <a:t> (ανιχνευτής).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188251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44731"/>
          </a:xfrm>
        </p:spPr>
        <p:txBody>
          <a:bodyPr>
            <a:normAutofit/>
          </a:bodyPr>
          <a:lstStyle/>
          <a:p>
            <a:r>
              <a:rPr lang="el-GR" dirty="0" smtClean="0"/>
              <a:t>Τι </a:t>
            </a:r>
            <a:r>
              <a:rPr lang="el-GR" dirty="0" err="1" smtClean="0"/>
              <a:t>περιεχει</a:t>
            </a:r>
            <a:r>
              <a:rPr lang="el-GR" dirty="0" smtClean="0"/>
              <a:t> μια </a:t>
            </a:r>
            <a:r>
              <a:rPr lang="el-GR" dirty="0" err="1" smtClean="0"/>
              <a:t>γονιδιωματικη</a:t>
            </a:r>
            <a:r>
              <a:rPr lang="el-GR" dirty="0" smtClean="0"/>
              <a:t> η </a:t>
            </a:r>
            <a:r>
              <a:rPr lang="en-US" dirty="0" err="1" smtClean="0"/>
              <a:t>cdna</a:t>
            </a:r>
            <a:r>
              <a:rPr lang="el-GR" dirty="0" smtClean="0"/>
              <a:t> </a:t>
            </a:r>
            <a:r>
              <a:rPr lang="el-GR" dirty="0" err="1" smtClean="0"/>
              <a:t>βιβλιοθηκη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5800" y="2009104"/>
            <a:ext cx="10820400" cy="4209581"/>
          </a:xfrm>
        </p:spPr>
        <p:txBody>
          <a:bodyPr>
            <a:normAutofit/>
          </a:bodyPr>
          <a:lstStyle/>
          <a:p>
            <a:r>
              <a:rPr lang="el-GR" sz="2400" b="1" dirty="0" err="1" smtClean="0"/>
              <a:t>Γονιδιωματική</a:t>
            </a:r>
            <a:r>
              <a:rPr lang="el-GR" sz="2400" b="1" dirty="0" smtClean="0"/>
              <a:t> βιβλιοθήκη: </a:t>
            </a:r>
            <a:r>
              <a:rPr lang="el-GR" sz="2400" dirty="0" smtClean="0"/>
              <a:t>Μπορεί να περιέχει έναν τεράστιο αριθμό από </a:t>
            </a:r>
            <a:r>
              <a:rPr lang="el-GR" sz="2400" dirty="0" err="1" smtClean="0"/>
              <a:t>κλωνοποιημένα</a:t>
            </a:r>
            <a:r>
              <a:rPr lang="el-GR" sz="2400" dirty="0" smtClean="0"/>
              <a:t> κομμάτια </a:t>
            </a:r>
            <a:r>
              <a:rPr lang="el-GR" sz="2400" dirty="0" err="1" smtClean="0"/>
              <a:t>χρωμοσωμικού</a:t>
            </a:r>
            <a:r>
              <a:rPr lang="el-GR" sz="2400" dirty="0" smtClean="0"/>
              <a:t> </a:t>
            </a:r>
            <a:r>
              <a:rPr lang="en-US" sz="2400" dirty="0" smtClean="0"/>
              <a:t>DNA.</a:t>
            </a:r>
            <a:r>
              <a:rPr lang="el-GR" sz="2400" dirty="0" smtClean="0"/>
              <a:t> Τα κομμάτια περιέχουν ολόκληρα γονίδια, τμήματα γονιδίων ή περιοχές που δεν κωδικοποιούν </a:t>
            </a:r>
            <a:r>
              <a:rPr lang="el-GR" sz="2400" dirty="0" err="1" smtClean="0"/>
              <a:t>πρωτεϊνες</a:t>
            </a:r>
            <a:r>
              <a:rPr lang="el-GR" sz="2400" dirty="0" smtClean="0"/>
              <a:t>.</a:t>
            </a:r>
          </a:p>
          <a:p>
            <a:endParaRPr lang="el-GR" sz="2400" b="1" dirty="0" smtClean="0"/>
          </a:p>
          <a:p>
            <a:r>
              <a:rPr lang="en-US" sz="2400" b="1" dirty="0" err="1" smtClean="0"/>
              <a:t>cDNA</a:t>
            </a:r>
            <a:r>
              <a:rPr lang="en-US" sz="2400" b="1" dirty="0" smtClean="0"/>
              <a:t> </a:t>
            </a:r>
            <a:r>
              <a:rPr lang="el-GR" sz="2400" b="1" dirty="0" smtClean="0"/>
              <a:t>βιβλιοθήκη: </a:t>
            </a:r>
            <a:r>
              <a:rPr lang="el-GR" sz="2400" dirty="0" smtClean="0"/>
              <a:t>Αντίγραφα των ώριμων </a:t>
            </a:r>
            <a:r>
              <a:rPr lang="en-US" sz="2400" dirty="0" smtClean="0"/>
              <a:t>mRNA</a:t>
            </a:r>
            <a:r>
              <a:rPr lang="el-GR" sz="2400" dirty="0" smtClean="0"/>
              <a:t> των γονιδίων που εκφράζονται σε ένα συγκεκριμένο κύτταρο ή ιστό. Μας επιτρέπει να απομονώσουμε και να πολλαπλασιάσουμε το επιθυμητό γονίδιο, ώστε να το μελετήσουμε ή να λάβουμε το επιθυμητό προϊόν.</a:t>
            </a:r>
            <a:endParaRPr lang="el-GR" sz="2400" b="1" dirty="0"/>
          </a:p>
          <a:p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400336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167458"/>
          </a:xfrm>
        </p:spPr>
        <p:txBody>
          <a:bodyPr>
            <a:normAutofit fontScale="90000"/>
          </a:bodyPr>
          <a:lstStyle/>
          <a:p>
            <a:r>
              <a:rPr lang="el-GR" dirty="0" err="1" smtClean="0"/>
              <a:t>Αλυσιδωτη</a:t>
            </a:r>
            <a:r>
              <a:rPr lang="el-GR" dirty="0" smtClean="0"/>
              <a:t> </a:t>
            </a:r>
            <a:r>
              <a:rPr lang="el-GR" dirty="0" err="1" smtClean="0"/>
              <a:t>αντιδραση</a:t>
            </a:r>
            <a:r>
              <a:rPr lang="el-GR" dirty="0" smtClean="0"/>
              <a:t> </a:t>
            </a:r>
            <a:r>
              <a:rPr lang="el-GR" dirty="0" err="1" smtClean="0"/>
              <a:t>πολυμερασης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pcr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5800" y="1931832"/>
            <a:ext cx="10820400" cy="4286854"/>
          </a:xfrm>
        </p:spPr>
        <p:txBody>
          <a:bodyPr/>
          <a:lstStyle/>
          <a:p>
            <a:r>
              <a:rPr lang="en-US" dirty="0" smtClean="0">
                <a:hlinkClick r:id="rId2" tooltip="εξηγηση PCR"/>
              </a:rPr>
              <a:t>PCR</a:t>
            </a:r>
            <a:r>
              <a:rPr lang="el-GR" dirty="0" smtClean="0"/>
              <a:t> </a:t>
            </a:r>
          </a:p>
          <a:p>
            <a:r>
              <a:rPr lang="el-GR" dirty="0" smtClean="0"/>
              <a:t>Η μέθοδος </a:t>
            </a:r>
            <a:r>
              <a:rPr lang="en-US" dirty="0" smtClean="0"/>
              <a:t>PCR</a:t>
            </a:r>
            <a:r>
              <a:rPr lang="el-GR" dirty="0" smtClean="0"/>
              <a:t> μας επιτρέπει να αντιγράψουμε επιλεκτικά, εκατομμύρια φορές ειδικές αλληλουχίες </a:t>
            </a:r>
            <a:r>
              <a:rPr lang="en-US" dirty="0" smtClean="0"/>
              <a:t>DNA</a:t>
            </a:r>
            <a:r>
              <a:rPr lang="el-GR" dirty="0" smtClean="0"/>
              <a:t>, από ένα σύνθετο μείγμα μορίων</a:t>
            </a:r>
            <a:r>
              <a:rPr lang="en-US" dirty="0" smtClean="0"/>
              <a:t> DNA</a:t>
            </a:r>
            <a:r>
              <a:rPr lang="el-GR" dirty="0" smtClean="0"/>
              <a:t>, χωρίς τη μεσολάβηση ζωντανού κυττάρου.</a:t>
            </a:r>
          </a:p>
          <a:p>
            <a:r>
              <a:rPr lang="el-GR" dirty="0" smtClean="0"/>
              <a:t>Κατά την αλυσιδωτή αντίδραση </a:t>
            </a:r>
            <a:r>
              <a:rPr lang="el-GR" dirty="0" err="1" smtClean="0"/>
              <a:t>πολυμεράσης</a:t>
            </a:r>
            <a:r>
              <a:rPr lang="el-GR" dirty="0" smtClean="0"/>
              <a:t> χρησιμοποιούμε μια ειδική </a:t>
            </a:r>
            <a:r>
              <a:rPr lang="el-GR" dirty="0" err="1" smtClean="0"/>
              <a:t>πολυμεράση</a:t>
            </a:r>
            <a:r>
              <a:rPr lang="el-GR" dirty="0" smtClean="0"/>
              <a:t> που ονομάζεται </a:t>
            </a:r>
            <a:r>
              <a:rPr lang="en-US" dirty="0" err="1" smtClean="0"/>
              <a:t>taq</a:t>
            </a:r>
            <a:r>
              <a:rPr lang="el-GR" dirty="0" smtClean="0"/>
              <a:t> </a:t>
            </a:r>
            <a:r>
              <a:rPr lang="el-GR" dirty="0" err="1" smtClean="0"/>
              <a:t>πολυμεράση</a:t>
            </a:r>
            <a:r>
              <a:rPr lang="el-GR" dirty="0" smtClean="0"/>
              <a:t> και παράγεται από βακτήρια που ζουν σε θερμοπηγές. Η συγκεκριμένη </a:t>
            </a:r>
            <a:r>
              <a:rPr lang="el-GR" dirty="0" err="1" smtClean="0"/>
              <a:t>πολυμεράση</a:t>
            </a:r>
            <a:r>
              <a:rPr lang="el-GR" dirty="0" smtClean="0"/>
              <a:t> δεν καταστρέφεται σε υψηλές θερμοκρασίες οι οποίες χρησιμοποιούνται για την </a:t>
            </a:r>
            <a:r>
              <a:rPr lang="el-GR" dirty="0" err="1" smtClean="0"/>
              <a:t>αποδιάταξη</a:t>
            </a:r>
            <a:r>
              <a:rPr lang="el-GR" dirty="0" smtClean="0"/>
              <a:t> των μορίων </a:t>
            </a:r>
            <a:r>
              <a:rPr lang="en-US" dirty="0" smtClean="0"/>
              <a:t>DNA</a:t>
            </a:r>
            <a:r>
              <a:rPr lang="el-GR" dirty="0" smtClean="0"/>
              <a:t>.</a:t>
            </a:r>
          </a:p>
          <a:p>
            <a:r>
              <a:rPr lang="el-GR" dirty="0" smtClean="0"/>
              <a:t>Χρησιμοποιείται σε διάφορους τομείς, όπως για παράδειγμα στην ιατρική για τη διάγνωση ασθενειών, στην εγκληματολογία για τη διαλεύκανση υποθέσεων και στη μελέτη </a:t>
            </a:r>
            <a:r>
              <a:rPr lang="en-US" dirty="0" smtClean="0"/>
              <a:t>DNA</a:t>
            </a:r>
            <a:r>
              <a:rPr lang="el-GR" dirty="0" smtClean="0"/>
              <a:t> από απολιθώματα.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63533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Ίχνος ατμού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TM04033937[[fn=ΙΧΝΟΣ ΑΤΜΟΥ]]</Template>
  <TotalTime>113</TotalTime>
  <Words>288</Words>
  <Application>Microsoft Office PowerPoint</Application>
  <PresentationFormat>Ευρεία οθόνη</PresentationFormat>
  <Paragraphs>16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Ίχνος ατμού</vt:lpstr>
      <vt:lpstr>Κεφαλαιο 4ο </vt:lpstr>
      <vt:lpstr>ανιχνευτεσ</vt:lpstr>
      <vt:lpstr>Τι περιεχει μια γονιδιωματικη η cdna βιβλιοθηκη</vt:lpstr>
      <vt:lpstr>Αλυσιδωτη αντιδραση πολυμερασης (pcr)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Κεφαλαιο 4ο</dc:title>
  <dc:creator>Anna</dc:creator>
  <cp:lastModifiedBy>Anna</cp:lastModifiedBy>
  <cp:revision>7</cp:revision>
  <dcterms:created xsi:type="dcterms:W3CDTF">2020-11-27T08:59:16Z</dcterms:created>
  <dcterms:modified xsi:type="dcterms:W3CDTF">2020-11-27T10:52:52Z</dcterms:modified>
</cp:coreProperties>
</file>