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9" r:id="rId6"/>
    <p:sldId id="258" r:id="rId7"/>
    <p:sldId id="260" r:id="rId8"/>
    <p:sldId id="261" r:id="rId9"/>
    <p:sldId id="262" r:id="rId10"/>
    <p:sldId id="263" r:id="rId11"/>
    <p:sldId id="266" r:id="rId12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2195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461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9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59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13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226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63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63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3239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369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25/3/2021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Κεφάλαιο 2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Αντιγραφή, έκφραση και ρύθμιση της γενετικής πληροφορίας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Εξήγηση συνεχών-ασυνεχών τμημάτων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DNA</a:t>
            </a:r>
            <a:endParaRPr lang="el-GR" dirty="0"/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38366EF6-FA17-45C3-A00D-C232FF809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28800"/>
            <a:ext cx="6012159" cy="511256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Παρατηρούμε ότι η </a:t>
            </a:r>
            <a:r>
              <a:rPr lang="en-US" b="1" dirty="0"/>
              <a:t>DNA</a:t>
            </a:r>
            <a:r>
              <a:rPr lang="el-GR" b="1" dirty="0"/>
              <a:t> </a:t>
            </a:r>
            <a:r>
              <a:rPr lang="el-GR" b="1" dirty="0" err="1"/>
              <a:t>πολυμεράση</a:t>
            </a:r>
            <a:r>
              <a:rPr lang="el-GR" b="1" dirty="0"/>
              <a:t> </a:t>
            </a:r>
            <a:r>
              <a:rPr lang="el-GR" dirty="0"/>
              <a:t>κινείται κατά μήκος της αλυσίδας ακολουθώντας την </a:t>
            </a:r>
            <a:r>
              <a:rPr lang="en-US" b="1" dirty="0"/>
              <a:t>DNA</a:t>
            </a:r>
            <a:r>
              <a:rPr lang="el-GR" b="1" dirty="0"/>
              <a:t> </a:t>
            </a:r>
            <a:r>
              <a:rPr lang="el-GR" b="1" dirty="0" err="1"/>
              <a:t>ελικάση</a:t>
            </a:r>
            <a:r>
              <a:rPr lang="el-GR" b="1" dirty="0"/>
              <a:t> </a:t>
            </a:r>
            <a:r>
              <a:rPr lang="el-GR" dirty="0"/>
              <a:t>και συνθέτει τη νέα αλυσίδα με </a:t>
            </a:r>
            <a:r>
              <a:rPr lang="el-GR" b="1" dirty="0"/>
              <a:t>προσανατολισμό 5’-&gt;3’ </a:t>
            </a:r>
            <a:r>
              <a:rPr lang="el-GR" dirty="0"/>
              <a:t>όταν αυτό είναι εφικτό λόγω </a:t>
            </a:r>
            <a:r>
              <a:rPr lang="el-GR" b="1" dirty="0" err="1"/>
              <a:t>αντιπαράλληλων</a:t>
            </a:r>
            <a:r>
              <a:rPr lang="el-GR" b="1" dirty="0"/>
              <a:t> αλυσίδων</a:t>
            </a:r>
            <a:r>
              <a:rPr lang="el-GR" dirty="0"/>
              <a:t>. Στις υπόλοιπες περιοχές δεν μπορεί να κινηθεί κατά μήκος της αλυσίδας ακολουθώντας την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ελικάση</a:t>
            </a:r>
            <a:r>
              <a:rPr lang="el-GR" dirty="0"/>
              <a:t>, γιατί η σύνθεση θα έπρεπε να γίνει με προσανατολισμό 3’-&gt;5’, το οποίο είναι αδύνατο. Για το λόγο αυτό όταν η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ελικάση</a:t>
            </a:r>
            <a:r>
              <a:rPr lang="el-GR" dirty="0"/>
              <a:t> ξετυλίξει τμήμα της διπλής έλικας, το </a:t>
            </a:r>
            <a:r>
              <a:rPr lang="el-GR" b="1" dirty="0" err="1"/>
              <a:t>πριμόσωμα</a:t>
            </a:r>
            <a:r>
              <a:rPr lang="el-GR" dirty="0"/>
              <a:t> συνθέτει ένα πρωταρχικό τμήμα και το </a:t>
            </a:r>
            <a:r>
              <a:rPr lang="en-US" dirty="0"/>
              <a:t>DNA</a:t>
            </a:r>
            <a:r>
              <a:rPr lang="el-GR" dirty="0"/>
              <a:t> επιμηκύνεται </a:t>
            </a:r>
            <a:r>
              <a:rPr lang="el-GR" b="1" dirty="0"/>
              <a:t>προς τη Θ.Ε.Α.</a:t>
            </a:r>
          </a:p>
          <a:p>
            <a:endParaRPr lang="el-GR" b="1" dirty="0"/>
          </a:p>
          <a:p>
            <a:r>
              <a:rPr lang="el-GR" dirty="0"/>
              <a:t>‘</a:t>
            </a:r>
            <a:r>
              <a:rPr lang="el-GR" dirty="0" err="1"/>
              <a:t>Ετσι</a:t>
            </a:r>
            <a:r>
              <a:rPr lang="el-GR" dirty="0"/>
              <a:t> δημιουργούνται τα </a:t>
            </a:r>
            <a:r>
              <a:rPr lang="el-GR" b="1" dirty="0"/>
              <a:t>ασυνεχή τμήματα </a:t>
            </a:r>
            <a:r>
              <a:rPr lang="el-GR" dirty="0"/>
              <a:t>της αλυσίδας του </a:t>
            </a:r>
            <a:r>
              <a:rPr lang="en-US" dirty="0"/>
              <a:t>DNA</a:t>
            </a:r>
            <a:r>
              <a:rPr lang="el-GR" dirty="0"/>
              <a:t>, τα οποία συνδέονται μεταξύ τους με τη δράση της </a:t>
            </a:r>
            <a:r>
              <a:rPr lang="en-US" b="1" dirty="0"/>
              <a:t>DNA</a:t>
            </a:r>
            <a:r>
              <a:rPr lang="el-GR" b="1" dirty="0"/>
              <a:t> </a:t>
            </a:r>
            <a:r>
              <a:rPr lang="el-GR" b="1" dirty="0" err="1"/>
              <a:t>δεσμάσης</a:t>
            </a:r>
            <a:r>
              <a:rPr lang="el-GR" dirty="0"/>
              <a:t>.</a:t>
            </a:r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11A35995-6576-4565-B876-1DEEFC1A8C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79" y="1905000"/>
            <a:ext cx="4461723" cy="2028056"/>
          </a:xfrm>
        </p:spPr>
      </p:pic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Απομάκρυνση πρωταρχικών τμημάτων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1C9D23-0B08-4EF2-90AE-B40B06F8A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5026570"/>
          </a:xfrm>
        </p:spPr>
        <p:txBody>
          <a:bodyPr/>
          <a:lstStyle/>
          <a:p>
            <a:r>
              <a:rPr lang="el-GR" dirty="0"/>
              <a:t>Όταν η </a:t>
            </a:r>
            <a:r>
              <a:rPr lang="en-US" b="1" dirty="0"/>
              <a:t>DNA</a:t>
            </a:r>
            <a:r>
              <a:rPr lang="el-GR" b="1" dirty="0"/>
              <a:t> </a:t>
            </a:r>
            <a:r>
              <a:rPr lang="el-GR" b="1" dirty="0" err="1"/>
              <a:t>πολυμεράση</a:t>
            </a:r>
            <a:r>
              <a:rPr lang="el-GR" b="1" dirty="0"/>
              <a:t> </a:t>
            </a:r>
            <a:r>
              <a:rPr lang="el-GR" dirty="0"/>
              <a:t>απομακρύνει τα πρωταρχικά τμήματα </a:t>
            </a:r>
            <a:r>
              <a:rPr lang="en-US" dirty="0"/>
              <a:t>RNA</a:t>
            </a:r>
            <a:r>
              <a:rPr lang="el-GR" dirty="0"/>
              <a:t> και τα αντικαθιστά με τμήματα </a:t>
            </a:r>
            <a:r>
              <a:rPr lang="en-US" dirty="0"/>
              <a:t>DNA</a:t>
            </a:r>
            <a:r>
              <a:rPr lang="el-GR" dirty="0"/>
              <a:t>, για να δημιουργηθεί </a:t>
            </a:r>
            <a:r>
              <a:rPr lang="el-GR" b="1" dirty="0"/>
              <a:t>3’-5’ </a:t>
            </a:r>
            <a:r>
              <a:rPr lang="el-GR" b="1" dirty="0" err="1"/>
              <a:t>φωσφοδιεστερικός</a:t>
            </a:r>
            <a:r>
              <a:rPr lang="el-GR" b="1" dirty="0"/>
              <a:t> δεσμός</a:t>
            </a:r>
            <a:r>
              <a:rPr lang="el-GR" dirty="0"/>
              <a:t>, θα πρέπει να πραγματοποιηθεί επιμήκυνση του προηγούμενου τμήματος της αλυσίδας και όχι του τμήματος πάνω στο οποίο ήταν συνδεδεμένο το πρωταρχικό τμήμα.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ECE5B07B-7057-4212-930F-89F594B22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92" y="3212976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Το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αυτοδιπλασιάζεται</a:t>
            </a:r>
            <a:endParaRPr lang="el-GR" dirty="0"/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/>
            <a:r>
              <a:rPr lang="el-GR" dirty="0"/>
              <a:t>Λόγω της συμπληρωματικότητας των βάσεων του </a:t>
            </a:r>
            <a:r>
              <a:rPr lang="en-US" dirty="0"/>
              <a:t>DNA</a:t>
            </a:r>
            <a:r>
              <a:rPr lang="el-GR" dirty="0"/>
              <a:t>, οι </a:t>
            </a:r>
            <a:r>
              <a:rPr lang="en-US" dirty="0"/>
              <a:t>Watson </a:t>
            </a:r>
            <a:r>
              <a:rPr lang="el-GR" dirty="0"/>
              <a:t>και </a:t>
            </a:r>
            <a:r>
              <a:rPr lang="en-US" dirty="0"/>
              <a:t>Crick</a:t>
            </a:r>
            <a:r>
              <a:rPr lang="el-GR" dirty="0"/>
              <a:t> το 1953 υπέθεσαν την ύπαρξη ενός απλού μηχανισμού αντιγραφής του γενετικού υλικού.</a:t>
            </a:r>
          </a:p>
          <a:p>
            <a:pPr rtl="0"/>
            <a:r>
              <a:rPr lang="el-GR" dirty="0"/>
              <a:t>Η διπλή έλικα ξετυλίγεται και η κάθε αλυσίδα λειτουργεί σαν καλούπι για τη σύνθεση μιας νέας συμπληρωματικής αλυσίδας.</a:t>
            </a:r>
          </a:p>
          <a:p>
            <a:pPr rtl="0"/>
            <a:r>
              <a:rPr lang="el-GR" dirty="0"/>
              <a:t>Τα δυο θυγατρικά μόρια που προκύπτουν είναι πανομοιότυπα με το μητρικό και καθένα αποτελείται από μια παλιά και μια νέα αλυσίδα.</a:t>
            </a:r>
          </a:p>
          <a:p>
            <a:pPr rtl="0"/>
            <a:r>
              <a:rPr lang="el-GR" dirty="0"/>
              <a:t>Ο μηχανισμός ονομάζεται </a:t>
            </a:r>
            <a:r>
              <a:rPr lang="el-GR" b="1" dirty="0" err="1"/>
              <a:t>ημισυντηρητικός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C859E8-5D3F-45B7-9309-ED8463264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/>
          <a:lstStyle/>
          <a:p>
            <a:r>
              <a:rPr lang="el-GR" dirty="0"/>
              <a:t>Η διαδικασία είναι πολύπλοκη και απαιτεί τη συνεργασία πολλών ενζύμων ταυτόχρονα.</a:t>
            </a:r>
          </a:p>
          <a:p>
            <a:r>
              <a:rPr lang="el-GR" dirty="0"/>
              <a:t>Καταλύεται με μεγάλη ταχύτητα και εκπληκτική ακρίβεια.</a:t>
            </a:r>
          </a:p>
          <a:p>
            <a:r>
              <a:rPr lang="el-GR" dirty="0"/>
              <a:t>Ο μηχανισμός είχε μελετηθεί περισσότερο στα </a:t>
            </a:r>
            <a:r>
              <a:rPr lang="el-GR" dirty="0" err="1"/>
              <a:t>προκαρυωτικά</a:t>
            </a:r>
            <a:r>
              <a:rPr lang="el-GR" dirty="0"/>
              <a:t> κύτταρα και κυρίως στο βακτήριο </a:t>
            </a:r>
            <a:r>
              <a:rPr lang="en-US" dirty="0"/>
              <a:t>Escherichia coli, </a:t>
            </a:r>
            <a:r>
              <a:rPr lang="el-GR" dirty="0"/>
              <a:t>γιατί έχουν μικρότερο και απλούστερα οργανωμένο </a:t>
            </a:r>
            <a:r>
              <a:rPr lang="en-US" dirty="0"/>
              <a:t>DNA</a:t>
            </a:r>
            <a:r>
              <a:rPr lang="el-GR" dirty="0"/>
              <a:t> από ότι τα </a:t>
            </a:r>
            <a:r>
              <a:rPr lang="el-GR" dirty="0" err="1"/>
              <a:t>ευκαρυωτικά</a:t>
            </a:r>
            <a:r>
              <a:rPr lang="el-GR" dirty="0"/>
              <a:t> κύτταρα.</a:t>
            </a:r>
          </a:p>
          <a:p>
            <a:r>
              <a:rPr lang="el-GR" dirty="0"/>
              <a:t>Τα βασικά στάδια της αντιγραφής παρουσιάζουν σημαντικές ομοιότητες και στα δύο είδη κυττάρων.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5" name="Σύμβολο κράτησης θέσης περιεχομένου 4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/>
            <a:r>
              <a:rPr lang="el-GR" b="1" dirty="0"/>
              <a:t>Θέσεις έναρξης αντιγραφής (Θ.Ε.Α.): </a:t>
            </a:r>
            <a:r>
              <a:rPr lang="el-GR" dirty="0"/>
              <a:t>Καθορισμένα σημεία από τα οποία αρχίζει η αντιγραφή του </a:t>
            </a:r>
            <a:r>
              <a:rPr lang="en-US" dirty="0"/>
              <a:t>DNA</a:t>
            </a:r>
            <a:r>
              <a:rPr lang="el-GR" dirty="0"/>
              <a:t>. </a:t>
            </a:r>
          </a:p>
          <a:p>
            <a:pPr rtl="0"/>
            <a:r>
              <a:rPr lang="el-GR" b="1" dirty="0" err="1"/>
              <a:t>Βακτηριακό</a:t>
            </a:r>
            <a:r>
              <a:rPr lang="el-GR" b="1" dirty="0"/>
              <a:t> </a:t>
            </a:r>
            <a:r>
              <a:rPr lang="en-US" b="1" dirty="0"/>
              <a:t>DNA</a:t>
            </a:r>
            <a:r>
              <a:rPr lang="el-GR" dirty="0"/>
              <a:t>: Κυκλικό-μια μόνο Θ.Ε.Α. και αντιγράφεται κάτω από ευνοϊκές συνθήκες σε λιγότερο από 30 λεπτά.</a:t>
            </a:r>
          </a:p>
          <a:p>
            <a:pPr rtl="0"/>
            <a:r>
              <a:rPr lang="el-GR" b="1" dirty="0" err="1"/>
              <a:t>Ευκαρυωτικά</a:t>
            </a:r>
            <a:r>
              <a:rPr lang="el-GR" b="1" dirty="0"/>
              <a:t> κύτταρα</a:t>
            </a:r>
            <a:r>
              <a:rPr lang="el-GR" dirty="0"/>
              <a:t>: Το </a:t>
            </a:r>
            <a:r>
              <a:rPr lang="en-US" dirty="0"/>
              <a:t>DNA</a:t>
            </a:r>
            <a:r>
              <a:rPr lang="el-GR" dirty="0"/>
              <a:t> κάθε χρωμοσώματος είναι μακρύ γραμμικό μόριο με πολυάριθμες Θ.Ε.Α. Αντιγράφεται ταυτόχρονα από εκατοντάδες σημεία σε όλο το μήκος του και στη συνέχεια τα τμήματα που δημιουργούνται ενώνονται μεταξύ τους.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E24724BF-F41A-4632-9274-D0B190A04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/>
          <a:lstStyle/>
          <a:p>
            <a:r>
              <a:rPr lang="en-US" b="1" dirty="0"/>
              <a:t>DNA</a:t>
            </a:r>
            <a:r>
              <a:rPr lang="el-GR" b="1" dirty="0"/>
              <a:t> </a:t>
            </a:r>
            <a:r>
              <a:rPr lang="el-GR" b="1" dirty="0" err="1"/>
              <a:t>ελικάσες</a:t>
            </a:r>
            <a:r>
              <a:rPr lang="el-GR" b="1" dirty="0"/>
              <a:t>: </a:t>
            </a:r>
            <a:r>
              <a:rPr lang="el-GR" dirty="0"/>
              <a:t>Το </a:t>
            </a:r>
            <a:r>
              <a:rPr lang="en-US" dirty="0"/>
              <a:t>DNA</a:t>
            </a:r>
            <a:r>
              <a:rPr lang="el-GR" dirty="0"/>
              <a:t> ξετυλίγεται στις θέσεις έναρξης της αντιγραφής με τη δράση των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ελικασών</a:t>
            </a:r>
            <a:r>
              <a:rPr lang="el-GR" dirty="0"/>
              <a:t>, οι οποίες σπάζουν τους δεσμούς υδρογόνου μεταξύ των δύο αλυσίδων.</a:t>
            </a:r>
          </a:p>
          <a:p>
            <a:r>
              <a:rPr lang="el-GR" dirty="0"/>
              <a:t>Όταν ανοίξει η διπλή έλικα δημιουργείται μια θηλιά, η οποία αυξάνεται και προς τις δύο κατευθύνσεις. Οι θηλιές είναι ορατές με το ηλεκτρονικό μικροσκόπιο.</a:t>
            </a:r>
          </a:p>
          <a:p>
            <a:r>
              <a:rPr lang="el-GR" dirty="0"/>
              <a:t>Μια θηλιά αποτελείται από δυο διχάλες, οι οποίες ανοίγουν προς την αντίθετη κατεύθυνση.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spc="-100" dirty="0"/>
              <a:t>Αντιγραφή </a:t>
            </a:r>
            <a:r>
              <a:rPr lang="en-US" spc="-100" dirty="0"/>
              <a:t>DNA</a:t>
            </a:r>
            <a:endParaRPr lang="el-GR" spc="-1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5CD6C0B-7774-44AD-8608-9892543A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283" y="1556792"/>
            <a:ext cx="9144000" cy="4687416"/>
          </a:xfrm>
        </p:spPr>
        <p:txBody>
          <a:bodyPr/>
          <a:lstStyle/>
          <a:p>
            <a:r>
              <a:rPr lang="el-GR" b="1" dirty="0" err="1"/>
              <a:t>Πριμόσωμα</a:t>
            </a:r>
            <a:r>
              <a:rPr lang="el-GR" b="1" dirty="0"/>
              <a:t>: </a:t>
            </a:r>
            <a:r>
              <a:rPr lang="el-GR" dirty="0" err="1"/>
              <a:t>Σύμπλοκο</a:t>
            </a:r>
            <a:r>
              <a:rPr lang="el-GR" dirty="0"/>
              <a:t> ενζύμων, το οποίο συνθέτει στις Θ.Ε.Α. μικρά τμήματα </a:t>
            </a:r>
            <a:r>
              <a:rPr lang="en-US" dirty="0"/>
              <a:t>RNA</a:t>
            </a:r>
            <a:r>
              <a:rPr lang="el-GR" dirty="0"/>
              <a:t> που ονομάζονται πρωταρχικά τμήματα. Τα τμήματα αυτά είναι απαραίτητα για να «δέσει» η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πολυμεράση</a:t>
            </a:r>
            <a:r>
              <a:rPr lang="el-GR" dirty="0"/>
              <a:t> και να ξεκινήσει τη διαδικασία της αντιγραφής.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FAF7CCDC-FEBD-4004-8FFB-C21E32556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/>
          <a:lstStyle/>
          <a:p>
            <a:r>
              <a:rPr lang="en-US" b="1" dirty="0"/>
              <a:t>DNA </a:t>
            </a:r>
            <a:r>
              <a:rPr lang="el-GR" b="1" dirty="0" err="1"/>
              <a:t>πολυμεράση</a:t>
            </a:r>
            <a:r>
              <a:rPr lang="el-GR" b="1" dirty="0"/>
              <a:t>: </a:t>
            </a:r>
            <a:r>
              <a:rPr lang="el-GR" dirty="0"/>
              <a:t>Επιμηκύνει τα πρωταρχικά τμήματα </a:t>
            </a:r>
            <a:r>
              <a:rPr lang="en-US" dirty="0"/>
              <a:t>RNA</a:t>
            </a:r>
            <a:r>
              <a:rPr lang="el-GR" dirty="0"/>
              <a:t> τοποθετώντας συμπληρωματικά </a:t>
            </a:r>
            <a:r>
              <a:rPr lang="el-GR" dirty="0" err="1"/>
              <a:t>δεοξυριβονουκλεοτίδια</a:t>
            </a:r>
            <a:r>
              <a:rPr lang="el-GR" dirty="0"/>
              <a:t> απέναντι από τις μητρικές αλυσίδες.</a:t>
            </a:r>
          </a:p>
          <a:p>
            <a:r>
              <a:rPr lang="el-GR" dirty="0"/>
              <a:t>Επιδιορθώνει λάθη που συμβαίνουν κατά τη διάρκεια της αντιγραφής (1/10.000)</a:t>
            </a:r>
          </a:p>
          <a:p>
            <a:r>
              <a:rPr lang="el-GR" dirty="0"/>
              <a:t>Απομακρύνει τα πρωταρχικά τμήματα και τα αντικαθιστά με τμήματα </a:t>
            </a:r>
            <a:r>
              <a:rPr lang="en-US" dirty="0"/>
              <a:t>DNA</a:t>
            </a:r>
            <a:r>
              <a:rPr lang="el-GR" dirty="0"/>
              <a:t>.</a:t>
            </a:r>
          </a:p>
          <a:p>
            <a:r>
              <a:rPr lang="el-GR" dirty="0"/>
              <a:t>Λειτουργεί μόνο προς καθορισμένη κατεύθυνση και τοποθετεί τα </a:t>
            </a:r>
            <a:r>
              <a:rPr lang="el-GR" dirty="0" err="1"/>
              <a:t>νουκλεοτίδια</a:t>
            </a:r>
            <a:r>
              <a:rPr lang="el-GR" dirty="0"/>
              <a:t> στο ελεύθερο 3’ άκρο της </a:t>
            </a:r>
            <a:r>
              <a:rPr lang="el-GR" dirty="0" err="1"/>
              <a:t>δεοξυριβόζης</a:t>
            </a:r>
            <a:r>
              <a:rPr lang="el-GR" dirty="0"/>
              <a:t> του τελευταίου </a:t>
            </a:r>
            <a:r>
              <a:rPr lang="el-GR" dirty="0" err="1"/>
              <a:t>νουκλεοτιδίου</a:t>
            </a:r>
            <a:r>
              <a:rPr lang="el-GR" dirty="0"/>
              <a:t> κάθε αναπτυσσόμενης αλυσίδας. Η αντιγραφή γίνεται με προσανατολισμό 5’-&gt;3’</a:t>
            </a: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Αντιγραφή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18ABFA-C323-4AFA-857C-9B861590A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/>
          <a:lstStyle/>
          <a:p>
            <a:r>
              <a:rPr lang="en-US" b="1" dirty="0"/>
              <a:t>DNA </a:t>
            </a:r>
            <a:r>
              <a:rPr lang="el-GR" b="1" dirty="0" err="1"/>
              <a:t>δεσμάση</a:t>
            </a:r>
            <a:r>
              <a:rPr lang="el-GR" dirty="0"/>
              <a:t>: Συνδέει μεταξύ τους τα κομμάτια της ασυνεχούς αλυσίδας καθώς και όλα τα κομμάτια που προκύπτουν από τις διάφορες Θ.Ε.Α.</a:t>
            </a:r>
          </a:p>
          <a:p>
            <a:endParaRPr lang="el-GR" dirty="0"/>
          </a:p>
          <a:p>
            <a:r>
              <a:rPr lang="el-GR" b="1" dirty="0"/>
              <a:t>Επιδιορθωτικά ένζυμα</a:t>
            </a:r>
            <a:r>
              <a:rPr lang="el-GR" dirty="0"/>
              <a:t>: Τα λάθη που δεν επιδιορθώθηκαν από την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πολυμεράση</a:t>
            </a:r>
            <a:r>
              <a:rPr lang="el-GR" dirty="0"/>
              <a:t> επιδιορθώνεται από τα επιδιορθωτικά ένζυμα. Τελικά η πιθανότητα λάθους περιορίζεται στα 1/10</a:t>
            </a:r>
            <a:r>
              <a:rPr lang="el-GR" baseline="30000" dirty="0"/>
              <a:t>10</a:t>
            </a:r>
            <a:r>
              <a:rPr lang="el-GR" dirty="0"/>
              <a:t> που αντιστοιχεί σε γονιδιακή μετάλλαξη.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F3D320-744B-45BC-A38F-E2C4412C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Εξήγηση συνεχών-ασυνεχών τμημάτων </a:t>
            </a:r>
            <a:r>
              <a:rPr lang="en-US" dirty="0"/>
              <a:t>DNA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DE4036-7774-4747-AB5C-5E18A210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/>
          <a:lstStyle/>
          <a:p>
            <a:r>
              <a:rPr lang="el-GR" dirty="0"/>
              <a:t>Α) Οι δύο αλυσίδες </a:t>
            </a:r>
            <a:r>
              <a:rPr lang="en-US" dirty="0"/>
              <a:t>DNA</a:t>
            </a:r>
            <a:r>
              <a:rPr lang="el-GR" dirty="0"/>
              <a:t> είναι </a:t>
            </a:r>
            <a:r>
              <a:rPr lang="el-GR" b="1" dirty="0"/>
              <a:t>συμπληρωματικές</a:t>
            </a:r>
            <a:r>
              <a:rPr lang="el-GR" dirty="0"/>
              <a:t> και </a:t>
            </a:r>
            <a:r>
              <a:rPr lang="el-GR" b="1" dirty="0" err="1"/>
              <a:t>αντιπαράλληλες</a:t>
            </a:r>
            <a:r>
              <a:rPr lang="el-GR" dirty="0"/>
              <a:t>.</a:t>
            </a:r>
          </a:p>
          <a:p>
            <a:r>
              <a:rPr lang="el-GR" dirty="0"/>
              <a:t>Β) Οι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ελικάσες</a:t>
            </a:r>
            <a:r>
              <a:rPr lang="el-GR" dirty="0"/>
              <a:t> ξετυλίγουν τη διπλή έλικα και προς τις </a:t>
            </a:r>
            <a:r>
              <a:rPr lang="el-GR" b="1" dirty="0"/>
              <a:t>δυο κατευθύνσεις.</a:t>
            </a:r>
          </a:p>
          <a:p>
            <a:r>
              <a:rPr lang="el-GR" dirty="0"/>
              <a:t>Γ) Η </a:t>
            </a:r>
            <a:r>
              <a:rPr lang="en-US" dirty="0"/>
              <a:t>DNA</a:t>
            </a:r>
            <a:r>
              <a:rPr lang="el-GR" dirty="0"/>
              <a:t> </a:t>
            </a:r>
            <a:r>
              <a:rPr lang="el-GR" dirty="0" err="1"/>
              <a:t>πολυμεράση</a:t>
            </a:r>
            <a:r>
              <a:rPr lang="el-GR" dirty="0"/>
              <a:t> επιμηκύνει τα πρωταρχικά τμήματα </a:t>
            </a:r>
            <a:r>
              <a:rPr lang="el-GR" b="1" dirty="0"/>
              <a:t>μόνο</a:t>
            </a:r>
            <a:r>
              <a:rPr lang="el-GR" dirty="0"/>
              <a:t> με προσανατολισμό 5’-&gt;3’.</a:t>
            </a: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DCF4000-FB55-4C86-BE30-A526959FA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40" y="4293096"/>
            <a:ext cx="3856054" cy="174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265</TotalTime>
  <Words>722</Words>
  <Application>Microsoft Office PowerPoint</Application>
  <PresentationFormat>Προσαρμογή</PresentationFormat>
  <Paragraphs>52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Πίνακας κιμωλίας 16x9</vt:lpstr>
      <vt:lpstr>Κεφάλαιο 2ο </vt:lpstr>
      <vt:lpstr>Το DNA αυτοδιπλασιάζεται</vt:lpstr>
      <vt:lpstr>Αντιγραφή DNA</vt:lpstr>
      <vt:lpstr>Αντιγραφή DNA</vt:lpstr>
      <vt:lpstr>Αντιγραφή DNA</vt:lpstr>
      <vt:lpstr>Αντιγραφή DNA</vt:lpstr>
      <vt:lpstr>Αντιγραφή DNA</vt:lpstr>
      <vt:lpstr>Αντιγραφή DNA</vt:lpstr>
      <vt:lpstr>Εξήγηση συνεχών-ασυνεχών τμημάτων DNA</vt:lpstr>
      <vt:lpstr>Εξήγηση συνεχών-ασυνεχών τμημάτων DNA</vt:lpstr>
      <vt:lpstr>Απομάκρυνση πρωταρχικών τμημάτων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2ο</dc:title>
  <dc:creator>Δήμητρα-Γεωργία Λαύκα</dc:creator>
  <cp:lastModifiedBy>Δήμητρα-Γεωργία Λαύκα</cp:lastModifiedBy>
  <cp:revision>15</cp:revision>
  <dcterms:created xsi:type="dcterms:W3CDTF">2021-03-10T07:21:05Z</dcterms:created>
  <dcterms:modified xsi:type="dcterms:W3CDTF">2021-03-25T09:45:38Z</dcterms:modified>
</cp:coreProperties>
</file>