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7" r:id="rId4"/>
    <p:sldId id="268" r:id="rId5"/>
    <p:sldId id="269" r:id="rId6"/>
    <p:sldId id="258" r:id="rId7"/>
    <p:sldId id="260" r:id="rId8"/>
    <p:sldId id="261" r:id="rId9"/>
    <p:sldId id="262" r:id="rId10"/>
    <p:sldId id="263" r:id="rId11"/>
    <p:sldId id="266" r:id="rId12"/>
  </p:sldIdLst>
  <p:sldSz cx="12188825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86" d="100"/>
          <a:sy n="86" d="100"/>
        </p:scale>
        <p:origin x="562" y="6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BCFB5D4-A4C8-4338-A8FC-A504D2C24A9B}" type="datetime1">
              <a:rPr lang="el-GR" smtClean="0"/>
              <a:t>25/3/2021</a:t>
            </a:fld>
            <a:endParaRPr lang="el-GR" dirty="0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813E63C-D67E-46AD-8F8E-C5243B6C950C}" type="datetime1">
              <a:rPr lang="el-GR" smtClean="0"/>
              <a:t>25/3/2021</a:t>
            </a:fld>
            <a:endParaRPr lang="el-GR" dirty="0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3339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2195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84616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89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5593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2133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2262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1635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6330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3239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3698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256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9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Ελεύθερη σχεδίαση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5C4122-C6A0-4C3A-884B-99E79B92808F}" type="datetime1">
              <a:rPr lang="el-GR" smtClean="0"/>
              <a:t>25/3/2021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7423C5-B4FD-4F01-AAC7-0EEF433AB54A}" type="datetime1">
              <a:rPr lang="el-GR" smtClean="0"/>
              <a:t>25/3/2021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6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7B44FC-29E4-4980-A70E-CC0957147049}" type="datetime1">
              <a:rPr lang="el-GR" smtClean="0"/>
              <a:t>25/3/2021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255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7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C8DCF6-63D4-4ED8-8CE0-E0384DD74C4D}" type="datetime1">
              <a:rPr lang="el-GR" smtClean="0"/>
              <a:t>25/3/2021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58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4B6AF-8822-45A2-A623-EEEB4E692DB5}" type="datetime1">
              <a:rPr lang="el-GR" smtClean="0"/>
              <a:t>25/3/2021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60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Ελεύθερη σχεδίαση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BCFDCC-5693-4EAE-8CEF-69A16980683C}" type="datetime1">
              <a:rPr lang="el-GR" smtClean="0"/>
              <a:t>25/3/2021</a:t>
            </a:fld>
            <a:endParaRPr lang="el-GR" dirty="0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  <p:sp>
        <p:nvSpPr>
          <p:cNvPr id="85" name="Σύμβολο κράτησης θέσης περιεχομένου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56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8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9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1F0177-3457-4B12-BEA0-825D05B3CB8D}" type="datetime1">
              <a:rPr lang="el-GR" smtClean="0"/>
              <a:t>25/3/2021</a:t>
            </a:fld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83EFF7-E94C-4FD9-A6DE-18293CCC3264}" type="datetime1">
              <a:rPr lang="el-GR" smtClean="0"/>
              <a:t>25/3/2021</a:t>
            </a:fld>
            <a:endParaRPr lang="el-GR" dirty="0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grpSp>
        <p:nvGrpSpPr>
          <p:cNvPr id="615" name="Πλαίσιο" descr="Γραφικό κουτιού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Ομάδα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Ομάδα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Ομάδα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Ομάδα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Ομάδα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Ομάδα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02F11F-5270-4642-B1F2-9C9E3C6334B7}" type="datetime1">
              <a:rPr lang="el-GR" smtClean="0"/>
              <a:t>25/3/2021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Σύμβολο κράτησης θέσης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/>
              <a:t>Κάντε κλικ στο εικονίδιο για να προσθέσετε εικόνα</a:t>
            </a:r>
            <a:endParaRPr lang="el-GR" dirty="0"/>
          </a:p>
        </p:txBody>
      </p:sp>
      <p:grpSp>
        <p:nvGrpSpPr>
          <p:cNvPr id="614" name="Πλαίσιο" descr="Γραφικό κουτιού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Ομάδα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Ομάδα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Ελεύθερη σχεδίαση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Ομάδα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Ελεύθερη σχεδίαση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Ομάδα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Ομάδα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Ελεύθερη σχεδίαση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Ομάδα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Ελεύθερη σχεδίαση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147233-F6A7-434F-92E5-61A569BFCB2D}" type="datetime1">
              <a:rPr lang="el-GR" smtClean="0"/>
              <a:t>25/3/2021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dirty="0"/>
              <a:t>Στυλ κύριου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38CD73C-109C-4F2C-8D5C-05E3AE1DFFE2}" type="datetime1">
              <a:rPr lang="el-GR" smtClean="0"/>
              <a:t>25/3/2021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l-GR" dirty="0"/>
              <a:t>Κεφάλαιο 2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l-GR" dirty="0"/>
              <a:t>Αντιγραφή, έκφραση και ρύθμιση της γενετικής πληροφορίας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/>
                <a:ea typeface="+mj-ea"/>
                <a:cs typeface="+mj-cs"/>
              </a:rPr>
              <a:t>Εξήγηση συνεχών-ασυνεχών τμημάτων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/>
                <a:ea typeface="+mj-ea"/>
                <a:cs typeface="+mj-cs"/>
              </a:rPr>
              <a:t>DNA</a:t>
            </a:r>
            <a:endParaRPr lang="el-GR" dirty="0"/>
          </a:p>
        </p:txBody>
      </p:sp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38366EF6-FA17-45C3-A00D-C232FF809D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628800"/>
            <a:ext cx="6012159" cy="5112568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Παρατηρούμε ότι η </a:t>
            </a:r>
            <a:r>
              <a:rPr lang="en-US" b="1" dirty="0"/>
              <a:t>DNA</a:t>
            </a:r>
            <a:r>
              <a:rPr lang="el-GR" b="1" dirty="0"/>
              <a:t> </a:t>
            </a:r>
            <a:r>
              <a:rPr lang="el-GR" b="1" dirty="0" err="1"/>
              <a:t>πολυμεράση</a:t>
            </a:r>
            <a:r>
              <a:rPr lang="el-GR" b="1" dirty="0"/>
              <a:t> </a:t>
            </a:r>
            <a:r>
              <a:rPr lang="el-GR" dirty="0"/>
              <a:t>κινείται κατά μήκος της αλυσίδας ακολουθώντας την </a:t>
            </a:r>
            <a:r>
              <a:rPr lang="en-US" b="1" dirty="0"/>
              <a:t>DNA</a:t>
            </a:r>
            <a:r>
              <a:rPr lang="el-GR" b="1" dirty="0"/>
              <a:t> </a:t>
            </a:r>
            <a:r>
              <a:rPr lang="el-GR" b="1" dirty="0" err="1"/>
              <a:t>ελικάση</a:t>
            </a:r>
            <a:r>
              <a:rPr lang="el-GR" b="1" dirty="0"/>
              <a:t> </a:t>
            </a:r>
            <a:r>
              <a:rPr lang="el-GR" dirty="0"/>
              <a:t>και συνθέτει τη νέα αλυσίδα με </a:t>
            </a:r>
            <a:r>
              <a:rPr lang="el-GR" b="1" dirty="0"/>
              <a:t>προσανατολισμό 5’-&gt;3’ </a:t>
            </a:r>
            <a:r>
              <a:rPr lang="el-GR" dirty="0"/>
              <a:t>όταν αυτό είναι εφικτό λόγω </a:t>
            </a:r>
            <a:r>
              <a:rPr lang="el-GR" b="1" dirty="0" err="1"/>
              <a:t>αντιπαράλληλων</a:t>
            </a:r>
            <a:r>
              <a:rPr lang="el-GR" b="1" dirty="0"/>
              <a:t> αλυσίδων</a:t>
            </a:r>
            <a:r>
              <a:rPr lang="el-GR" dirty="0"/>
              <a:t>. Στις υπόλοιπες περιοχές δεν μπορεί να κινηθεί κατά μήκος της αλυσίδας ακολουθώντας την </a:t>
            </a:r>
            <a:r>
              <a:rPr lang="en-US" dirty="0"/>
              <a:t>DNA</a:t>
            </a:r>
            <a:r>
              <a:rPr lang="el-GR" dirty="0"/>
              <a:t> </a:t>
            </a:r>
            <a:r>
              <a:rPr lang="el-GR" dirty="0" err="1"/>
              <a:t>ελικάση</a:t>
            </a:r>
            <a:r>
              <a:rPr lang="el-GR" dirty="0"/>
              <a:t>, γιατί η σύνθεση θα έπρεπε να γίνει με προσανατολισμό 3’-&gt;5’, το οποίο είναι αδύνατο. Για το λόγο αυτό όταν η </a:t>
            </a:r>
            <a:r>
              <a:rPr lang="en-US" dirty="0"/>
              <a:t>DNA</a:t>
            </a:r>
            <a:r>
              <a:rPr lang="el-GR" dirty="0"/>
              <a:t> </a:t>
            </a:r>
            <a:r>
              <a:rPr lang="el-GR" dirty="0" err="1"/>
              <a:t>ελικάση</a:t>
            </a:r>
            <a:r>
              <a:rPr lang="el-GR" dirty="0"/>
              <a:t> ξετυλίξει τμήμα της διπλής έλικας, το </a:t>
            </a:r>
            <a:r>
              <a:rPr lang="el-GR" b="1" dirty="0" err="1"/>
              <a:t>πριμόσωμα</a:t>
            </a:r>
            <a:r>
              <a:rPr lang="el-GR" dirty="0"/>
              <a:t> συνθέτει ένα πρωταρχικό τμήμα και το </a:t>
            </a:r>
            <a:r>
              <a:rPr lang="en-US" dirty="0"/>
              <a:t>DNA</a:t>
            </a:r>
            <a:r>
              <a:rPr lang="el-GR" dirty="0"/>
              <a:t> επιμηκύνεται </a:t>
            </a:r>
            <a:r>
              <a:rPr lang="el-GR" b="1" dirty="0"/>
              <a:t>προς τη Θ.Ε.Α.</a:t>
            </a:r>
          </a:p>
          <a:p>
            <a:endParaRPr lang="el-GR" b="1" dirty="0"/>
          </a:p>
          <a:p>
            <a:r>
              <a:rPr lang="el-GR" dirty="0"/>
              <a:t>‘</a:t>
            </a:r>
            <a:r>
              <a:rPr lang="el-GR" dirty="0" err="1"/>
              <a:t>Ετσι</a:t>
            </a:r>
            <a:r>
              <a:rPr lang="el-GR" dirty="0"/>
              <a:t> δημιουργούνται τα </a:t>
            </a:r>
            <a:r>
              <a:rPr lang="el-GR" b="1" dirty="0"/>
              <a:t>ασυνεχή τμήματα </a:t>
            </a:r>
            <a:r>
              <a:rPr lang="el-GR" dirty="0"/>
              <a:t>της αλυσίδας του </a:t>
            </a:r>
            <a:r>
              <a:rPr lang="en-US" dirty="0"/>
              <a:t>DNA</a:t>
            </a:r>
            <a:r>
              <a:rPr lang="el-GR" dirty="0"/>
              <a:t>, τα οποία συνδέονται μεταξύ τους με τη δράση της </a:t>
            </a:r>
            <a:r>
              <a:rPr lang="en-US" b="1" dirty="0"/>
              <a:t>DNA</a:t>
            </a:r>
            <a:r>
              <a:rPr lang="el-GR" b="1" dirty="0"/>
              <a:t> </a:t>
            </a:r>
            <a:r>
              <a:rPr lang="el-GR" b="1" dirty="0" err="1"/>
              <a:t>δεσμάσης</a:t>
            </a:r>
            <a:r>
              <a:rPr lang="el-GR" dirty="0"/>
              <a:t>.</a:t>
            </a:r>
          </a:p>
        </p:txBody>
      </p:sp>
      <p:pic>
        <p:nvPicPr>
          <p:cNvPr id="12" name="Θέση περιεχομένου 11">
            <a:extLst>
              <a:ext uri="{FF2B5EF4-FFF2-40B4-BE49-F238E27FC236}">
                <a16:creationId xmlns:a16="http://schemas.microsoft.com/office/drawing/2014/main" id="{11A35995-6576-4565-B876-1DEEFC1A8C1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6579" y="1905000"/>
            <a:ext cx="4461723" cy="2028056"/>
          </a:xfrm>
        </p:spPr>
      </p:pic>
    </p:spTree>
    <p:extLst>
      <p:ext uri="{BB962C8B-B14F-4D97-AF65-F5344CB8AC3E}">
        <p14:creationId xmlns:p14="http://schemas.microsoft.com/office/powerpoint/2010/main" val="17973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Απομάκρυνση πρωταρχικών τμημάτων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1C9D23-0B08-4EF2-90AE-B40B06F8A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5026570"/>
          </a:xfrm>
        </p:spPr>
        <p:txBody>
          <a:bodyPr/>
          <a:lstStyle/>
          <a:p>
            <a:r>
              <a:rPr lang="el-GR" dirty="0"/>
              <a:t>Όταν η </a:t>
            </a:r>
            <a:r>
              <a:rPr lang="en-US" b="1" dirty="0"/>
              <a:t>DNA</a:t>
            </a:r>
            <a:r>
              <a:rPr lang="el-GR" b="1" dirty="0"/>
              <a:t> </a:t>
            </a:r>
            <a:r>
              <a:rPr lang="el-GR" b="1" dirty="0" err="1"/>
              <a:t>πολυμεράση</a:t>
            </a:r>
            <a:r>
              <a:rPr lang="el-GR" b="1" dirty="0"/>
              <a:t> </a:t>
            </a:r>
            <a:r>
              <a:rPr lang="el-GR" dirty="0"/>
              <a:t>απομακρύνει τα πρωταρχικά τμήματα </a:t>
            </a:r>
            <a:r>
              <a:rPr lang="en-US" dirty="0"/>
              <a:t>RNA</a:t>
            </a:r>
            <a:r>
              <a:rPr lang="el-GR" dirty="0"/>
              <a:t> και τα αντικαθιστά με τμήματα </a:t>
            </a:r>
            <a:r>
              <a:rPr lang="en-US" dirty="0"/>
              <a:t>DNA</a:t>
            </a:r>
            <a:r>
              <a:rPr lang="el-GR" dirty="0"/>
              <a:t>, για να δημιουργηθεί </a:t>
            </a:r>
            <a:r>
              <a:rPr lang="el-GR" b="1" dirty="0"/>
              <a:t>3’-5’ </a:t>
            </a:r>
            <a:r>
              <a:rPr lang="el-GR" b="1" dirty="0" err="1"/>
              <a:t>φωσφοδιεστερικός</a:t>
            </a:r>
            <a:r>
              <a:rPr lang="el-GR" b="1" dirty="0"/>
              <a:t> δεσμός</a:t>
            </a:r>
            <a:r>
              <a:rPr lang="el-GR" dirty="0"/>
              <a:t>, θα πρέπει να πραγματοποιηθεί επιμήκυνση του προηγούμενου τμήματος της αλυσίδας και όχι του τμήματος πάνω στο οποίο ήταν συνδεδεμένο το πρωταρχικό τμήμα.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ECE5B07B-7057-4212-930F-89F594B225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092" y="3212976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9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Τίτλος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Το </a:t>
            </a:r>
            <a:r>
              <a:rPr lang="en-US" dirty="0"/>
              <a:t>DNA</a:t>
            </a:r>
            <a:r>
              <a:rPr lang="el-GR" dirty="0"/>
              <a:t> </a:t>
            </a:r>
            <a:r>
              <a:rPr lang="el-GR" dirty="0" err="1"/>
              <a:t>αυτοδιπλασιάζεται</a:t>
            </a:r>
            <a:endParaRPr lang="el-GR" dirty="0"/>
          </a:p>
        </p:txBody>
      </p:sp>
      <p:sp>
        <p:nvSpPr>
          <p:cNvPr id="14" name="Σύμβολο κράτησης θέσης περιεχομένου 13"/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 rtlCol="0"/>
          <a:lstStyle/>
          <a:p>
            <a:pPr rtl="0"/>
            <a:r>
              <a:rPr lang="el-GR" dirty="0"/>
              <a:t>Λόγω της συμπληρωματικότητας των βάσεων του </a:t>
            </a:r>
            <a:r>
              <a:rPr lang="en-US" dirty="0"/>
              <a:t>DNA</a:t>
            </a:r>
            <a:r>
              <a:rPr lang="el-GR" dirty="0"/>
              <a:t>, οι </a:t>
            </a:r>
            <a:r>
              <a:rPr lang="en-US" dirty="0"/>
              <a:t>Watson </a:t>
            </a:r>
            <a:r>
              <a:rPr lang="el-GR" dirty="0"/>
              <a:t>και </a:t>
            </a:r>
            <a:r>
              <a:rPr lang="en-US" dirty="0"/>
              <a:t>Crick</a:t>
            </a:r>
            <a:r>
              <a:rPr lang="el-GR" dirty="0"/>
              <a:t> το 1953 υπέθεσαν την ύπαρξη ενός απλού μηχανισμού αντιγραφής του γενετικού υλικού.</a:t>
            </a:r>
          </a:p>
          <a:p>
            <a:pPr rtl="0"/>
            <a:r>
              <a:rPr lang="el-GR" dirty="0"/>
              <a:t>Η διπλή έλικα ξετυλίγεται και η κάθε αλυσίδα λειτουργεί σαν καλούπι για τη σύνθεση μιας νέας συμπληρωματικής αλυσίδας.</a:t>
            </a:r>
          </a:p>
          <a:p>
            <a:pPr rtl="0"/>
            <a:r>
              <a:rPr lang="el-GR" dirty="0"/>
              <a:t>Τα δυο θυγατρικά μόρια που προκύπτουν είναι πανομοιότυπα με το μητρικό και καθένα αποτελείται από μια παλιά και μια νέα αλυσίδα.</a:t>
            </a:r>
          </a:p>
          <a:p>
            <a:pPr rtl="0"/>
            <a:r>
              <a:rPr lang="el-GR" dirty="0"/>
              <a:t>Ο μηχανισμός ονομάζεται </a:t>
            </a:r>
            <a:r>
              <a:rPr lang="el-GR" b="1" dirty="0" err="1"/>
              <a:t>ημισυντηρητικός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Αντιγραφή </a:t>
            </a:r>
            <a:r>
              <a:rPr lang="en-US" dirty="0"/>
              <a:t>DNA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8C859E8-5D3F-45B7-9309-ED8463264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/>
          <a:lstStyle/>
          <a:p>
            <a:r>
              <a:rPr lang="el-GR" dirty="0"/>
              <a:t>Η διαδικασία είναι πολύπλοκη και απαιτεί τη συνεργασία πολλών ενζύμων ταυτόχρονα.</a:t>
            </a:r>
          </a:p>
          <a:p>
            <a:r>
              <a:rPr lang="el-GR" dirty="0"/>
              <a:t>Καταλύεται με μεγάλη ταχύτητα και εκπληκτική ακρίβεια.</a:t>
            </a:r>
          </a:p>
          <a:p>
            <a:r>
              <a:rPr lang="el-GR" dirty="0"/>
              <a:t>Ο μηχανισμός είχε μελετηθεί περισσότερο στα </a:t>
            </a:r>
            <a:r>
              <a:rPr lang="el-GR" dirty="0" err="1"/>
              <a:t>προκαρυωτικά</a:t>
            </a:r>
            <a:r>
              <a:rPr lang="el-GR" dirty="0"/>
              <a:t> κύτταρα και κυρίως στο βακτήριο </a:t>
            </a:r>
            <a:r>
              <a:rPr lang="en-US" dirty="0"/>
              <a:t>Escherichia coli, </a:t>
            </a:r>
            <a:r>
              <a:rPr lang="el-GR" dirty="0"/>
              <a:t>γιατί έχουν μικρότερο και απλούστερα οργανωμένο </a:t>
            </a:r>
            <a:r>
              <a:rPr lang="en-US" dirty="0"/>
              <a:t>DNA</a:t>
            </a:r>
            <a:r>
              <a:rPr lang="el-GR" dirty="0"/>
              <a:t> από ότι τα </a:t>
            </a:r>
            <a:r>
              <a:rPr lang="el-GR" dirty="0" err="1"/>
              <a:t>ευκαρυωτικά</a:t>
            </a:r>
            <a:r>
              <a:rPr lang="el-GR" dirty="0"/>
              <a:t> κύτταρα.</a:t>
            </a:r>
          </a:p>
          <a:p>
            <a:r>
              <a:rPr lang="el-GR" dirty="0"/>
              <a:t>Τα βασικά στάδια της αντιγραφής παρουσιάζουν σημαντικές ομοιότητες και στα δύο είδη κυττάρων.</a:t>
            </a:r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Αντιγραφή </a:t>
            </a:r>
            <a:r>
              <a:rPr lang="en-US" dirty="0"/>
              <a:t>DNA</a:t>
            </a:r>
            <a:endParaRPr lang="el-GR" dirty="0"/>
          </a:p>
        </p:txBody>
      </p:sp>
      <p:sp>
        <p:nvSpPr>
          <p:cNvPr id="5" name="Σύμβολο κράτησης θέσης περιεχομένου 4"/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 rtlCol="0"/>
          <a:lstStyle/>
          <a:p>
            <a:pPr rtl="0"/>
            <a:r>
              <a:rPr lang="el-GR" b="1" dirty="0"/>
              <a:t>Θέσεις έναρξης αντιγραφής (Θ.Ε.Α.): </a:t>
            </a:r>
            <a:r>
              <a:rPr lang="el-GR" dirty="0"/>
              <a:t>Καθορισμένα σημεία από τα οποία αρχίζει η αντιγραφή του </a:t>
            </a:r>
            <a:r>
              <a:rPr lang="en-US" dirty="0"/>
              <a:t>DNA</a:t>
            </a:r>
            <a:r>
              <a:rPr lang="el-GR" dirty="0"/>
              <a:t>. </a:t>
            </a:r>
          </a:p>
          <a:p>
            <a:pPr rtl="0"/>
            <a:r>
              <a:rPr lang="el-GR" b="1" dirty="0" err="1"/>
              <a:t>Βακτηριακό</a:t>
            </a:r>
            <a:r>
              <a:rPr lang="el-GR" b="1" dirty="0"/>
              <a:t> </a:t>
            </a:r>
            <a:r>
              <a:rPr lang="en-US" b="1" dirty="0"/>
              <a:t>DNA</a:t>
            </a:r>
            <a:r>
              <a:rPr lang="el-GR" dirty="0"/>
              <a:t>: Κυκλικό-μια μόνο Θ.Ε.Α. και αντιγράφεται κάτω από ευνοϊκές συνθήκες σε λιγότερο από 30 λεπτά.</a:t>
            </a:r>
          </a:p>
          <a:p>
            <a:pPr rtl="0"/>
            <a:r>
              <a:rPr lang="el-GR" b="1" dirty="0" err="1"/>
              <a:t>Ευκαρυωτικά</a:t>
            </a:r>
            <a:r>
              <a:rPr lang="el-GR" b="1" dirty="0"/>
              <a:t> κύτταρα</a:t>
            </a:r>
            <a:r>
              <a:rPr lang="el-GR" dirty="0"/>
              <a:t>: Το </a:t>
            </a:r>
            <a:r>
              <a:rPr lang="en-US" dirty="0"/>
              <a:t>DNA</a:t>
            </a:r>
            <a:r>
              <a:rPr lang="el-GR" dirty="0"/>
              <a:t> κάθε χρωμοσώματος είναι μακρύ γραμμικό μόριο με πολυάριθμες Θ.Ε.Α. Αντιγράφεται ταυτόχρονα από εκατοντάδες σημεία σε όλο το μήκος του και στη συνέχεια τα τμήματα που δημιουργούνται ενώνονται μεταξύ τους.</a:t>
            </a:r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Αντιγραφή </a:t>
            </a:r>
            <a:r>
              <a:rPr lang="en-US" dirty="0"/>
              <a:t>DNA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E24724BF-F41A-4632-9274-D0B190A04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/>
          <a:lstStyle/>
          <a:p>
            <a:r>
              <a:rPr lang="en-US" b="1" dirty="0"/>
              <a:t>DNA</a:t>
            </a:r>
            <a:r>
              <a:rPr lang="el-GR" b="1" dirty="0"/>
              <a:t> </a:t>
            </a:r>
            <a:r>
              <a:rPr lang="el-GR" b="1" dirty="0" err="1"/>
              <a:t>ελικάσες</a:t>
            </a:r>
            <a:r>
              <a:rPr lang="el-GR" b="1" dirty="0"/>
              <a:t>: </a:t>
            </a:r>
            <a:r>
              <a:rPr lang="el-GR" dirty="0"/>
              <a:t>Το </a:t>
            </a:r>
            <a:r>
              <a:rPr lang="en-US" dirty="0"/>
              <a:t>DNA</a:t>
            </a:r>
            <a:r>
              <a:rPr lang="el-GR" dirty="0"/>
              <a:t> ξετυλίγεται στις θέσεις έναρξης της αντιγραφής με τη δράση των </a:t>
            </a:r>
            <a:r>
              <a:rPr lang="en-US" dirty="0"/>
              <a:t>DNA</a:t>
            </a:r>
            <a:r>
              <a:rPr lang="el-GR" dirty="0"/>
              <a:t> </a:t>
            </a:r>
            <a:r>
              <a:rPr lang="el-GR" dirty="0" err="1"/>
              <a:t>ελικασών</a:t>
            </a:r>
            <a:r>
              <a:rPr lang="el-GR" dirty="0"/>
              <a:t>, οι οποίες σπάζουν τους δεσμούς υδρογόνου μεταξύ των δύο αλυσίδων.</a:t>
            </a:r>
          </a:p>
          <a:p>
            <a:r>
              <a:rPr lang="el-GR" dirty="0"/>
              <a:t>Όταν ανοίξει η διπλή έλικα δημιουργείται μια θηλιά, η οποία αυξάνεται και προς τις δύο κατευθύνσεις. Οι θηλιές είναι ορατές με το ηλεκτρονικό μικροσκόπιο.</a:t>
            </a:r>
          </a:p>
          <a:p>
            <a:r>
              <a:rPr lang="el-GR" dirty="0"/>
              <a:t>Μια θηλιά αποτελείται από δυο διχάλες, οι οποίες ανοίγουν προς την αντίθετη κατεύθυνση.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spc="-100" dirty="0"/>
              <a:t>Αντιγραφή </a:t>
            </a:r>
            <a:r>
              <a:rPr lang="en-US" spc="-100" dirty="0"/>
              <a:t>DNA</a:t>
            </a:r>
            <a:endParaRPr lang="el-GR" spc="-1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5CD6C0B-7774-44AD-8608-9892543AD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283" y="1556792"/>
            <a:ext cx="9144000" cy="4687416"/>
          </a:xfrm>
        </p:spPr>
        <p:txBody>
          <a:bodyPr/>
          <a:lstStyle/>
          <a:p>
            <a:r>
              <a:rPr lang="el-GR" b="1" dirty="0" err="1"/>
              <a:t>Πριμόσωμα</a:t>
            </a:r>
            <a:r>
              <a:rPr lang="el-GR" b="1" dirty="0"/>
              <a:t>: </a:t>
            </a:r>
            <a:r>
              <a:rPr lang="el-GR" dirty="0" err="1"/>
              <a:t>Σύμπλοκο</a:t>
            </a:r>
            <a:r>
              <a:rPr lang="el-GR" dirty="0"/>
              <a:t> ενζύμων, το οποίο συνθέτει στις Θ.Ε.Α. μικρά τμήματα </a:t>
            </a:r>
            <a:r>
              <a:rPr lang="en-US" dirty="0"/>
              <a:t>RNA</a:t>
            </a:r>
            <a:r>
              <a:rPr lang="el-GR" dirty="0"/>
              <a:t> που ονομάζονται πρωταρχικά τμήματα. Τα τμήματα αυτά είναι απαραίτητα για να «δέσει» η </a:t>
            </a:r>
            <a:r>
              <a:rPr lang="en-US" dirty="0"/>
              <a:t>DNA</a:t>
            </a:r>
            <a:r>
              <a:rPr lang="el-GR" dirty="0"/>
              <a:t> </a:t>
            </a:r>
            <a:r>
              <a:rPr lang="el-GR" dirty="0" err="1"/>
              <a:t>πολυμεράση</a:t>
            </a:r>
            <a:r>
              <a:rPr lang="el-GR" dirty="0"/>
              <a:t> και να ξεκινήσει τη διαδικασία της αντιγραφής.</a:t>
            </a:r>
          </a:p>
          <a:p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84775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Αντιγραφή </a:t>
            </a:r>
            <a:r>
              <a:rPr lang="en-US" dirty="0"/>
              <a:t>DNA</a:t>
            </a:r>
            <a:endParaRPr lang="el-GR" dirty="0"/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FAF7CCDC-FEBD-4004-8FFB-C21E32556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/>
          <a:lstStyle/>
          <a:p>
            <a:r>
              <a:rPr lang="en-US" b="1" dirty="0"/>
              <a:t>DNA </a:t>
            </a:r>
            <a:r>
              <a:rPr lang="el-GR" b="1" dirty="0" err="1"/>
              <a:t>πολυμεράση</a:t>
            </a:r>
            <a:r>
              <a:rPr lang="el-GR" b="1" dirty="0"/>
              <a:t>: </a:t>
            </a:r>
            <a:r>
              <a:rPr lang="el-GR" dirty="0"/>
              <a:t>Επιμηκύνει τα πρωταρχικά τμήματα </a:t>
            </a:r>
            <a:r>
              <a:rPr lang="en-US" dirty="0"/>
              <a:t>RNA</a:t>
            </a:r>
            <a:r>
              <a:rPr lang="el-GR" dirty="0"/>
              <a:t> τοποθετώντας συμπληρωματικά </a:t>
            </a:r>
            <a:r>
              <a:rPr lang="el-GR" dirty="0" err="1"/>
              <a:t>δεοξυριβονουκλεοτίδια</a:t>
            </a:r>
            <a:r>
              <a:rPr lang="el-GR" dirty="0"/>
              <a:t> απέναντι από τις μητρικές αλυσίδες.</a:t>
            </a:r>
          </a:p>
          <a:p>
            <a:r>
              <a:rPr lang="el-GR" dirty="0"/>
              <a:t>Επιδιορθώνει λάθη που συμβαίνουν κατά τη διάρκεια της αντιγραφής (1/10.000)</a:t>
            </a:r>
          </a:p>
          <a:p>
            <a:r>
              <a:rPr lang="el-GR" dirty="0"/>
              <a:t>Απομακρύνει τα πρωταρχικά τμήματα και τα αντικαθιστά με τμήματα </a:t>
            </a:r>
            <a:r>
              <a:rPr lang="en-US" dirty="0"/>
              <a:t>DNA</a:t>
            </a:r>
            <a:r>
              <a:rPr lang="el-GR" dirty="0"/>
              <a:t>.</a:t>
            </a:r>
          </a:p>
          <a:p>
            <a:r>
              <a:rPr lang="el-GR" dirty="0"/>
              <a:t>Λειτουργεί μόνο προς καθορισμένη κατεύθυνση και τοποθετεί τα </a:t>
            </a:r>
            <a:r>
              <a:rPr lang="el-GR" dirty="0" err="1"/>
              <a:t>νουκλεοτίδια</a:t>
            </a:r>
            <a:r>
              <a:rPr lang="el-GR" dirty="0"/>
              <a:t> στο ελεύθερο 3’ άκρο της </a:t>
            </a:r>
            <a:r>
              <a:rPr lang="el-GR" dirty="0" err="1"/>
              <a:t>δεοξυριβόζης</a:t>
            </a:r>
            <a:r>
              <a:rPr lang="el-GR" dirty="0"/>
              <a:t> του τελευταίου </a:t>
            </a:r>
            <a:r>
              <a:rPr lang="el-GR" dirty="0" err="1"/>
              <a:t>νουκλεοτιδίου</a:t>
            </a:r>
            <a:r>
              <a:rPr lang="el-GR" dirty="0"/>
              <a:t> κάθε αναπτυσσόμενης αλυσίδας. Η αντιγραφή γίνεται με προσανατολισμό 5’-&gt;3’</a:t>
            </a:r>
          </a:p>
        </p:txBody>
      </p:sp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Αντιγραφή </a:t>
            </a:r>
            <a:r>
              <a:rPr lang="en-US" dirty="0"/>
              <a:t>DNA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B18ABFA-C323-4AFA-857C-9B861590A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/>
          <a:lstStyle/>
          <a:p>
            <a:r>
              <a:rPr lang="en-US" b="1" dirty="0"/>
              <a:t>DNA </a:t>
            </a:r>
            <a:r>
              <a:rPr lang="el-GR" b="1" dirty="0" err="1"/>
              <a:t>δεσμάση</a:t>
            </a:r>
            <a:r>
              <a:rPr lang="el-GR" dirty="0"/>
              <a:t>: Συνδέει μεταξύ τους τα κομμάτια της ασυνεχούς αλυσίδας καθώς και όλα τα κομμάτια που προκύπτουν από τις διάφορες Θ.Ε.Α.</a:t>
            </a:r>
          </a:p>
          <a:p>
            <a:endParaRPr lang="el-GR" dirty="0"/>
          </a:p>
          <a:p>
            <a:r>
              <a:rPr lang="el-GR" b="1" dirty="0"/>
              <a:t>Επιδιορθωτικά ένζυμα</a:t>
            </a:r>
            <a:r>
              <a:rPr lang="el-GR" dirty="0"/>
              <a:t>: Τα λάθη που δεν επιδιορθώθηκαν από την </a:t>
            </a:r>
            <a:r>
              <a:rPr lang="en-US" dirty="0"/>
              <a:t>DNA</a:t>
            </a:r>
            <a:r>
              <a:rPr lang="el-GR" dirty="0"/>
              <a:t> </a:t>
            </a:r>
            <a:r>
              <a:rPr lang="el-GR" dirty="0" err="1"/>
              <a:t>πολυμεράση</a:t>
            </a:r>
            <a:r>
              <a:rPr lang="el-GR" dirty="0"/>
              <a:t> επιδιορθώνεται από τα επιδιορθωτικά ένζυμα. Τελικά η πιθανότητα λάθους περιορίζεται στα 1/10</a:t>
            </a:r>
            <a:r>
              <a:rPr lang="el-GR" baseline="30000" dirty="0"/>
              <a:t>10</a:t>
            </a:r>
            <a:r>
              <a:rPr lang="el-GR" dirty="0"/>
              <a:t> που αντιστοιχεί σε γονιδιακή μετάλλαξη.</a:t>
            </a:r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F3D320-744B-45BC-A38F-E2C4412CA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Εξήγηση συνεχών-ασυνεχών τμημάτων </a:t>
            </a:r>
            <a:r>
              <a:rPr lang="en-US" dirty="0"/>
              <a:t>DNA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DE4036-7774-4747-AB5C-5E18A210F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/>
          <a:lstStyle/>
          <a:p>
            <a:r>
              <a:rPr lang="el-GR" dirty="0"/>
              <a:t>Α) Οι δύο αλυσίδες </a:t>
            </a:r>
            <a:r>
              <a:rPr lang="en-US" dirty="0"/>
              <a:t>DNA</a:t>
            </a:r>
            <a:r>
              <a:rPr lang="el-GR" dirty="0"/>
              <a:t> είναι </a:t>
            </a:r>
            <a:r>
              <a:rPr lang="el-GR" b="1" dirty="0"/>
              <a:t>συμπληρωματικές</a:t>
            </a:r>
            <a:r>
              <a:rPr lang="el-GR" dirty="0"/>
              <a:t> και </a:t>
            </a:r>
            <a:r>
              <a:rPr lang="el-GR" b="1" dirty="0" err="1"/>
              <a:t>αντιπαράλληλες</a:t>
            </a:r>
            <a:r>
              <a:rPr lang="el-GR" dirty="0"/>
              <a:t>.</a:t>
            </a:r>
          </a:p>
          <a:p>
            <a:r>
              <a:rPr lang="el-GR" dirty="0"/>
              <a:t>Β) Οι </a:t>
            </a:r>
            <a:r>
              <a:rPr lang="en-US" dirty="0"/>
              <a:t>DNA</a:t>
            </a:r>
            <a:r>
              <a:rPr lang="el-GR" dirty="0"/>
              <a:t> </a:t>
            </a:r>
            <a:r>
              <a:rPr lang="el-GR" dirty="0" err="1"/>
              <a:t>ελικάσες</a:t>
            </a:r>
            <a:r>
              <a:rPr lang="el-GR" dirty="0"/>
              <a:t> ξετυλίγουν τη διπλή έλικα και προς τις </a:t>
            </a:r>
            <a:r>
              <a:rPr lang="el-GR" b="1" dirty="0"/>
              <a:t>δυο κατευθύνσεις.</a:t>
            </a:r>
          </a:p>
          <a:p>
            <a:r>
              <a:rPr lang="el-GR" dirty="0"/>
              <a:t>Γ) Η </a:t>
            </a:r>
            <a:r>
              <a:rPr lang="en-US" dirty="0"/>
              <a:t>DNA</a:t>
            </a:r>
            <a:r>
              <a:rPr lang="el-GR" dirty="0"/>
              <a:t> </a:t>
            </a:r>
            <a:r>
              <a:rPr lang="el-GR" dirty="0" err="1"/>
              <a:t>πολυμεράση</a:t>
            </a:r>
            <a:r>
              <a:rPr lang="el-GR" dirty="0"/>
              <a:t> επιμηκύνει τα πρωταρχικά τμήματα </a:t>
            </a:r>
            <a:r>
              <a:rPr lang="el-GR" b="1" dirty="0"/>
              <a:t>μόνο</a:t>
            </a:r>
            <a:r>
              <a:rPr lang="el-GR" dirty="0"/>
              <a:t> με προσανατολισμό 5’-&gt;3’.</a:t>
            </a:r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5DCF4000-FB55-4C86-BE30-A526959FA6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940" y="4293096"/>
            <a:ext cx="3856054" cy="174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ίνακας κιμωλίας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72_TF02804846_TF02804846" id="{09341B8A-20E0-461C-8D95-8FE2515812E5}" vid="{9FC04176-C68E-4144-909D-A2FFB9344BEE}"/>
    </a:ext>
  </a:extLst>
</a:theme>
</file>

<file path=ppt/theme/theme2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Εκπαιδευτική παρουσίαση σε πίνακα κιμωλίας (ευρεία οθόνη)</Template>
  <TotalTime>265</TotalTime>
  <Words>722</Words>
  <Application>Microsoft Office PowerPoint</Application>
  <PresentationFormat>Προσαρμογή</PresentationFormat>
  <Paragraphs>52</Paragraphs>
  <Slides>11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Consolas</vt:lpstr>
      <vt:lpstr>Corbel</vt:lpstr>
      <vt:lpstr>Πίνακας κιμωλίας 16x9</vt:lpstr>
      <vt:lpstr>Κεφάλαιο 2ο </vt:lpstr>
      <vt:lpstr>Το DNA αυτοδιπλασιάζεται</vt:lpstr>
      <vt:lpstr>Αντιγραφή DNA</vt:lpstr>
      <vt:lpstr>Αντιγραφή DNA</vt:lpstr>
      <vt:lpstr>Αντιγραφή DNA</vt:lpstr>
      <vt:lpstr>Αντιγραφή DNA</vt:lpstr>
      <vt:lpstr>Αντιγραφή DNA</vt:lpstr>
      <vt:lpstr>Αντιγραφή DNA</vt:lpstr>
      <vt:lpstr>Εξήγηση συνεχών-ασυνεχών τμημάτων DNA</vt:lpstr>
      <vt:lpstr>Εξήγηση συνεχών-ασυνεχών τμημάτων DNA</vt:lpstr>
      <vt:lpstr>Απομάκρυνση πρωταρχικών τμημάτων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2ο</dc:title>
  <dc:creator>Δήμητρα-Γεωργία Λαύκα</dc:creator>
  <cp:lastModifiedBy>Δήμητρα-Γεωργία Λαύκα</cp:lastModifiedBy>
  <cp:revision>15</cp:revision>
  <dcterms:created xsi:type="dcterms:W3CDTF">2021-03-10T07:21:05Z</dcterms:created>
  <dcterms:modified xsi:type="dcterms:W3CDTF">2021-03-25T09:45:38Z</dcterms:modified>
</cp:coreProperties>
</file>