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7" r:id="rId4"/>
    <p:sldId id="268" r:id="rId5"/>
    <p:sldId id="261" r:id="rId6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82" d="100"/>
          <a:sy n="82" d="100"/>
        </p:scale>
        <p:origin x="720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9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559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133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323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10/5/2021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Κεφάλαιο 1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/>
              <a:t>Μεθοδολογία Ασκήσεων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br>
              <a:rPr lang="el-GR" dirty="0"/>
            </a:br>
            <a:endParaRPr lang="el-GR" dirty="0"/>
          </a:p>
        </p:txBody>
      </p:sp>
      <p:sp>
        <p:nvSpPr>
          <p:cNvPr id="14" name="Σύμβολο κράτησης θέσης περιεχομένου 13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/>
          <a:lstStyle/>
          <a:p>
            <a:pPr rtl="0"/>
            <a:r>
              <a:rPr lang="el-GR" dirty="0"/>
              <a:t>Α. Σε κάθε αλληλουχία </a:t>
            </a:r>
            <a:r>
              <a:rPr lang="el-GR" dirty="0" err="1"/>
              <a:t>νουκλεοτιδίων</a:t>
            </a:r>
            <a:r>
              <a:rPr lang="el-GR" dirty="0"/>
              <a:t> ισχύει:</a:t>
            </a:r>
          </a:p>
          <a:p>
            <a:pPr rtl="0"/>
            <a:r>
              <a:rPr lang="el-GR" dirty="0"/>
              <a:t>Προσανατολισμός 5’-&gt;3’ και </a:t>
            </a:r>
            <a:r>
              <a:rPr lang="el-GR" dirty="0" err="1"/>
              <a:t>φωσφοδιεστερικός</a:t>
            </a:r>
            <a:r>
              <a:rPr lang="el-GR" dirty="0"/>
              <a:t> δεσμός 3’-5’</a:t>
            </a:r>
          </a:p>
          <a:p>
            <a:pPr rtl="0"/>
            <a:r>
              <a:rPr lang="el-GR" dirty="0"/>
              <a:t>Ελεύθερη φωσφορική ομάδα στο 5’ άκρο του πρώτου </a:t>
            </a:r>
            <a:r>
              <a:rPr lang="el-GR" dirty="0" err="1"/>
              <a:t>νουκλεοτιδίου</a:t>
            </a:r>
            <a:r>
              <a:rPr lang="el-GR" dirty="0"/>
              <a:t>.</a:t>
            </a:r>
          </a:p>
          <a:p>
            <a:pPr rtl="0"/>
            <a:r>
              <a:rPr lang="el-GR" dirty="0"/>
              <a:t>Ελεύθερο ΟΗ στο 3’ άκρο του τελευταίου </a:t>
            </a:r>
            <a:r>
              <a:rPr lang="el-GR" dirty="0" err="1"/>
              <a:t>νουκλεοτιδίου</a:t>
            </a:r>
            <a:r>
              <a:rPr lang="el-GR" dirty="0"/>
              <a:t>.</a:t>
            </a:r>
          </a:p>
          <a:p>
            <a:pPr rtl="0"/>
            <a:r>
              <a:rPr lang="el-GR" dirty="0"/>
              <a:t>Αριθμός </a:t>
            </a:r>
            <a:r>
              <a:rPr lang="el-GR" b="1" dirty="0" err="1"/>
              <a:t>νουκλεοτιδίων</a:t>
            </a:r>
            <a:r>
              <a:rPr lang="el-GR" dirty="0"/>
              <a:t>=αριθμός αζωτούχων </a:t>
            </a:r>
            <a:r>
              <a:rPr lang="el-GR" b="1" dirty="0"/>
              <a:t>βάσεων</a:t>
            </a:r>
            <a:r>
              <a:rPr lang="el-GR" dirty="0"/>
              <a:t>=αριθμός </a:t>
            </a:r>
            <a:r>
              <a:rPr lang="el-GR" b="1" dirty="0"/>
              <a:t>φωσφορικών ομάδων</a:t>
            </a:r>
            <a:r>
              <a:rPr lang="el-GR" dirty="0"/>
              <a:t>=αριθμός </a:t>
            </a:r>
            <a:r>
              <a:rPr lang="el-GR" b="1" dirty="0"/>
              <a:t>ατόμων φωσφόρου</a:t>
            </a:r>
            <a:r>
              <a:rPr lang="el-GR" dirty="0"/>
              <a:t>=αριθμός </a:t>
            </a:r>
            <a:r>
              <a:rPr lang="el-GR" b="1" dirty="0" err="1"/>
              <a:t>πεντοζών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08332E7-2B35-41C7-9B8F-656F95B0B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Β. Σε μόριο </a:t>
            </a:r>
            <a:r>
              <a:rPr lang="en-US" dirty="0"/>
              <a:t>DNA</a:t>
            </a:r>
            <a:r>
              <a:rPr lang="el-GR" dirty="0"/>
              <a:t> με ν </a:t>
            </a:r>
            <a:r>
              <a:rPr lang="el-GR" dirty="0" err="1"/>
              <a:t>νουκλεοτίδια</a:t>
            </a:r>
            <a:r>
              <a:rPr lang="el-GR" dirty="0"/>
              <a:t> ισχύει:</a:t>
            </a:r>
          </a:p>
          <a:p>
            <a:r>
              <a:rPr lang="el-GR" dirty="0"/>
              <a:t>Ι. Αν είναι δίκλωνο με Α ζεύγη Α-Τ και </a:t>
            </a:r>
            <a:r>
              <a:rPr lang="en-US" dirty="0"/>
              <a:t>G </a:t>
            </a:r>
            <a:r>
              <a:rPr lang="el-GR" dirty="0"/>
              <a:t>ζεύγη </a:t>
            </a:r>
            <a:r>
              <a:rPr lang="en-US" dirty="0"/>
              <a:t>G-C</a:t>
            </a:r>
            <a:endParaRPr lang="el-GR" dirty="0"/>
          </a:p>
          <a:p>
            <a:r>
              <a:rPr lang="el-GR" dirty="0"/>
              <a:t>Α=Τ=&gt;Α/Τ=1 , </a:t>
            </a:r>
            <a:r>
              <a:rPr lang="en-US" dirty="0"/>
              <a:t>C=G=&gt;C/G=1 =&gt; A+G/T+C=1</a:t>
            </a:r>
          </a:p>
          <a:p>
            <a:r>
              <a:rPr lang="en-US" dirty="0"/>
              <a:t>V=2A+2G, A%+T%+C%+G%=100% =&gt; A%+G%=50%</a:t>
            </a:r>
          </a:p>
          <a:p>
            <a:r>
              <a:rPr lang="el-GR" dirty="0"/>
              <a:t>Αριθμός δεσμών υδρογόνου=2(Α-Τ)+3(</a:t>
            </a:r>
            <a:r>
              <a:rPr lang="en-US" dirty="0"/>
              <a:t>G</a:t>
            </a:r>
            <a:r>
              <a:rPr lang="el-GR" dirty="0"/>
              <a:t>-</a:t>
            </a:r>
            <a:r>
              <a:rPr lang="en-US" dirty="0"/>
              <a:t>C)=2A+3G</a:t>
            </a:r>
            <a:endParaRPr lang="el-GR" dirty="0"/>
          </a:p>
          <a:p>
            <a:r>
              <a:rPr lang="el-GR" dirty="0"/>
              <a:t>Μήκος=αριθμός δεσμών βάσεων</a:t>
            </a:r>
          </a:p>
          <a:p>
            <a:r>
              <a:rPr lang="el-GR" dirty="0"/>
              <a:t>Δίκλωνο γραμμικό: Φ.Δ=ν-2 = αριθμός μορίων νερού κατά την υδρόλυση/συμπύκνωση</a:t>
            </a:r>
          </a:p>
          <a:p>
            <a:r>
              <a:rPr lang="el-GR" dirty="0"/>
              <a:t>Δίκλωνο κυκλικό: Φ.Δ=ν=αριθμός μορίων νερού</a:t>
            </a:r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περιεχομένου 4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/>
          <a:lstStyle/>
          <a:p>
            <a:pPr rtl="0"/>
            <a:r>
              <a:rPr lang="el-GR" dirty="0"/>
              <a:t>ΙΙ. Αν είναι μονόκλωνο: Α/Τ διάφορο του 1, </a:t>
            </a:r>
            <a:r>
              <a:rPr lang="en-US" dirty="0"/>
              <a:t>G/C</a:t>
            </a:r>
            <a:r>
              <a:rPr lang="el-GR" dirty="0"/>
              <a:t> διάφορο του 1, άρα και ο λόγος </a:t>
            </a:r>
            <a:r>
              <a:rPr lang="en-US" dirty="0"/>
              <a:t>A</a:t>
            </a:r>
            <a:r>
              <a:rPr lang="el-GR" dirty="0"/>
              <a:t>+</a:t>
            </a:r>
            <a:r>
              <a:rPr lang="en-US" dirty="0"/>
              <a:t>G/T+C</a:t>
            </a:r>
            <a:r>
              <a:rPr lang="el-GR" dirty="0"/>
              <a:t> διάφορος του 1.</a:t>
            </a:r>
          </a:p>
          <a:p>
            <a:pPr rtl="0"/>
            <a:r>
              <a:rPr lang="el-GR" dirty="0"/>
              <a:t>Μήκος= αριθμός </a:t>
            </a:r>
            <a:r>
              <a:rPr lang="el-GR" dirty="0" err="1"/>
              <a:t>νουκλεοτιδίων</a:t>
            </a:r>
            <a:endParaRPr lang="el-GR" dirty="0"/>
          </a:p>
          <a:p>
            <a:pPr rtl="0"/>
            <a:r>
              <a:rPr lang="el-GR" dirty="0"/>
              <a:t>Αν είναι μονόκλωνο γραμμικό: Φ.Δ= αριθμός μορίων νερού=ν-1</a:t>
            </a:r>
          </a:p>
          <a:p>
            <a:pPr rtl="0"/>
            <a:r>
              <a:rPr lang="el-GR" dirty="0"/>
              <a:t>Αν είναι μονόκλωνο κυκλικό: Φ.Δ=αριθμός μορίων νερού=ν</a:t>
            </a:r>
          </a:p>
          <a:p>
            <a:pPr rtl="0"/>
            <a:r>
              <a:rPr lang="el-GR" dirty="0"/>
              <a:t>Επειδή το </a:t>
            </a:r>
            <a:r>
              <a:rPr lang="en-US" dirty="0"/>
              <a:t>RNA</a:t>
            </a:r>
            <a:r>
              <a:rPr lang="el-GR" dirty="0"/>
              <a:t> είναι μονόκλωνο ισχύουν τα ίδια.</a:t>
            </a: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14C03A-3CBF-4A6F-BE16-C76DD8635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/>
          <a:lstStyle/>
          <a:p>
            <a:r>
              <a:rPr lang="el-GR" dirty="0"/>
              <a:t>Γ. Για τα χρωμοσώματα:</a:t>
            </a:r>
          </a:p>
          <a:p>
            <a:r>
              <a:rPr lang="el-GR" dirty="0"/>
              <a:t>Αν ο αριθμός είναι άρτιος και τα χρωμοσώματα συνιστούν ζεύγη-&gt; ο οργανισμός </a:t>
            </a:r>
            <a:r>
              <a:rPr lang="el-GR" b="1" dirty="0"/>
              <a:t>μπορεί</a:t>
            </a:r>
            <a:r>
              <a:rPr lang="el-GR" dirty="0"/>
              <a:t> να είναι </a:t>
            </a:r>
            <a:r>
              <a:rPr lang="el-GR" dirty="0" err="1"/>
              <a:t>διπλοειδής</a:t>
            </a:r>
            <a:endParaRPr lang="el-GR" dirty="0"/>
          </a:p>
          <a:p>
            <a:r>
              <a:rPr lang="el-GR" dirty="0"/>
              <a:t>Αν είναι περιττός, τα χρωμοσώματα δεν συνιστούν ζεύγη-&gt; ο οργανισμός είναι απλοειδής.</a:t>
            </a: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 σε πίνακα κιμωλίας (ευρεία οθόνη)</Template>
  <TotalTime>79</TotalTime>
  <Words>309</Words>
  <Application>Microsoft Office PowerPoint</Application>
  <PresentationFormat>Προσαρμογή</PresentationFormat>
  <Paragraphs>29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Consolas</vt:lpstr>
      <vt:lpstr>Corbel</vt:lpstr>
      <vt:lpstr>Πίνακας κιμωλίας 16x9</vt:lpstr>
      <vt:lpstr>Κεφάλαιο 1ο </vt:lpstr>
      <vt:lpstr> 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1ο</dc:title>
  <dc:creator>Δήμητρα-Γεωργία Λαύκα</dc:creator>
  <cp:lastModifiedBy>Δήμητρα-Γεωργία Λαύκα</cp:lastModifiedBy>
  <cp:revision>8</cp:revision>
  <dcterms:created xsi:type="dcterms:W3CDTF">2021-03-07T10:51:34Z</dcterms:created>
  <dcterms:modified xsi:type="dcterms:W3CDTF">2021-05-10T19:50:51Z</dcterms:modified>
</cp:coreProperties>
</file>