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78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Στυλ κύριου τίτλου</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Στυλ κύριου υπότιτλου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92014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Στυλ κύριου τίτλου</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32731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Στυλ κύριου τίτλου</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υποδείγματος κειμένου</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9659073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Στυλ κύριου τίτλου</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52603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931213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Στυλ κύριου τίτλου</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υποδείγματος κειμένου</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097893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Vertical Text Placeholder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480261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Στυλ κύριου τίτλου</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69752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63989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Στυλ κύριου τίτλου</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υποδείγματος κειμένου</a:t>
            </a:r>
          </a:p>
        </p:txBody>
      </p:sp>
      <p:sp>
        <p:nvSpPr>
          <p:cNvPr id="4" name="Date Placeholder 3"/>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5310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52402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Στυλ κύριου τίτλου</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67187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Στυλ κύριου τίτλου</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53083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24645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Στυλ κύριου τίτλου</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244694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Στυλ κύριου τίτλου</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υποδείγματος κειμένου</a:t>
            </a:r>
          </a:p>
        </p:txBody>
      </p:sp>
      <p:sp>
        <p:nvSpPr>
          <p:cNvPr id="5" name="Date Placeholder 4"/>
          <p:cNvSpPr>
            <a:spLocks noGrp="1"/>
          </p:cNvSpPr>
          <p:nvPr>
            <p:ph type="dt" sz="half" idx="10"/>
          </p:nvPr>
        </p:nvSpPr>
        <p:spPr/>
        <p:txBody>
          <a:bodyPr/>
          <a:lstStyle/>
          <a:p>
            <a:fld id="{B61BEF0D-F0BB-DE4B-95CE-6DB70DBA9567}" type="datetimeFigureOut">
              <a:rPr lang="en-US" smtClean="0"/>
              <a:pPr/>
              <a:t>1/13/2022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281506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Στυλ κύριου τίτλου</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1/13/2022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84024219"/>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err="1"/>
              <a:t>Κεφαλαιο</a:t>
            </a:r>
            <a:r>
              <a:rPr lang="el-GR" dirty="0"/>
              <a:t> 5</a:t>
            </a:r>
            <a:r>
              <a:rPr lang="el-GR" baseline="30000" dirty="0"/>
              <a:t>ο</a:t>
            </a:r>
            <a:r>
              <a:rPr lang="el-GR" dirty="0"/>
              <a:t> </a:t>
            </a:r>
          </a:p>
        </p:txBody>
      </p:sp>
      <p:sp>
        <p:nvSpPr>
          <p:cNvPr id="3" name="Υπότιτλος 2"/>
          <p:cNvSpPr>
            <a:spLocks noGrp="1"/>
          </p:cNvSpPr>
          <p:nvPr>
            <p:ph type="subTitle" idx="1"/>
          </p:nvPr>
        </p:nvSpPr>
        <p:spPr/>
        <p:txBody>
          <a:bodyPr/>
          <a:lstStyle/>
          <a:p>
            <a:r>
              <a:rPr lang="el-GR" dirty="0" err="1"/>
              <a:t>Μενδελική</a:t>
            </a:r>
            <a:r>
              <a:rPr lang="el-GR" dirty="0"/>
              <a:t> κληρονομικότητα- Άνθρωπος</a:t>
            </a:r>
          </a:p>
        </p:txBody>
      </p:sp>
    </p:spTree>
    <p:extLst>
      <p:ext uri="{BB962C8B-B14F-4D97-AF65-F5344CB8AC3E}">
        <p14:creationId xmlns:p14="http://schemas.microsoft.com/office/powerpoint/2010/main" val="3608951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588135"/>
          </a:xfrm>
        </p:spPr>
        <p:txBody>
          <a:bodyPr>
            <a:normAutofit/>
          </a:bodyPr>
          <a:lstStyle/>
          <a:p>
            <a:pPr algn="ctr"/>
            <a:r>
              <a:rPr lang="el-GR" sz="2800" dirty="0">
                <a:solidFill>
                  <a:srgbClr val="90C226"/>
                </a:solidFill>
              </a:rPr>
              <a:t>Φυλοσύνδετη υπολειπόμενη κληρονομικότητα</a:t>
            </a:r>
            <a:endParaRPr lang="el-GR" sz="2800" dirty="0"/>
          </a:p>
        </p:txBody>
      </p:sp>
      <p:sp>
        <p:nvSpPr>
          <p:cNvPr id="3" name="Θέση περιεχομένου 2"/>
          <p:cNvSpPr>
            <a:spLocks noGrp="1"/>
          </p:cNvSpPr>
          <p:nvPr>
            <p:ph idx="1"/>
          </p:nvPr>
        </p:nvSpPr>
        <p:spPr>
          <a:xfrm>
            <a:off x="677334" y="1197735"/>
            <a:ext cx="8596668" cy="5370490"/>
          </a:xfrm>
        </p:spPr>
        <p:txBody>
          <a:bodyPr>
            <a:normAutofit fontScale="92500"/>
          </a:bodyPr>
          <a:lstStyle/>
          <a:p>
            <a:r>
              <a:rPr lang="el-GR" dirty="0"/>
              <a:t>Ένα υπολειπόμενο φυλοσύνδετο γονίδιο εκφράζεται </a:t>
            </a:r>
            <a:r>
              <a:rPr lang="el-GR" dirty="0" err="1"/>
              <a:t>φαινοτυπικά</a:t>
            </a:r>
            <a:r>
              <a:rPr lang="el-GR" dirty="0"/>
              <a:t> σε όλα τα αρσενικά άτομα που φέρουν το γονίδιο, αλλά μόνο στα θηλυκά που είναι ομόζυγα για το υπολειπόμενο γονίδιο. Ο λόγος που συμβαίνει αυτό είναι γιατί στα αρσενικά άτομα τα φυλοσύνδετα γονίδια υπάρχουν μόνο μια φορά. Συνεπώς αυτές οι ασθένειες εμφανίζονται συχνότερα στα αρσενικά παρά στα θηλυκά άτομα.</a:t>
            </a:r>
          </a:p>
          <a:p>
            <a:r>
              <a:rPr lang="el-GR" dirty="0"/>
              <a:t>Στα φυλοσύνδετα γονίδια ισχύουν οι νόμοι του </a:t>
            </a:r>
            <a:r>
              <a:rPr lang="en-US" dirty="0"/>
              <a:t>Mendel</a:t>
            </a:r>
            <a:r>
              <a:rPr lang="el-GR" dirty="0"/>
              <a:t>, αλλά τροποποιούνται οι αναλογίες των απογόνων.</a:t>
            </a:r>
          </a:p>
          <a:p>
            <a:r>
              <a:rPr lang="el-GR" dirty="0"/>
              <a:t>Πιθανοί γονότυποι για φυλοσύνδετα γονίδια</a:t>
            </a:r>
          </a:p>
          <a:p>
            <a:r>
              <a:rPr lang="el-GR" dirty="0"/>
              <a:t>Στον άντρα: Χ</a:t>
            </a:r>
            <a:r>
              <a:rPr lang="el-GR" baseline="30000" dirty="0"/>
              <a:t>Α</a:t>
            </a:r>
            <a:r>
              <a:rPr lang="el-GR" dirty="0"/>
              <a:t>Υ (υγιής)</a:t>
            </a:r>
          </a:p>
          <a:p>
            <a:pPr marL="1371600" lvl="3" indent="0">
              <a:buNone/>
            </a:pPr>
            <a:r>
              <a:rPr lang="el-GR" sz="1800" dirty="0"/>
              <a:t>   </a:t>
            </a:r>
            <a:r>
              <a:rPr lang="el-GR" sz="1800" dirty="0" err="1"/>
              <a:t>Χ</a:t>
            </a:r>
            <a:r>
              <a:rPr lang="el-GR" sz="1800" baseline="30000" dirty="0" err="1"/>
              <a:t>α</a:t>
            </a:r>
            <a:r>
              <a:rPr lang="el-GR" sz="1800" dirty="0" err="1"/>
              <a:t>Υ</a:t>
            </a:r>
            <a:r>
              <a:rPr lang="el-GR" sz="1800" dirty="0"/>
              <a:t> (πάσχει)</a:t>
            </a:r>
          </a:p>
          <a:p>
            <a:pPr marL="216000" lvl="3">
              <a:spcBef>
                <a:spcPts val="1200"/>
              </a:spcBef>
              <a:buClr>
                <a:srgbClr val="90C226"/>
              </a:buClr>
            </a:pPr>
            <a:r>
              <a:rPr lang="el-GR" sz="1800" dirty="0"/>
              <a:t>Στη γυναίκα: Χ</a:t>
            </a:r>
            <a:r>
              <a:rPr lang="el-GR" sz="1800" baseline="30000" dirty="0"/>
              <a:t>Α</a:t>
            </a:r>
            <a:r>
              <a:rPr lang="el-GR" sz="1800" dirty="0">
                <a:solidFill>
                  <a:prstClr val="black">
                    <a:lumMod val="75000"/>
                    <a:lumOff val="25000"/>
                  </a:prstClr>
                </a:solidFill>
              </a:rPr>
              <a:t>Χ</a:t>
            </a:r>
            <a:r>
              <a:rPr lang="el-GR" sz="1800" baseline="30000" dirty="0">
                <a:solidFill>
                  <a:prstClr val="black">
                    <a:lumMod val="75000"/>
                    <a:lumOff val="25000"/>
                  </a:prstClr>
                </a:solidFill>
              </a:rPr>
              <a:t>Α </a:t>
            </a:r>
            <a:r>
              <a:rPr lang="el-GR" sz="1800" dirty="0">
                <a:solidFill>
                  <a:prstClr val="black">
                    <a:lumMod val="75000"/>
                    <a:lumOff val="25000"/>
                  </a:prstClr>
                </a:solidFill>
              </a:rPr>
              <a:t>(υγιής)</a:t>
            </a:r>
          </a:p>
          <a:p>
            <a:pPr marL="0" lvl="3" indent="0">
              <a:spcBef>
                <a:spcPts val="1200"/>
              </a:spcBef>
              <a:buClr>
                <a:srgbClr val="90C226"/>
              </a:buClr>
              <a:buNone/>
            </a:pPr>
            <a:r>
              <a:rPr lang="el-GR" sz="1800" dirty="0"/>
              <a:t>   			   </a:t>
            </a:r>
            <a:r>
              <a:rPr lang="el-GR" sz="1800" dirty="0" err="1">
                <a:solidFill>
                  <a:prstClr val="black">
                    <a:lumMod val="75000"/>
                    <a:lumOff val="25000"/>
                  </a:prstClr>
                </a:solidFill>
              </a:rPr>
              <a:t>Χ</a:t>
            </a:r>
            <a:r>
              <a:rPr lang="el-GR" sz="1800" baseline="30000" dirty="0" err="1">
                <a:solidFill>
                  <a:prstClr val="black">
                    <a:lumMod val="75000"/>
                    <a:lumOff val="25000"/>
                  </a:prstClr>
                </a:solidFill>
              </a:rPr>
              <a:t>Α</a:t>
            </a:r>
            <a:r>
              <a:rPr lang="el-GR" sz="1800" dirty="0" err="1">
                <a:solidFill>
                  <a:prstClr val="black">
                    <a:lumMod val="75000"/>
                    <a:lumOff val="25000"/>
                  </a:prstClr>
                </a:solidFill>
              </a:rPr>
              <a:t>Χ</a:t>
            </a:r>
            <a:r>
              <a:rPr lang="el-GR" sz="1800" baseline="30000" dirty="0" err="1">
                <a:solidFill>
                  <a:prstClr val="black">
                    <a:lumMod val="75000"/>
                    <a:lumOff val="25000"/>
                  </a:prstClr>
                </a:solidFill>
              </a:rPr>
              <a:t>α</a:t>
            </a:r>
            <a:r>
              <a:rPr lang="el-GR" sz="1800" dirty="0">
                <a:solidFill>
                  <a:prstClr val="black">
                    <a:lumMod val="75000"/>
                    <a:lumOff val="25000"/>
                  </a:prstClr>
                </a:solidFill>
              </a:rPr>
              <a:t> (φορέας)</a:t>
            </a:r>
          </a:p>
          <a:p>
            <a:pPr marL="1359000" lvl="6" indent="0">
              <a:spcBef>
                <a:spcPts val="1200"/>
              </a:spcBef>
              <a:buClr>
                <a:srgbClr val="90C226"/>
              </a:buClr>
              <a:buNone/>
            </a:pPr>
            <a:r>
              <a:rPr lang="el-GR" sz="1800" dirty="0">
                <a:solidFill>
                  <a:prstClr val="black">
                    <a:lumMod val="75000"/>
                    <a:lumOff val="25000"/>
                  </a:prstClr>
                </a:solidFill>
              </a:rPr>
              <a:t>   </a:t>
            </a:r>
            <a:r>
              <a:rPr lang="el-GR" sz="1800" dirty="0" err="1">
                <a:solidFill>
                  <a:prstClr val="black">
                    <a:lumMod val="75000"/>
                    <a:lumOff val="25000"/>
                  </a:prstClr>
                </a:solidFill>
              </a:rPr>
              <a:t>Χ</a:t>
            </a:r>
            <a:r>
              <a:rPr lang="el-GR" sz="1800" baseline="30000" dirty="0" err="1">
                <a:solidFill>
                  <a:prstClr val="black">
                    <a:lumMod val="75000"/>
                    <a:lumOff val="25000"/>
                  </a:prstClr>
                </a:solidFill>
              </a:rPr>
              <a:t>α</a:t>
            </a:r>
            <a:r>
              <a:rPr lang="el-GR" sz="1800" dirty="0" err="1">
                <a:solidFill>
                  <a:prstClr val="black">
                    <a:lumMod val="75000"/>
                    <a:lumOff val="25000"/>
                  </a:prstClr>
                </a:solidFill>
              </a:rPr>
              <a:t>Χ</a:t>
            </a:r>
            <a:r>
              <a:rPr lang="el-GR" sz="1800" baseline="30000" dirty="0" err="1">
                <a:solidFill>
                  <a:prstClr val="black">
                    <a:lumMod val="75000"/>
                    <a:lumOff val="25000"/>
                  </a:prstClr>
                </a:solidFill>
              </a:rPr>
              <a:t>α</a:t>
            </a:r>
            <a:r>
              <a:rPr lang="el-GR" sz="1800" dirty="0">
                <a:solidFill>
                  <a:prstClr val="black">
                    <a:lumMod val="75000"/>
                    <a:lumOff val="25000"/>
                  </a:prstClr>
                </a:solidFill>
              </a:rPr>
              <a:t> (πάσχει)</a:t>
            </a:r>
          </a:p>
          <a:p>
            <a:pPr lvl="0">
              <a:buClr>
                <a:srgbClr val="90C226"/>
              </a:buClr>
            </a:pPr>
            <a:r>
              <a:rPr lang="el-GR" dirty="0">
                <a:solidFill>
                  <a:prstClr val="black">
                    <a:lumMod val="75000"/>
                    <a:lumOff val="25000"/>
                  </a:prstClr>
                </a:solidFill>
              </a:rPr>
              <a:t>Αν η μητέρα πάσχει θα μεταβιβάσει της ασθένεια σε όλους τους αρσενικούς απογόνους, μιας και λαμβάνουν το Υ από τον πατέρα που δεν διαθέτει φυλοσύνδετα γονίδια.</a:t>
            </a:r>
          </a:p>
          <a:p>
            <a:pPr marL="216000" lvl="6" indent="0">
              <a:spcBef>
                <a:spcPts val="1200"/>
              </a:spcBef>
              <a:buClr>
                <a:srgbClr val="90C226"/>
              </a:buClr>
              <a:buNone/>
            </a:pPr>
            <a:endParaRPr lang="el-GR" sz="1800" dirty="0">
              <a:solidFill>
                <a:prstClr val="black">
                  <a:lumMod val="75000"/>
                  <a:lumOff val="25000"/>
                </a:prstClr>
              </a:solidFill>
            </a:endParaRPr>
          </a:p>
        </p:txBody>
      </p:sp>
    </p:spTree>
    <p:extLst>
      <p:ext uri="{BB962C8B-B14F-4D97-AF65-F5344CB8AC3E}">
        <p14:creationId xmlns:p14="http://schemas.microsoft.com/office/powerpoint/2010/main" val="6103092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678287"/>
          </a:xfrm>
        </p:spPr>
        <p:txBody>
          <a:bodyPr>
            <a:normAutofit/>
          </a:bodyPr>
          <a:lstStyle/>
          <a:p>
            <a:pPr algn="ctr"/>
            <a:r>
              <a:rPr lang="el-GR" sz="2800" dirty="0">
                <a:solidFill>
                  <a:srgbClr val="90C226"/>
                </a:solidFill>
              </a:rPr>
              <a:t>Συνολικά</a:t>
            </a:r>
            <a:endParaRPr lang="el-GR" sz="2800" dirty="0"/>
          </a:p>
        </p:txBody>
      </p:sp>
      <p:sp>
        <p:nvSpPr>
          <p:cNvPr id="3" name="Θέση περιεχομένου 2"/>
          <p:cNvSpPr>
            <a:spLocks noGrp="1"/>
          </p:cNvSpPr>
          <p:nvPr>
            <p:ph idx="1"/>
          </p:nvPr>
        </p:nvSpPr>
        <p:spPr>
          <a:xfrm>
            <a:off x="677334" y="1287887"/>
            <a:ext cx="8596668" cy="4753475"/>
          </a:xfrm>
        </p:spPr>
        <p:txBody>
          <a:bodyPr>
            <a:normAutofit/>
          </a:bodyPr>
          <a:lstStyle/>
          <a:p>
            <a:pPr>
              <a:spcBef>
                <a:spcPts val="600"/>
              </a:spcBef>
            </a:pPr>
            <a:r>
              <a:rPr lang="el-GR" sz="1600" dirty="0"/>
              <a:t>Σε ποιες περιπτώσεις από γονείς που έχουν τον ίδιο φαινότυπο ως προς το ένα χαρακτήρα γεννιέται παιδί με διαφορετικό φαινότυπο ως προς το χαρακτήρα αυτό χωρίς να δημιουργηθεί μετάλλαξη;</a:t>
            </a:r>
          </a:p>
          <a:p>
            <a:pPr>
              <a:spcBef>
                <a:spcPts val="600"/>
              </a:spcBef>
              <a:buFont typeface="+mj-lt"/>
              <a:buAutoNum type="arabicPeriod"/>
            </a:pPr>
            <a:r>
              <a:rPr lang="el-GR" sz="1600" dirty="0"/>
              <a:t>Δυο γονείς εμφανίζουν την ίδια επικρατή ασθένεια και γεννιέται παιδί ομόζυγο για υπολειπόμενο υγιές γονίδιο (</a:t>
            </a:r>
            <a:r>
              <a:rPr lang="el-GR" sz="1600" dirty="0" err="1"/>
              <a:t>ετερόζυγοι</a:t>
            </a:r>
            <a:r>
              <a:rPr lang="el-GR" sz="1600" dirty="0"/>
              <a:t>)</a:t>
            </a:r>
          </a:p>
          <a:p>
            <a:pPr>
              <a:spcBef>
                <a:spcPts val="600"/>
              </a:spcBef>
              <a:buFont typeface="+mj-lt"/>
              <a:buAutoNum type="arabicPeriod"/>
            </a:pPr>
            <a:r>
              <a:rPr lang="el-GR" sz="1600" dirty="0"/>
              <a:t>Δυο υγιής γονείς αποκτούν παιδί που πάσχει από υπολειπόμενη </a:t>
            </a:r>
            <a:r>
              <a:rPr lang="el-GR" sz="1600" dirty="0" err="1"/>
              <a:t>αυτοσωμική</a:t>
            </a:r>
            <a:r>
              <a:rPr lang="el-GR" sz="1600" dirty="0"/>
              <a:t> ασθένεια (φορείς)</a:t>
            </a:r>
          </a:p>
          <a:p>
            <a:pPr>
              <a:spcBef>
                <a:spcPts val="600"/>
              </a:spcBef>
              <a:buFont typeface="+mj-lt"/>
              <a:buAutoNum type="arabicPeriod"/>
            </a:pPr>
            <a:r>
              <a:rPr lang="el-GR" sz="1600" dirty="0"/>
              <a:t>Δύο υγιής γονείς αποκτούν γιο που </a:t>
            </a:r>
            <a:r>
              <a:rPr lang="el-GR" sz="1600" dirty="0" err="1"/>
              <a:t>πασχει</a:t>
            </a:r>
            <a:r>
              <a:rPr lang="el-GR" sz="1600" dirty="0"/>
              <a:t> από υπολειπόμενη φυλοσύνδετη ασθένεια (μητέρα φορέας)</a:t>
            </a:r>
          </a:p>
          <a:p>
            <a:r>
              <a:rPr lang="el-GR" sz="1600" dirty="0"/>
              <a:t>Από έναν άντρα απομονώνονται δυο σπερματοζωάρια και εντοπίζεται διαφορετικός αριθμός γονιδίων στο καθένα. Γιατί μπορεί να συμβαίνει αυτό; (Μην ληφθούν υπόψιν οι μεταλλάξεις)</a:t>
            </a:r>
          </a:p>
          <a:p>
            <a:pPr>
              <a:buFont typeface="Arial" panose="020B0604020202020204" pitchFamily="34" charset="0"/>
              <a:buChar char="•"/>
            </a:pPr>
            <a:r>
              <a:rPr lang="el-GR" sz="1600" dirty="0"/>
              <a:t>Το ένα σπερματοζωάριο περιέχει Χ χρωμόσωμα ενώ το άλλο Υ. Το Χ χρωμόσωμα περιέχει τα φυλοσύνδετα γονίδια που δεν υπάρχουν στο Υ. Το αντίστοιχο τμήμα του Υ χρωμοσώματος περιέχει τα </a:t>
            </a:r>
            <a:r>
              <a:rPr lang="el-GR" sz="1600" dirty="0" err="1"/>
              <a:t>ολανδρικά</a:t>
            </a:r>
            <a:r>
              <a:rPr lang="el-GR" sz="1600" dirty="0"/>
              <a:t> γονίδια, τα οποία είναι λιγότερα από φυλοσύνδετα. Για το </a:t>
            </a:r>
            <a:r>
              <a:rPr lang="el-GR" sz="1600" dirty="0" err="1"/>
              <a:t>λογο</a:t>
            </a:r>
            <a:r>
              <a:rPr lang="el-GR" sz="1600" dirty="0"/>
              <a:t> αυτό το σπερματοζωάριο που περιέχει το Χ χρωμόσωμα περιέχει περισσότερα γονίδια.</a:t>
            </a:r>
          </a:p>
          <a:p>
            <a:endParaRPr lang="el-GR" sz="1600" dirty="0"/>
          </a:p>
          <a:p>
            <a:pPr marL="0" indent="0">
              <a:buNone/>
            </a:pPr>
            <a:endParaRPr lang="el-GR" dirty="0"/>
          </a:p>
        </p:txBody>
      </p:sp>
    </p:spTree>
    <p:extLst>
      <p:ext uri="{BB962C8B-B14F-4D97-AF65-F5344CB8AC3E}">
        <p14:creationId xmlns:p14="http://schemas.microsoft.com/office/powerpoint/2010/main" val="805531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588135"/>
          </a:xfrm>
        </p:spPr>
        <p:txBody>
          <a:bodyPr>
            <a:normAutofit/>
          </a:bodyPr>
          <a:lstStyle/>
          <a:p>
            <a:pPr algn="ctr"/>
            <a:r>
              <a:rPr lang="el-GR" sz="2800" dirty="0">
                <a:solidFill>
                  <a:srgbClr val="90C226"/>
                </a:solidFill>
              </a:rPr>
              <a:t>Συνολικά</a:t>
            </a:r>
            <a:endParaRPr lang="el-GR" dirty="0"/>
          </a:p>
        </p:txBody>
      </p:sp>
      <p:sp>
        <p:nvSpPr>
          <p:cNvPr id="3" name="Θέση περιεχομένου 2"/>
          <p:cNvSpPr>
            <a:spLocks noGrp="1"/>
          </p:cNvSpPr>
          <p:nvPr>
            <p:ph idx="1"/>
          </p:nvPr>
        </p:nvSpPr>
        <p:spPr>
          <a:xfrm>
            <a:off x="677334" y="1197735"/>
            <a:ext cx="8596668" cy="4843627"/>
          </a:xfrm>
        </p:spPr>
        <p:txBody>
          <a:bodyPr/>
          <a:lstStyle/>
          <a:p>
            <a:pPr>
              <a:buFont typeface="Wingdings" panose="05000000000000000000" pitchFamily="2" charset="2"/>
              <a:buChar char="Ø"/>
            </a:pPr>
            <a:r>
              <a:rPr lang="el-GR" dirty="0" err="1"/>
              <a:t>Μιτοχονδριακό</a:t>
            </a:r>
            <a:r>
              <a:rPr lang="el-GR" dirty="0"/>
              <a:t> </a:t>
            </a:r>
            <a:r>
              <a:rPr lang="en-US" dirty="0"/>
              <a:t>DNA</a:t>
            </a:r>
            <a:endParaRPr lang="el-GR" dirty="0"/>
          </a:p>
          <a:p>
            <a:pPr>
              <a:buFont typeface="Wingdings" panose="05000000000000000000" pitchFamily="2" charset="2"/>
              <a:buChar char="Ø"/>
            </a:pPr>
            <a:r>
              <a:rPr lang="el-GR" dirty="0"/>
              <a:t>Το </a:t>
            </a:r>
            <a:r>
              <a:rPr lang="el-GR" dirty="0" err="1"/>
              <a:t>μιτοχονδριακό</a:t>
            </a:r>
            <a:r>
              <a:rPr lang="el-GR" dirty="0"/>
              <a:t> </a:t>
            </a:r>
            <a:r>
              <a:rPr lang="en-US" dirty="0"/>
              <a:t>DNA</a:t>
            </a:r>
            <a:r>
              <a:rPr lang="el-GR" dirty="0"/>
              <a:t> μεταβιβάζεται από τη μητέρα σε όλους τους απογόνους και δημιουργεί συγκεκριμένης μορφής γενεαλογικά δέντρα. Συνήθως στις ασκήσεις </a:t>
            </a:r>
            <a:r>
              <a:rPr lang="el-GR" dirty="0" err="1"/>
              <a:t>μιτοχονδριακού</a:t>
            </a:r>
            <a:r>
              <a:rPr lang="el-GR" dirty="0"/>
              <a:t> </a:t>
            </a:r>
            <a:r>
              <a:rPr lang="en-US" dirty="0"/>
              <a:t>DNA</a:t>
            </a:r>
            <a:r>
              <a:rPr lang="el-GR" dirty="0"/>
              <a:t>, υπάρχει προσδιορισμός ότι το γονίδιο δεν κληρονομείται με </a:t>
            </a:r>
            <a:r>
              <a:rPr lang="el-GR" dirty="0" err="1"/>
              <a:t>αυτοσωμικό</a:t>
            </a:r>
            <a:r>
              <a:rPr lang="el-GR" dirty="0"/>
              <a:t> τύπο κληρονομικότητας. Αν όχι, κατά τη διερεύνηση βρίσκουμε 3 πιθανές λύσεις: </a:t>
            </a:r>
            <a:r>
              <a:rPr lang="el-GR" dirty="0" err="1"/>
              <a:t>αυτοσωμικό</a:t>
            </a:r>
            <a:r>
              <a:rPr lang="el-GR" dirty="0"/>
              <a:t> επικρατές, </a:t>
            </a:r>
            <a:r>
              <a:rPr lang="el-GR" dirty="0" err="1"/>
              <a:t>αυτοσωμικό</a:t>
            </a:r>
            <a:r>
              <a:rPr lang="el-GR" dirty="0"/>
              <a:t> υπολειπόμενο ή </a:t>
            </a:r>
            <a:r>
              <a:rPr lang="el-GR" dirty="0" err="1"/>
              <a:t>μιτοχονδριακό</a:t>
            </a:r>
            <a:r>
              <a:rPr lang="el-GR" dirty="0"/>
              <a:t> </a:t>
            </a:r>
            <a:r>
              <a:rPr lang="en-US" dirty="0"/>
              <a:t>DNA</a:t>
            </a:r>
            <a:r>
              <a:rPr lang="el-GR" dirty="0"/>
              <a:t>.</a:t>
            </a:r>
          </a:p>
          <a:p>
            <a:pPr>
              <a:buFont typeface="Wingdings" panose="05000000000000000000" pitchFamily="2" charset="2"/>
              <a:buChar char="Ø"/>
            </a:pPr>
            <a:endParaRPr lang="el-GR" dirty="0"/>
          </a:p>
        </p:txBody>
      </p:sp>
      <p:sp>
        <p:nvSpPr>
          <p:cNvPr id="4" name="Έλλειψη 3"/>
          <p:cNvSpPr/>
          <p:nvPr/>
        </p:nvSpPr>
        <p:spPr>
          <a:xfrm>
            <a:off x="1236372" y="3554569"/>
            <a:ext cx="334851" cy="36060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Ορθογώνιο 4"/>
          <p:cNvSpPr/>
          <p:nvPr/>
        </p:nvSpPr>
        <p:spPr>
          <a:xfrm>
            <a:off x="1944710" y="3554569"/>
            <a:ext cx="399245" cy="37348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Έλλειψη 5"/>
          <p:cNvSpPr/>
          <p:nvPr/>
        </p:nvSpPr>
        <p:spPr>
          <a:xfrm>
            <a:off x="3348507" y="3554569"/>
            <a:ext cx="425003" cy="37348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Ορθογώνιο 6"/>
          <p:cNvSpPr/>
          <p:nvPr/>
        </p:nvSpPr>
        <p:spPr>
          <a:xfrm>
            <a:off x="4250028" y="3554569"/>
            <a:ext cx="412124" cy="3734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9" name="Ευθεία γραμμή σύνδεσης 8"/>
          <p:cNvCxnSpPr>
            <a:stCxn id="4" idx="6"/>
            <a:endCxn id="5" idx="1"/>
          </p:cNvCxnSpPr>
          <p:nvPr/>
        </p:nvCxnSpPr>
        <p:spPr>
          <a:xfrm>
            <a:off x="1571223" y="3734873"/>
            <a:ext cx="373487" cy="64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Ευθεία γραμμή σύνδεσης 10"/>
          <p:cNvCxnSpPr>
            <a:stCxn id="6" idx="6"/>
            <a:endCxn id="7" idx="1"/>
          </p:cNvCxnSpPr>
          <p:nvPr/>
        </p:nvCxnSpPr>
        <p:spPr>
          <a:xfrm>
            <a:off x="3773510" y="3741313"/>
            <a:ext cx="47651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Ευθεία γραμμή σύνδεσης 12"/>
          <p:cNvCxnSpPr/>
          <p:nvPr/>
        </p:nvCxnSpPr>
        <p:spPr>
          <a:xfrm>
            <a:off x="1738648" y="3741313"/>
            <a:ext cx="12879" cy="61174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Ευθεία γραμμή σύνδεσης 14"/>
          <p:cNvCxnSpPr/>
          <p:nvPr/>
        </p:nvCxnSpPr>
        <p:spPr>
          <a:xfrm>
            <a:off x="4031087" y="3779950"/>
            <a:ext cx="25758" cy="521594"/>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Ευθεία γραμμή σύνδεσης 18"/>
          <p:cNvCxnSpPr/>
          <p:nvPr/>
        </p:nvCxnSpPr>
        <p:spPr>
          <a:xfrm>
            <a:off x="1017431" y="4353059"/>
            <a:ext cx="14295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Ευθεία γραμμή σύνδεσης 20"/>
          <p:cNvCxnSpPr/>
          <p:nvPr/>
        </p:nvCxnSpPr>
        <p:spPr>
          <a:xfrm>
            <a:off x="3528811" y="4353059"/>
            <a:ext cx="1017431"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Ευθεία γραμμή σύνδεσης 22"/>
          <p:cNvCxnSpPr/>
          <p:nvPr/>
        </p:nvCxnSpPr>
        <p:spPr>
          <a:xfrm>
            <a:off x="1017431" y="4353059"/>
            <a:ext cx="0" cy="360609"/>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Ευθεία γραμμή σύνδεσης 24"/>
          <p:cNvCxnSpPr/>
          <p:nvPr/>
        </p:nvCxnSpPr>
        <p:spPr>
          <a:xfrm>
            <a:off x="1751527" y="4353059"/>
            <a:ext cx="0" cy="321972"/>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Ευθεία γραμμή σύνδεσης 26"/>
          <p:cNvCxnSpPr/>
          <p:nvPr/>
        </p:nvCxnSpPr>
        <p:spPr>
          <a:xfrm>
            <a:off x="2446986" y="4353059"/>
            <a:ext cx="0" cy="360609"/>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Ευθεία γραμμή σύνδεσης 28"/>
          <p:cNvCxnSpPr/>
          <p:nvPr/>
        </p:nvCxnSpPr>
        <p:spPr>
          <a:xfrm>
            <a:off x="3528811" y="4353059"/>
            <a:ext cx="0" cy="360609"/>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Ευθεία γραμμή σύνδεσης 30"/>
          <p:cNvCxnSpPr/>
          <p:nvPr/>
        </p:nvCxnSpPr>
        <p:spPr>
          <a:xfrm>
            <a:off x="4546242" y="4353059"/>
            <a:ext cx="0" cy="321972"/>
          </a:xfrm>
          <a:prstGeom prst="line">
            <a:avLst/>
          </a:prstGeom>
        </p:spPr>
        <p:style>
          <a:lnRef idx="1">
            <a:schemeClr val="accent1"/>
          </a:lnRef>
          <a:fillRef idx="0">
            <a:schemeClr val="accent1"/>
          </a:fillRef>
          <a:effectRef idx="0">
            <a:schemeClr val="accent1"/>
          </a:effectRef>
          <a:fontRef idx="minor">
            <a:schemeClr val="tx1"/>
          </a:fontRef>
        </p:style>
      </p:cxnSp>
      <p:sp>
        <p:nvSpPr>
          <p:cNvPr id="33" name="Ορθογώνιο 32"/>
          <p:cNvSpPr/>
          <p:nvPr/>
        </p:nvSpPr>
        <p:spPr>
          <a:xfrm>
            <a:off x="914400" y="4713668"/>
            <a:ext cx="321972" cy="2704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4" name="Ορθογώνιο 33"/>
          <p:cNvSpPr/>
          <p:nvPr/>
        </p:nvSpPr>
        <p:spPr>
          <a:xfrm>
            <a:off x="1571223" y="4675031"/>
            <a:ext cx="373487" cy="289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6" name="Έλλειψη 35"/>
          <p:cNvSpPr/>
          <p:nvPr/>
        </p:nvSpPr>
        <p:spPr>
          <a:xfrm>
            <a:off x="2228045" y="4649275"/>
            <a:ext cx="437882" cy="41212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7" name="Ορθογώνιο 36"/>
          <p:cNvSpPr/>
          <p:nvPr/>
        </p:nvSpPr>
        <p:spPr>
          <a:xfrm>
            <a:off x="3348507" y="4675031"/>
            <a:ext cx="425003" cy="3863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38" name="Ορθογώνιο 37"/>
          <p:cNvSpPr/>
          <p:nvPr/>
        </p:nvSpPr>
        <p:spPr>
          <a:xfrm>
            <a:off x="4365937" y="4675030"/>
            <a:ext cx="386367" cy="38636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40" name="Ευθεία γραμμή σύνδεσης 39"/>
          <p:cNvCxnSpPr>
            <a:stCxn id="36" idx="6"/>
            <a:endCxn id="37" idx="1"/>
          </p:cNvCxnSpPr>
          <p:nvPr/>
        </p:nvCxnSpPr>
        <p:spPr>
          <a:xfrm>
            <a:off x="2665927" y="4855337"/>
            <a:ext cx="682580" cy="12878"/>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Ευθεία γραμμή σύνδεσης 41"/>
          <p:cNvCxnSpPr/>
          <p:nvPr/>
        </p:nvCxnSpPr>
        <p:spPr>
          <a:xfrm>
            <a:off x="2949262" y="4868214"/>
            <a:ext cx="0" cy="515156"/>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Ευθεία γραμμή σύνδεσης 43"/>
          <p:cNvCxnSpPr/>
          <p:nvPr/>
        </p:nvCxnSpPr>
        <p:spPr>
          <a:xfrm>
            <a:off x="2537138" y="5396248"/>
            <a:ext cx="811369" cy="12879"/>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Ευθεία γραμμή σύνδεσης 47"/>
          <p:cNvCxnSpPr/>
          <p:nvPr/>
        </p:nvCxnSpPr>
        <p:spPr>
          <a:xfrm>
            <a:off x="3348507" y="5396248"/>
            <a:ext cx="0" cy="373487"/>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Ευθεία γραμμή σύνδεσης 49"/>
          <p:cNvCxnSpPr/>
          <p:nvPr/>
        </p:nvCxnSpPr>
        <p:spPr>
          <a:xfrm>
            <a:off x="2537138" y="5383370"/>
            <a:ext cx="0" cy="386365"/>
          </a:xfrm>
          <a:prstGeom prst="line">
            <a:avLst/>
          </a:prstGeom>
        </p:spPr>
        <p:style>
          <a:lnRef idx="1">
            <a:schemeClr val="accent1"/>
          </a:lnRef>
          <a:fillRef idx="0">
            <a:schemeClr val="accent1"/>
          </a:fillRef>
          <a:effectRef idx="0">
            <a:schemeClr val="accent1"/>
          </a:effectRef>
          <a:fontRef idx="minor">
            <a:schemeClr val="tx1"/>
          </a:fontRef>
        </p:style>
      </p:cxnSp>
      <p:sp>
        <p:nvSpPr>
          <p:cNvPr id="51" name="Έλλειψη 50"/>
          <p:cNvSpPr/>
          <p:nvPr/>
        </p:nvSpPr>
        <p:spPr>
          <a:xfrm>
            <a:off x="2343955" y="5769735"/>
            <a:ext cx="412124" cy="3734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2" name="Ορθογώνιο 51"/>
          <p:cNvSpPr/>
          <p:nvPr/>
        </p:nvSpPr>
        <p:spPr>
          <a:xfrm>
            <a:off x="3206839" y="5769735"/>
            <a:ext cx="321972" cy="33484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609003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794197"/>
          </a:xfrm>
        </p:spPr>
        <p:txBody>
          <a:bodyPr>
            <a:normAutofit/>
          </a:bodyPr>
          <a:lstStyle/>
          <a:p>
            <a:pPr algn="ctr"/>
            <a:r>
              <a:rPr lang="el-GR" sz="2800" dirty="0" err="1"/>
              <a:t>Μενδελική</a:t>
            </a:r>
            <a:r>
              <a:rPr lang="el-GR" sz="2800" dirty="0"/>
              <a:t> κληρονομικότητα στον άνθρωπο</a:t>
            </a:r>
          </a:p>
        </p:txBody>
      </p:sp>
      <p:sp>
        <p:nvSpPr>
          <p:cNvPr id="3" name="Θέση περιεχομένου 2"/>
          <p:cNvSpPr>
            <a:spLocks noGrp="1"/>
          </p:cNvSpPr>
          <p:nvPr>
            <p:ph idx="1"/>
          </p:nvPr>
        </p:nvSpPr>
        <p:spPr>
          <a:xfrm>
            <a:off x="677334" y="1403797"/>
            <a:ext cx="8596668" cy="4637565"/>
          </a:xfrm>
        </p:spPr>
        <p:txBody>
          <a:bodyPr/>
          <a:lstStyle/>
          <a:p>
            <a:r>
              <a:rPr lang="el-GR" dirty="0"/>
              <a:t>Η μελέτη της κληρονομικότητας στον άνθρωπο εμφανίζει πολλές δυσκολίες, γιατί:</a:t>
            </a:r>
          </a:p>
          <a:p>
            <a:r>
              <a:rPr lang="el-GR" dirty="0"/>
              <a:t>1. Έχουν </a:t>
            </a:r>
            <a:r>
              <a:rPr lang="el-GR" b="1" dirty="0"/>
              <a:t>μικρό αριθμό απογόνων</a:t>
            </a:r>
          </a:p>
          <a:p>
            <a:r>
              <a:rPr lang="el-GR" dirty="0"/>
              <a:t>2. Έχουν </a:t>
            </a:r>
            <a:r>
              <a:rPr lang="el-GR" b="1" dirty="0"/>
              <a:t>μεγάλη διάρκεια κάθε γενιάς</a:t>
            </a:r>
            <a:r>
              <a:rPr lang="el-GR" dirty="0"/>
              <a:t>, περίπου 20-30 χρόνια</a:t>
            </a:r>
          </a:p>
          <a:p>
            <a:r>
              <a:rPr lang="el-GR" dirty="0"/>
              <a:t>3. </a:t>
            </a:r>
            <a:r>
              <a:rPr lang="el-GR" b="1" dirty="0"/>
              <a:t>Δεν μπορούμε</a:t>
            </a:r>
            <a:r>
              <a:rPr lang="el-GR" dirty="0"/>
              <a:t> να κάνουμε διασταυρώσεις ανάλογες του </a:t>
            </a:r>
            <a:r>
              <a:rPr lang="en-US" dirty="0"/>
              <a:t>Mendel</a:t>
            </a:r>
            <a:r>
              <a:rPr lang="el-GR" dirty="0"/>
              <a:t> στο μοσχομπίζελο.</a:t>
            </a:r>
          </a:p>
          <a:p>
            <a:endParaRPr lang="el-GR" dirty="0"/>
          </a:p>
          <a:p>
            <a:r>
              <a:rPr lang="el-GR" dirty="0"/>
              <a:t>Επίσης στον άνθρωπο κάποιοι χαρακτήρες ελέγχονται ταυτόχρονα από </a:t>
            </a:r>
            <a:r>
              <a:rPr lang="el-GR" b="1" dirty="0"/>
              <a:t>πολλές γενετικές θέσεις</a:t>
            </a:r>
            <a:r>
              <a:rPr lang="el-GR" dirty="0"/>
              <a:t> που τα </a:t>
            </a:r>
            <a:r>
              <a:rPr lang="el-GR" b="1" dirty="0"/>
              <a:t>ένζυμα</a:t>
            </a:r>
            <a:r>
              <a:rPr lang="el-GR" dirty="0"/>
              <a:t> και οι </a:t>
            </a:r>
            <a:r>
              <a:rPr lang="el-GR" b="1" dirty="0"/>
              <a:t>πρωτεΐνες</a:t>
            </a:r>
            <a:r>
              <a:rPr lang="el-GR" dirty="0"/>
              <a:t> που παράγουν αλληλοεπιδρούν μεταξύ τους, ώστε να δημιουργηθεί </a:t>
            </a:r>
            <a:r>
              <a:rPr lang="el-GR" b="1" dirty="0"/>
              <a:t>ένα </a:t>
            </a:r>
            <a:r>
              <a:rPr lang="el-GR" b="1" dirty="0" err="1"/>
              <a:t>φαινοτυπικό</a:t>
            </a:r>
            <a:r>
              <a:rPr lang="el-GR" b="1" dirty="0"/>
              <a:t> χαρακτηριστικό</a:t>
            </a:r>
            <a:r>
              <a:rPr lang="el-GR" dirty="0"/>
              <a:t>. Αυτοί οι χαρακτήρες ονομάζονται </a:t>
            </a:r>
            <a:r>
              <a:rPr lang="el-GR" b="1" dirty="0" err="1"/>
              <a:t>πολυγονιδιακοί</a:t>
            </a:r>
            <a:r>
              <a:rPr lang="el-GR" dirty="0"/>
              <a:t> και δεν μπορούν να μελετηθούν με τους νόμους του </a:t>
            </a:r>
            <a:r>
              <a:rPr lang="en-US" dirty="0"/>
              <a:t>Mendel</a:t>
            </a:r>
            <a:r>
              <a:rPr lang="el-GR" dirty="0"/>
              <a:t>.</a:t>
            </a:r>
          </a:p>
        </p:txBody>
      </p:sp>
    </p:spTree>
    <p:extLst>
      <p:ext uri="{BB962C8B-B14F-4D97-AF65-F5344CB8AC3E}">
        <p14:creationId xmlns:p14="http://schemas.microsoft.com/office/powerpoint/2010/main" val="263634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665408"/>
          </a:xfrm>
        </p:spPr>
        <p:txBody>
          <a:bodyPr>
            <a:normAutofit/>
          </a:bodyPr>
          <a:lstStyle/>
          <a:p>
            <a:pPr algn="ctr"/>
            <a:r>
              <a:rPr lang="el-GR" sz="2800" dirty="0"/>
              <a:t>Γενεαλογικά δέντρα</a:t>
            </a:r>
          </a:p>
        </p:txBody>
      </p:sp>
      <p:sp>
        <p:nvSpPr>
          <p:cNvPr id="3" name="Θέση περιεχομένου 2"/>
          <p:cNvSpPr>
            <a:spLocks noGrp="1"/>
          </p:cNvSpPr>
          <p:nvPr>
            <p:ph idx="1"/>
          </p:nvPr>
        </p:nvSpPr>
        <p:spPr>
          <a:xfrm>
            <a:off x="412125" y="1275009"/>
            <a:ext cx="9929610" cy="4766354"/>
          </a:xfrm>
        </p:spPr>
        <p:txBody>
          <a:bodyPr>
            <a:normAutofit fontScale="92500"/>
          </a:bodyPr>
          <a:lstStyle/>
          <a:p>
            <a:r>
              <a:rPr lang="el-GR" dirty="0"/>
              <a:t>Η μελέτη του τρόπου </a:t>
            </a:r>
            <a:r>
              <a:rPr lang="el-GR" dirty="0" err="1"/>
              <a:t>κληρονόμησης</a:t>
            </a:r>
            <a:r>
              <a:rPr lang="el-GR" dirty="0"/>
              <a:t> χαρακτήρων γίνεται στα άτομα μεγάλων οικογενειών μιας και όσο περισσότερα άτομα </a:t>
            </a:r>
            <a:r>
              <a:rPr lang="el-GR" dirty="0" err="1"/>
              <a:t>μελετούνται</a:t>
            </a:r>
            <a:r>
              <a:rPr lang="el-GR" dirty="0"/>
              <a:t> τόσο ευκολότερο είναι να καθοριστεί ο τύπος κληρονομικότητας.</a:t>
            </a:r>
          </a:p>
          <a:p>
            <a:endParaRPr lang="el-GR" dirty="0"/>
          </a:p>
          <a:p>
            <a:r>
              <a:rPr lang="el-GR" b="1" dirty="0"/>
              <a:t>Γενεαλογικά δέντρα</a:t>
            </a:r>
            <a:r>
              <a:rPr lang="el-GR" dirty="0"/>
              <a:t>: Η διαγραμματική απεικόνιση των μελών μιας οικογένειας για πολλές γενιές, στην οποία </a:t>
            </a:r>
            <a:r>
              <a:rPr lang="el-GR" dirty="0" err="1"/>
              <a:t>αναπαριστώνται</a:t>
            </a:r>
            <a:r>
              <a:rPr lang="el-GR" dirty="0"/>
              <a:t> οι γάμοι, η σειρά των γεννήσεων, το φύλο των ατόμων και ο φαινότυπος τους σε σχέση με κάποιο συγκεκριμένο χαρακτήρα.</a:t>
            </a:r>
          </a:p>
          <a:p>
            <a:endParaRPr lang="el-GR" dirty="0"/>
          </a:p>
          <a:p>
            <a:r>
              <a:rPr lang="el-GR" dirty="0"/>
              <a:t>Σημασία γενεαλογικών δέντρων:</a:t>
            </a:r>
          </a:p>
          <a:p>
            <a:r>
              <a:rPr lang="el-GR" dirty="0"/>
              <a:t>1. Συνεισφέρουν σημαντικά στη μελέτη του τρόπου </a:t>
            </a:r>
            <a:r>
              <a:rPr lang="el-GR" dirty="0" err="1"/>
              <a:t>κληρονόμησης</a:t>
            </a:r>
            <a:r>
              <a:rPr lang="el-GR" dirty="0"/>
              <a:t> διαφόρων χαρακτήρων.</a:t>
            </a:r>
          </a:p>
          <a:p>
            <a:r>
              <a:rPr lang="el-GR" dirty="0"/>
              <a:t>2. Βοηθούν στη γενετική καθοδήγηση.</a:t>
            </a:r>
          </a:p>
          <a:p>
            <a:r>
              <a:rPr lang="el-GR" dirty="0"/>
              <a:t>3. Δεν μας βοηθάει μόνο να καταλάβουμε το παρελθόν, αλλά και να προσδιορίσουμε το </a:t>
            </a:r>
            <a:r>
              <a:rPr lang="el-GR" dirty="0" err="1"/>
              <a:t>μελλον</a:t>
            </a:r>
            <a:r>
              <a:rPr lang="el-GR" dirty="0"/>
              <a:t>.</a:t>
            </a:r>
          </a:p>
          <a:p>
            <a:r>
              <a:rPr lang="el-GR" dirty="0"/>
              <a:t>4. Σε συνδυασμό με την τεχνολογία του </a:t>
            </a:r>
            <a:r>
              <a:rPr lang="el-GR" dirty="0" err="1"/>
              <a:t>ανασυνδυασμένου</a:t>
            </a:r>
            <a:r>
              <a:rPr lang="el-GR" dirty="0"/>
              <a:t> </a:t>
            </a:r>
            <a:r>
              <a:rPr lang="en-US" dirty="0"/>
              <a:t>DNA</a:t>
            </a:r>
            <a:r>
              <a:rPr lang="el-GR" dirty="0"/>
              <a:t> για τον εντοπισμό της θέσης στα χρωμοσώματα πολλών μεταλλαγμένων γονιδίων, καθώς και τις ασθένειες που προκαλούν.</a:t>
            </a:r>
          </a:p>
        </p:txBody>
      </p:sp>
    </p:spTree>
    <p:extLst>
      <p:ext uri="{BB962C8B-B14F-4D97-AF65-F5344CB8AC3E}">
        <p14:creationId xmlns:p14="http://schemas.microsoft.com/office/powerpoint/2010/main" val="2211234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328668"/>
            <a:ext cx="8596668" cy="600892"/>
          </a:xfrm>
        </p:spPr>
        <p:txBody>
          <a:bodyPr>
            <a:normAutofit/>
          </a:bodyPr>
          <a:lstStyle/>
          <a:p>
            <a:pPr algn="ctr"/>
            <a:r>
              <a:rPr lang="el-GR" sz="2800" dirty="0"/>
              <a:t>Σύμβολα γενεαλογικού δέντρου</a:t>
            </a:r>
          </a:p>
        </p:txBody>
      </p:sp>
      <p:sp>
        <p:nvSpPr>
          <p:cNvPr id="3" name="Θέση περιεχομένου 2"/>
          <p:cNvSpPr>
            <a:spLocks noGrp="1"/>
          </p:cNvSpPr>
          <p:nvPr>
            <p:ph idx="1"/>
          </p:nvPr>
        </p:nvSpPr>
        <p:spPr>
          <a:xfrm>
            <a:off x="767486" y="929560"/>
            <a:ext cx="8596668" cy="5793212"/>
          </a:xfrm>
          <a:solidFill>
            <a:schemeClr val="bg1"/>
          </a:solidFill>
        </p:spPr>
        <p:txBody>
          <a:bodyPr/>
          <a:lstStyle/>
          <a:p>
            <a:pPr marL="457200" lvl="1" indent="0">
              <a:spcBef>
                <a:spcPts val="1800"/>
              </a:spcBef>
              <a:buNone/>
            </a:pPr>
            <a:r>
              <a:rPr lang="el-GR" dirty="0"/>
              <a:t>   -&gt; αρσενικό άτομο που δεν εμφανίζει το χαρακτηριστικό</a:t>
            </a:r>
          </a:p>
          <a:p>
            <a:pPr marL="457200" lvl="1" indent="0">
              <a:spcBef>
                <a:spcPts val="1800"/>
              </a:spcBef>
              <a:buNone/>
            </a:pPr>
            <a:r>
              <a:rPr lang="el-GR" dirty="0"/>
              <a:t>   -&gt; αρσενικό άτομο που εμφανίζει το χαρακτηριστικό</a:t>
            </a:r>
          </a:p>
          <a:p>
            <a:pPr marL="457200" lvl="1" indent="0">
              <a:spcBef>
                <a:spcPts val="1800"/>
              </a:spcBef>
              <a:buNone/>
            </a:pPr>
            <a:r>
              <a:rPr lang="el-GR" dirty="0"/>
              <a:t>   -&gt; αρσενικό άτομο φορέας </a:t>
            </a:r>
            <a:r>
              <a:rPr lang="el-GR" dirty="0" err="1"/>
              <a:t>αυτοσωμικού</a:t>
            </a:r>
            <a:r>
              <a:rPr lang="el-GR" dirty="0"/>
              <a:t> υπολειπόμενου χαρακτήρα</a:t>
            </a:r>
          </a:p>
          <a:p>
            <a:pPr marL="457200" lvl="1" indent="0">
              <a:spcBef>
                <a:spcPts val="1800"/>
              </a:spcBef>
              <a:buNone/>
            </a:pPr>
            <a:r>
              <a:rPr lang="el-GR" dirty="0"/>
              <a:t>   -&gt; Θηλυκό άτομο που δεν εμφανίζει το χαρακτήρα</a:t>
            </a:r>
          </a:p>
          <a:p>
            <a:pPr marL="457200" lvl="1" indent="0">
              <a:spcBef>
                <a:spcPts val="1800"/>
              </a:spcBef>
              <a:buNone/>
            </a:pPr>
            <a:r>
              <a:rPr lang="el-GR" dirty="0"/>
              <a:t>   -&gt; Θηλυκό άτομο που εμφανίζει το χαρακτηριστικό</a:t>
            </a:r>
          </a:p>
          <a:p>
            <a:pPr marL="457200" lvl="1" indent="0">
              <a:spcBef>
                <a:spcPts val="1800"/>
              </a:spcBef>
              <a:buNone/>
            </a:pPr>
            <a:r>
              <a:rPr lang="el-GR" dirty="0"/>
              <a:t>   -&gt; (μισή σκίαση) Θηλυκό άτομο φορέας </a:t>
            </a:r>
            <a:r>
              <a:rPr lang="el-GR" dirty="0" err="1"/>
              <a:t>αυτοσωμικού</a:t>
            </a:r>
            <a:r>
              <a:rPr lang="el-GR" dirty="0"/>
              <a:t> υπολειπόμενου γονιδίου</a:t>
            </a:r>
          </a:p>
          <a:p>
            <a:pPr marL="457200" lvl="1" indent="0">
              <a:spcBef>
                <a:spcPts val="1800"/>
              </a:spcBef>
              <a:buNone/>
            </a:pPr>
            <a:r>
              <a:rPr lang="el-GR" dirty="0"/>
              <a:t>   -&gt; Θηλυκό άτομο φορέας φυλοσύνδετου υπολειπόμενου χαρακτήρα</a:t>
            </a:r>
          </a:p>
          <a:p>
            <a:pPr marL="457200" lvl="1" indent="0">
              <a:spcBef>
                <a:spcPts val="1800"/>
              </a:spcBef>
              <a:buNone/>
            </a:pPr>
            <a:r>
              <a:rPr lang="el-GR" dirty="0"/>
              <a:t>	-&gt; Αρσενικό ή θηλυκό άτομο που έχει αποβιώσει</a:t>
            </a:r>
          </a:p>
          <a:p>
            <a:pPr marL="457200" lvl="1" indent="0">
              <a:spcBef>
                <a:spcPts val="1800"/>
              </a:spcBef>
              <a:buNone/>
            </a:pPr>
            <a:r>
              <a:rPr lang="el-GR" dirty="0"/>
              <a:t>	 -&gt; Γάμος</a:t>
            </a:r>
          </a:p>
          <a:p>
            <a:pPr marL="457200" lvl="1" indent="0">
              <a:spcBef>
                <a:spcPts val="0"/>
              </a:spcBef>
              <a:buNone/>
            </a:pPr>
            <a:endParaRPr lang="el-GR" dirty="0"/>
          </a:p>
          <a:p>
            <a:pPr marL="457200" lvl="1" indent="0">
              <a:spcBef>
                <a:spcPts val="0"/>
              </a:spcBef>
              <a:buNone/>
            </a:pPr>
            <a:r>
              <a:rPr lang="el-GR" dirty="0"/>
              <a:t>	-&gt; </a:t>
            </a:r>
            <a:r>
              <a:rPr lang="el-GR" dirty="0" err="1"/>
              <a:t>Αιμομειξία</a:t>
            </a:r>
            <a:endParaRPr lang="el-GR" dirty="0"/>
          </a:p>
          <a:p>
            <a:pPr marL="457200" lvl="1" indent="0">
              <a:spcBef>
                <a:spcPts val="0"/>
              </a:spcBef>
              <a:buNone/>
            </a:pPr>
            <a:endParaRPr lang="el-GR" dirty="0"/>
          </a:p>
          <a:p>
            <a:pPr marL="457200" lvl="1" indent="0">
              <a:spcBef>
                <a:spcPts val="0"/>
              </a:spcBef>
              <a:buNone/>
            </a:pPr>
            <a:r>
              <a:rPr lang="el-GR" dirty="0"/>
              <a:t>	-&gt; άτομο αγνώστου φύλου</a:t>
            </a:r>
          </a:p>
        </p:txBody>
      </p:sp>
      <p:sp>
        <p:nvSpPr>
          <p:cNvPr id="4" name="Ορθογώνιο 3"/>
          <p:cNvSpPr/>
          <p:nvPr/>
        </p:nvSpPr>
        <p:spPr>
          <a:xfrm>
            <a:off x="965585" y="929560"/>
            <a:ext cx="334852" cy="34773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Έλλειψη 4"/>
          <p:cNvSpPr/>
          <p:nvPr/>
        </p:nvSpPr>
        <p:spPr>
          <a:xfrm>
            <a:off x="963015" y="2859980"/>
            <a:ext cx="334852" cy="34714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6" name="Ορθογώνιο 5"/>
          <p:cNvSpPr/>
          <p:nvPr/>
        </p:nvSpPr>
        <p:spPr>
          <a:xfrm>
            <a:off x="965585" y="1452817"/>
            <a:ext cx="334852" cy="29806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Ορθογώνιο 6"/>
          <p:cNvSpPr/>
          <p:nvPr/>
        </p:nvSpPr>
        <p:spPr>
          <a:xfrm>
            <a:off x="975894" y="1933687"/>
            <a:ext cx="154548" cy="2575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8" name="Ορθογώνιο 7"/>
          <p:cNvSpPr/>
          <p:nvPr/>
        </p:nvSpPr>
        <p:spPr>
          <a:xfrm>
            <a:off x="1146219" y="1933418"/>
            <a:ext cx="167426" cy="2520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Έλλειψη 8"/>
          <p:cNvSpPr/>
          <p:nvPr/>
        </p:nvSpPr>
        <p:spPr>
          <a:xfrm>
            <a:off x="968259" y="2362269"/>
            <a:ext cx="334852" cy="34772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0" name="Έλλειψη 9"/>
          <p:cNvSpPr/>
          <p:nvPr/>
        </p:nvSpPr>
        <p:spPr>
          <a:xfrm>
            <a:off x="975894" y="3326424"/>
            <a:ext cx="321974" cy="334850"/>
          </a:xfrm>
          <a:prstGeom prst="ellipse">
            <a:avLst/>
          </a:prstGeom>
          <a:solidFill>
            <a:schemeClr val="bg1"/>
          </a:solidFill>
          <a:effectLst>
            <a:innerShdw blurRad="63500" dist="508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3" name="Έλλειψη 12"/>
          <p:cNvSpPr/>
          <p:nvPr/>
        </p:nvSpPr>
        <p:spPr>
          <a:xfrm>
            <a:off x="963015" y="3798433"/>
            <a:ext cx="334852" cy="337098"/>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4" name="Έλλειψη 13"/>
          <p:cNvSpPr/>
          <p:nvPr/>
        </p:nvSpPr>
        <p:spPr>
          <a:xfrm>
            <a:off x="1107581" y="3923852"/>
            <a:ext cx="45719" cy="1014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Ορθογώνιο 14"/>
          <p:cNvSpPr/>
          <p:nvPr/>
        </p:nvSpPr>
        <p:spPr>
          <a:xfrm>
            <a:off x="923407" y="4305252"/>
            <a:ext cx="238261" cy="25757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6" name="Έλλειψη 15"/>
          <p:cNvSpPr/>
          <p:nvPr/>
        </p:nvSpPr>
        <p:spPr>
          <a:xfrm>
            <a:off x="1336460" y="4294745"/>
            <a:ext cx="321972" cy="27589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8" name="Ευθεία γραμμή σύνδεσης 17"/>
          <p:cNvCxnSpPr/>
          <p:nvPr/>
        </p:nvCxnSpPr>
        <p:spPr>
          <a:xfrm flipV="1">
            <a:off x="892181" y="4238356"/>
            <a:ext cx="321974" cy="3626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Ευθεία γραμμή σύνδεσης 19"/>
          <p:cNvCxnSpPr/>
          <p:nvPr/>
        </p:nvCxnSpPr>
        <p:spPr>
          <a:xfrm flipH="1">
            <a:off x="1304306" y="4245296"/>
            <a:ext cx="321972" cy="3626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Έλλειψη 20"/>
          <p:cNvSpPr/>
          <p:nvPr/>
        </p:nvSpPr>
        <p:spPr>
          <a:xfrm>
            <a:off x="899855" y="4712104"/>
            <a:ext cx="280117" cy="321972"/>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22" name="Ορθογώνιο 21"/>
          <p:cNvSpPr/>
          <p:nvPr/>
        </p:nvSpPr>
        <p:spPr>
          <a:xfrm>
            <a:off x="1312341" y="4706245"/>
            <a:ext cx="323166" cy="32214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24" name="Ευθεία γραμμή σύνδεσης 23"/>
          <p:cNvCxnSpPr>
            <a:stCxn id="21" idx="6"/>
          </p:cNvCxnSpPr>
          <p:nvPr/>
        </p:nvCxnSpPr>
        <p:spPr>
          <a:xfrm>
            <a:off x="1179972" y="4873090"/>
            <a:ext cx="185549" cy="0"/>
          </a:xfrm>
          <a:prstGeom prst="line">
            <a:avLst/>
          </a:prstGeom>
        </p:spPr>
        <p:style>
          <a:lnRef idx="1">
            <a:schemeClr val="accent1"/>
          </a:lnRef>
          <a:fillRef idx="0">
            <a:schemeClr val="accent1"/>
          </a:fillRef>
          <a:effectRef idx="0">
            <a:schemeClr val="accent1"/>
          </a:effectRef>
          <a:fontRef idx="minor">
            <a:schemeClr val="tx1"/>
          </a:fontRef>
        </p:style>
      </p:cxnSp>
      <p:sp>
        <p:nvSpPr>
          <p:cNvPr id="25" name="Έλλειψη 24"/>
          <p:cNvSpPr/>
          <p:nvPr/>
        </p:nvSpPr>
        <p:spPr>
          <a:xfrm>
            <a:off x="899855" y="5202501"/>
            <a:ext cx="261119" cy="283335"/>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27" name="Ευθεία γραμμή σύνδεσης 26"/>
          <p:cNvCxnSpPr>
            <a:stCxn id="25" idx="6"/>
          </p:cNvCxnSpPr>
          <p:nvPr/>
        </p:nvCxnSpPr>
        <p:spPr>
          <a:xfrm>
            <a:off x="1160974" y="5344169"/>
            <a:ext cx="252843" cy="197"/>
          </a:xfrm>
          <a:prstGeom prst="line">
            <a:avLst/>
          </a:prstGeom>
        </p:spPr>
        <p:style>
          <a:lnRef idx="1">
            <a:schemeClr val="accent1"/>
          </a:lnRef>
          <a:fillRef idx="0">
            <a:schemeClr val="accent1"/>
          </a:fillRef>
          <a:effectRef idx="0">
            <a:schemeClr val="accent1"/>
          </a:effectRef>
          <a:fontRef idx="minor">
            <a:schemeClr val="tx1"/>
          </a:fontRef>
        </p:style>
      </p:cxnSp>
      <p:sp>
        <p:nvSpPr>
          <p:cNvPr id="32" name="Ορθογώνιο 31"/>
          <p:cNvSpPr/>
          <p:nvPr/>
        </p:nvSpPr>
        <p:spPr>
          <a:xfrm>
            <a:off x="1365521" y="5202501"/>
            <a:ext cx="321972" cy="28333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34" name="Ευθεία γραμμή σύνδεσης 33"/>
          <p:cNvCxnSpPr>
            <a:stCxn id="25" idx="5"/>
            <a:endCxn id="32" idx="2"/>
          </p:cNvCxnSpPr>
          <p:nvPr/>
        </p:nvCxnSpPr>
        <p:spPr>
          <a:xfrm>
            <a:off x="1122734" y="5444343"/>
            <a:ext cx="403773" cy="41493"/>
          </a:xfrm>
          <a:prstGeom prst="line">
            <a:avLst/>
          </a:prstGeom>
        </p:spPr>
        <p:style>
          <a:lnRef idx="1">
            <a:schemeClr val="accent1"/>
          </a:lnRef>
          <a:fillRef idx="0">
            <a:schemeClr val="accent1"/>
          </a:fillRef>
          <a:effectRef idx="0">
            <a:schemeClr val="accent1"/>
          </a:effectRef>
          <a:fontRef idx="minor">
            <a:schemeClr val="tx1"/>
          </a:fontRef>
        </p:style>
      </p:cxnSp>
      <p:sp>
        <p:nvSpPr>
          <p:cNvPr id="35" name="Ρόμβος 34"/>
          <p:cNvSpPr/>
          <p:nvPr/>
        </p:nvSpPr>
        <p:spPr>
          <a:xfrm>
            <a:off x="1107581" y="5615189"/>
            <a:ext cx="357711" cy="412124"/>
          </a:xfrm>
          <a:prstGeom prst="diamon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Tree>
    <p:extLst>
      <p:ext uri="{BB962C8B-B14F-4D97-AF65-F5344CB8AC3E}">
        <p14:creationId xmlns:p14="http://schemas.microsoft.com/office/powerpoint/2010/main" val="3569180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575256"/>
          </a:xfrm>
        </p:spPr>
        <p:txBody>
          <a:bodyPr/>
          <a:lstStyle/>
          <a:p>
            <a:pPr algn="ctr"/>
            <a:r>
              <a:rPr lang="el-GR" sz="2800" dirty="0">
                <a:solidFill>
                  <a:srgbClr val="90C226"/>
                </a:solidFill>
              </a:rPr>
              <a:t>Σύμβολα γενεαλογικού δέντρου</a:t>
            </a:r>
            <a:endParaRPr lang="el-GR" dirty="0"/>
          </a:p>
        </p:txBody>
      </p:sp>
      <p:sp>
        <p:nvSpPr>
          <p:cNvPr id="3" name="Θέση περιεχομένου 2"/>
          <p:cNvSpPr>
            <a:spLocks noGrp="1"/>
          </p:cNvSpPr>
          <p:nvPr>
            <p:ph idx="1"/>
          </p:nvPr>
        </p:nvSpPr>
        <p:spPr>
          <a:xfrm>
            <a:off x="677334" y="1184857"/>
            <a:ext cx="8596668" cy="4856506"/>
          </a:xfrm>
        </p:spPr>
        <p:txBody>
          <a:bodyPr/>
          <a:lstStyle/>
          <a:p>
            <a:endParaRPr lang="en-US" dirty="0"/>
          </a:p>
          <a:p>
            <a:endParaRPr lang="en-US" dirty="0"/>
          </a:p>
          <a:p>
            <a:pPr lvl="3"/>
            <a:r>
              <a:rPr lang="en-US" sz="1800" dirty="0"/>
              <a:t>-&gt;</a:t>
            </a:r>
            <a:r>
              <a:rPr lang="el-GR" sz="1800" dirty="0" err="1"/>
              <a:t>διζυγωτικοί</a:t>
            </a:r>
            <a:r>
              <a:rPr lang="el-GR" sz="1800" dirty="0"/>
              <a:t> δίδυμοι</a:t>
            </a:r>
          </a:p>
          <a:p>
            <a:pPr lvl="3"/>
            <a:endParaRPr lang="el-GR" sz="1800" dirty="0"/>
          </a:p>
          <a:p>
            <a:pPr marL="1371600" lvl="3" indent="0">
              <a:buNone/>
            </a:pPr>
            <a:r>
              <a:rPr lang="el-GR" sz="1800" dirty="0"/>
              <a:t>   -&gt; </a:t>
            </a:r>
            <a:r>
              <a:rPr lang="el-GR" sz="1800" dirty="0" err="1"/>
              <a:t>μονοζυγωτικοί</a:t>
            </a:r>
            <a:r>
              <a:rPr lang="el-GR" sz="1800" dirty="0"/>
              <a:t> δίδυμοι</a:t>
            </a:r>
          </a:p>
          <a:p>
            <a:pPr marL="1371600" lvl="3" indent="0">
              <a:buNone/>
            </a:pPr>
            <a:endParaRPr lang="el-GR" sz="1800" dirty="0"/>
          </a:p>
          <a:p>
            <a:pPr marL="216000" lvl="3" indent="0">
              <a:buNone/>
            </a:pPr>
            <a:r>
              <a:rPr lang="el-GR" sz="1800" dirty="0" err="1"/>
              <a:t>Λατίνικοί</a:t>
            </a:r>
            <a:r>
              <a:rPr lang="el-GR" sz="1800" dirty="0"/>
              <a:t> αριθμοί: Σειρά γενεών</a:t>
            </a:r>
          </a:p>
          <a:p>
            <a:pPr marL="216000" lvl="3" indent="0">
              <a:buNone/>
            </a:pPr>
            <a:r>
              <a:rPr lang="el-GR" sz="1800" dirty="0"/>
              <a:t>Αραβικοί αριθμοί: Σειρά ατόμων ανά γενιά</a:t>
            </a:r>
          </a:p>
        </p:txBody>
      </p:sp>
      <p:sp>
        <p:nvSpPr>
          <p:cNvPr id="4" name="Ορθογώνιο 3"/>
          <p:cNvSpPr/>
          <p:nvPr/>
        </p:nvSpPr>
        <p:spPr>
          <a:xfrm>
            <a:off x="1094704" y="2047741"/>
            <a:ext cx="360609" cy="30909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5" name="Έλλειψη 4"/>
          <p:cNvSpPr/>
          <p:nvPr/>
        </p:nvSpPr>
        <p:spPr>
          <a:xfrm>
            <a:off x="1790163" y="2009104"/>
            <a:ext cx="437882" cy="3606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7" name="Ευθεία γραμμή σύνδεσης 6"/>
          <p:cNvCxnSpPr/>
          <p:nvPr/>
        </p:nvCxnSpPr>
        <p:spPr>
          <a:xfrm flipV="1">
            <a:off x="1249251" y="1635617"/>
            <a:ext cx="373487" cy="412124"/>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Ευθεία γραμμή σύνδεσης 8"/>
          <p:cNvCxnSpPr>
            <a:stCxn id="5" idx="0"/>
          </p:cNvCxnSpPr>
          <p:nvPr/>
        </p:nvCxnSpPr>
        <p:spPr>
          <a:xfrm flipH="1" flipV="1">
            <a:off x="1622738" y="1635617"/>
            <a:ext cx="386366" cy="373487"/>
          </a:xfrm>
          <a:prstGeom prst="line">
            <a:avLst/>
          </a:prstGeom>
        </p:spPr>
        <p:style>
          <a:lnRef idx="1">
            <a:schemeClr val="accent1"/>
          </a:lnRef>
          <a:fillRef idx="0">
            <a:schemeClr val="accent1"/>
          </a:fillRef>
          <a:effectRef idx="0">
            <a:schemeClr val="accent1"/>
          </a:effectRef>
          <a:fontRef idx="minor">
            <a:schemeClr val="tx1"/>
          </a:fontRef>
        </p:style>
      </p:cxnSp>
      <p:sp>
        <p:nvSpPr>
          <p:cNvPr id="10" name="Ορθογώνιο 9"/>
          <p:cNvSpPr/>
          <p:nvPr/>
        </p:nvSpPr>
        <p:spPr>
          <a:xfrm>
            <a:off x="1094704" y="3039414"/>
            <a:ext cx="360609" cy="3606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2" name="Ορθογώνιο 11"/>
          <p:cNvSpPr/>
          <p:nvPr/>
        </p:nvSpPr>
        <p:spPr>
          <a:xfrm>
            <a:off x="1790163" y="3039414"/>
            <a:ext cx="334851" cy="3606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16" name="Ευθεία γραμμή σύνδεσης 15"/>
          <p:cNvCxnSpPr>
            <a:stCxn id="10" idx="0"/>
          </p:cNvCxnSpPr>
          <p:nvPr/>
        </p:nvCxnSpPr>
        <p:spPr>
          <a:xfrm flipV="1">
            <a:off x="1275009" y="2614411"/>
            <a:ext cx="347729" cy="425003"/>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Ευθεία γραμμή σύνδεσης 17"/>
          <p:cNvCxnSpPr/>
          <p:nvPr/>
        </p:nvCxnSpPr>
        <p:spPr>
          <a:xfrm flipH="1" flipV="1">
            <a:off x="1622738" y="2678806"/>
            <a:ext cx="386366" cy="36060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Ευθεία γραμμή σύνδεσης 19"/>
          <p:cNvCxnSpPr/>
          <p:nvPr/>
        </p:nvCxnSpPr>
        <p:spPr>
          <a:xfrm flipV="1">
            <a:off x="1455313" y="2833352"/>
            <a:ext cx="334850" cy="1287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2754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665408"/>
          </a:xfrm>
        </p:spPr>
        <p:txBody>
          <a:bodyPr>
            <a:normAutofit/>
          </a:bodyPr>
          <a:lstStyle/>
          <a:p>
            <a:pPr algn="ctr"/>
            <a:r>
              <a:rPr lang="el-GR" sz="2800" dirty="0" err="1"/>
              <a:t>Αυτοσωμική</a:t>
            </a:r>
            <a:r>
              <a:rPr lang="el-GR" sz="2800" dirty="0"/>
              <a:t> επικρατής κληρονομικότητα</a:t>
            </a:r>
          </a:p>
        </p:txBody>
      </p:sp>
      <p:sp>
        <p:nvSpPr>
          <p:cNvPr id="3" name="Θέση περιεχομένου 2"/>
          <p:cNvSpPr>
            <a:spLocks noGrp="1"/>
          </p:cNvSpPr>
          <p:nvPr>
            <p:ph idx="1"/>
          </p:nvPr>
        </p:nvSpPr>
        <p:spPr>
          <a:xfrm>
            <a:off x="677334" y="1275009"/>
            <a:ext cx="8596668" cy="4766354"/>
          </a:xfrm>
        </p:spPr>
        <p:txBody>
          <a:bodyPr/>
          <a:lstStyle/>
          <a:p>
            <a:r>
              <a:rPr lang="el-GR" dirty="0"/>
              <a:t>Ασθένεια: </a:t>
            </a:r>
            <a:r>
              <a:rPr lang="el-GR" dirty="0" err="1"/>
              <a:t>οικογενής</a:t>
            </a:r>
            <a:r>
              <a:rPr lang="el-GR" dirty="0"/>
              <a:t> </a:t>
            </a:r>
            <a:r>
              <a:rPr lang="el-GR" dirty="0" err="1"/>
              <a:t>υπερχοληστερολαιμία</a:t>
            </a:r>
            <a:r>
              <a:rPr lang="el-GR" dirty="0"/>
              <a:t> που σχετίζεται με αυξημένο κίνδυνο πρώιμης εμφάνισης στεφανιαίας νόσου</a:t>
            </a:r>
          </a:p>
          <a:p>
            <a:r>
              <a:rPr lang="el-GR" dirty="0"/>
              <a:t>Άλλα γονίδια: Γραμμή </a:t>
            </a:r>
            <a:r>
              <a:rPr lang="el-GR" dirty="0" err="1"/>
              <a:t>τριχοφυίας</a:t>
            </a:r>
            <a:r>
              <a:rPr lang="el-GR" dirty="0"/>
              <a:t> με κορυφή, ελεύθεροι λοβοί αυτιών. </a:t>
            </a:r>
          </a:p>
          <a:p>
            <a:endParaRPr lang="el-GR" dirty="0"/>
          </a:p>
          <a:p>
            <a:r>
              <a:rPr lang="el-GR" dirty="0"/>
              <a:t>Εκδηλώνεται και στα ομόζυγα και στα </a:t>
            </a:r>
            <a:r>
              <a:rPr lang="el-GR" dirty="0" err="1"/>
              <a:t>ετερόζυγα</a:t>
            </a:r>
            <a:r>
              <a:rPr lang="el-GR" dirty="0"/>
              <a:t> άτομα, οπότε η συχνότητα των ασθενειών αυτών είναι αρκετά υψηλή.</a:t>
            </a:r>
          </a:p>
          <a:p>
            <a:r>
              <a:rPr lang="el-GR" dirty="0"/>
              <a:t>Συνήθως το άτομο είναι </a:t>
            </a:r>
            <a:r>
              <a:rPr lang="el-GR" dirty="0" err="1"/>
              <a:t>ετερόζυγο</a:t>
            </a:r>
            <a:r>
              <a:rPr lang="el-GR" dirty="0"/>
              <a:t> (</a:t>
            </a:r>
            <a:r>
              <a:rPr lang="el-GR" dirty="0" err="1"/>
              <a:t>Αα</a:t>
            </a:r>
            <a:r>
              <a:rPr lang="el-GR" dirty="0"/>
              <a:t>) και άρα οι απόγονοι έχουν 50% πιθανότητα να νοσούν.</a:t>
            </a:r>
          </a:p>
          <a:p>
            <a:r>
              <a:rPr lang="el-GR" dirty="0"/>
              <a:t>*Κάθε κύηση είναι ένα ανεξάρτητο γεγονός, που δεν σχετίζεται με το αποτέλεσμα των προηγούμενων κυήσεων. </a:t>
            </a:r>
          </a:p>
          <a:p>
            <a:pPr marL="0" indent="0">
              <a:buNone/>
            </a:pPr>
            <a:r>
              <a:rPr lang="el-GR" dirty="0"/>
              <a:t>Θεωρητικά περιμένουμε αναλογία 1:1 αλλά στο μικρό αριθμό ατόμων μιας οικογένειας τα αποτελέσματα δεν είναι πάντα τέτοια, γιατί το δείγμα μας είναι μικρό. Για την απόδειξη της αναλογίας 1:1 απαιτούνται μεγάλοι πληθυσμοί.</a:t>
            </a:r>
          </a:p>
        </p:txBody>
      </p:sp>
    </p:spTree>
    <p:extLst>
      <p:ext uri="{BB962C8B-B14F-4D97-AF65-F5344CB8AC3E}">
        <p14:creationId xmlns:p14="http://schemas.microsoft.com/office/powerpoint/2010/main" val="38617286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639651"/>
          </a:xfrm>
        </p:spPr>
        <p:txBody>
          <a:bodyPr>
            <a:normAutofit/>
          </a:bodyPr>
          <a:lstStyle/>
          <a:p>
            <a:pPr algn="ctr"/>
            <a:r>
              <a:rPr lang="el-GR" sz="2800" dirty="0" err="1"/>
              <a:t>Αυτοσωμική</a:t>
            </a:r>
            <a:r>
              <a:rPr lang="el-GR" sz="2800" dirty="0"/>
              <a:t> επικρατής κληρονομικότητα</a:t>
            </a:r>
          </a:p>
        </p:txBody>
      </p:sp>
      <p:sp>
        <p:nvSpPr>
          <p:cNvPr id="3" name="Θέση περιεχομένου 2"/>
          <p:cNvSpPr>
            <a:spLocks noGrp="1"/>
          </p:cNvSpPr>
          <p:nvPr>
            <p:ph idx="1"/>
          </p:nvPr>
        </p:nvSpPr>
        <p:spPr>
          <a:xfrm>
            <a:off x="677334" y="1249251"/>
            <a:ext cx="9200762" cy="4792111"/>
          </a:xfrm>
        </p:spPr>
        <p:txBody>
          <a:bodyPr/>
          <a:lstStyle/>
          <a:p>
            <a:r>
              <a:rPr lang="el-GR" dirty="0"/>
              <a:t>Γενικά τα άτομα ενός γενεαλογικού δέντρου είναι λίγα, γι’ αυτό δεν μπορούμε να κάνουμε στατιστική ανάλυση των φαινοτύπων των απογόνων για να </a:t>
            </a:r>
            <a:r>
              <a:rPr lang="el-GR" dirty="0" err="1"/>
              <a:t>προσδορίσουμε</a:t>
            </a:r>
            <a:r>
              <a:rPr lang="el-GR" dirty="0"/>
              <a:t> τους γονοτύπους των ατόμων που διασταυρώθηκαν. Αυτό ισχύει για όλους τους τύπους γονιδίων.</a:t>
            </a:r>
          </a:p>
          <a:p>
            <a:endParaRPr lang="el-GR" dirty="0"/>
          </a:p>
          <a:p>
            <a:r>
              <a:rPr lang="el-GR" dirty="0"/>
              <a:t>Επειδή το γονίδιο εδράζεται σε </a:t>
            </a:r>
            <a:r>
              <a:rPr lang="el-GR" dirty="0" err="1"/>
              <a:t>αυτοσωμικά</a:t>
            </a:r>
            <a:r>
              <a:rPr lang="el-GR" dirty="0"/>
              <a:t> γονίδια μεταβιβάζεται εξίσου και στα δύο φύλα. </a:t>
            </a:r>
          </a:p>
          <a:p>
            <a:endParaRPr lang="el-GR" dirty="0"/>
          </a:p>
          <a:p>
            <a:r>
              <a:rPr lang="el-GR" dirty="0"/>
              <a:t>Επειδή ο χαρακτήρας είναι επικρατής δεν γίνεται από υγιής γονείς να έχουμε απόγονο που </a:t>
            </a:r>
            <a:r>
              <a:rPr lang="el-GR" dirty="0" err="1"/>
              <a:t>πασχει</a:t>
            </a:r>
            <a:r>
              <a:rPr lang="el-GR" dirty="0"/>
              <a:t>.</a:t>
            </a:r>
          </a:p>
          <a:p>
            <a:endParaRPr lang="el-GR" dirty="0"/>
          </a:p>
          <a:p>
            <a:r>
              <a:rPr lang="el-GR" dirty="0"/>
              <a:t>Αν παρατηρηθεί απόγονος με </a:t>
            </a:r>
            <a:r>
              <a:rPr lang="el-GR" dirty="0" err="1"/>
              <a:t>αυτοσωμική</a:t>
            </a:r>
            <a:r>
              <a:rPr lang="el-GR" dirty="0"/>
              <a:t> επικρατή ασθένεια από υγιής γονείς σημαίνει ότι έγινε κάποια μετάλλαξη στο γαμέτη που γονιμοποιήθηκε (κεφάλαιο 6)</a:t>
            </a:r>
          </a:p>
        </p:txBody>
      </p:sp>
    </p:spTree>
    <p:extLst>
      <p:ext uri="{BB962C8B-B14F-4D97-AF65-F5344CB8AC3E}">
        <p14:creationId xmlns:p14="http://schemas.microsoft.com/office/powerpoint/2010/main" val="749631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704045"/>
          </a:xfrm>
        </p:spPr>
        <p:txBody>
          <a:bodyPr>
            <a:normAutofit/>
          </a:bodyPr>
          <a:lstStyle/>
          <a:p>
            <a:pPr algn="ctr"/>
            <a:r>
              <a:rPr lang="el-GR" sz="2800" dirty="0" err="1"/>
              <a:t>Αυτοσωμική</a:t>
            </a:r>
            <a:r>
              <a:rPr lang="el-GR" sz="2800" dirty="0"/>
              <a:t> υπολειπόμενη κληρονομικότητα</a:t>
            </a:r>
          </a:p>
        </p:txBody>
      </p:sp>
      <p:sp>
        <p:nvSpPr>
          <p:cNvPr id="3" name="Θέση περιεχομένου 2"/>
          <p:cNvSpPr>
            <a:spLocks noGrp="1"/>
          </p:cNvSpPr>
          <p:nvPr>
            <p:ph idx="1"/>
          </p:nvPr>
        </p:nvSpPr>
        <p:spPr>
          <a:xfrm>
            <a:off x="677334" y="1313645"/>
            <a:ext cx="8596668" cy="4727717"/>
          </a:xfrm>
        </p:spPr>
        <p:txBody>
          <a:bodyPr/>
          <a:lstStyle/>
          <a:p>
            <a:r>
              <a:rPr lang="el-GR" dirty="0"/>
              <a:t>Γονίδια: προσκολλημένοι λοβοί αυτιών, γραμμή </a:t>
            </a:r>
            <a:r>
              <a:rPr lang="el-GR" dirty="0" err="1"/>
              <a:t>τριχοφυίας</a:t>
            </a:r>
            <a:r>
              <a:rPr lang="el-GR" dirty="0"/>
              <a:t> χωρίς κορυφή, β-θαλασσαιμία, κυστική </a:t>
            </a:r>
            <a:r>
              <a:rPr lang="el-GR" dirty="0" err="1"/>
              <a:t>ίνωση</a:t>
            </a:r>
            <a:r>
              <a:rPr lang="el-GR" dirty="0"/>
              <a:t>, δρεπανοκυτταρική αναιμία.</a:t>
            </a:r>
          </a:p>
          <a:p>
            <a:endParaRPr lang="el-GR" dirty="0"/>
          </a:p>
          <a:p>
            <a:r>
              <a:rPr lang="el-GR" dirty="0"/>
              <a:t>Τα γονίδια αυτά εκδηλώνονται μόνο σε ομόζυγα άτομα, τα οποία έχουν κληρονομήσει ένα υπολειπόμενο </a:t>
            </a:r>
            <a:r>
              <a:rPr lang="el-GR" dirty="0" err="1"/>
              <a:t>αλληλόμορφο</a:t>
            </a:r>
            <a:r>
              <a:rPr lang="el-GR" dirty="0"/>
              <a:t> από κάθε γονέα.</a:t>
            </a:r>
          </a:p>
          <a:p>
            <a:r>
              <a:rPr lang="el-GR" dirty="0"/>
              <a:t>Συνήθως στην περίπτωση αυτή οι γονείς είναι φορείς για την ίδια ιδιότητα και οι απόγονοι έχουν 25% πιθανότητα να την εμφανίσουν.</a:t>
            </a:r>
          </a:p>
          <a:p>
            <a:endParaRPr lang="el-GR" dirty="0"/>
          </a:p>
          <a:p>
            <a:r>
              <a:rPr lang="el-GR" dirty="0"/>
              <a:t>Η πιθανότητα 2 γονείς να είναι φορείς του ίδιου υπολειπόμενου γονιδίου είναι μικρή άλλα αυξάνεται αν οι γονείς είναι στενοί συγγενείς, γιατί στην περίπτωση αυτή έχουν κοινούς προγόνους και άρα μεγαλύτερη πιθανότητα να έχουν κληρονομήσει ίδια υπολειπόμενα </a:t>
            </a:r>
            <a:r>
              <a:rPr lang="el-GR" dirty="0" err="1"/>
              <a:t>αλληλόμορφα</a:t>
            </a:r>
            <a:r>
              <a:rPr lang="el-GR" dirty="0"/>
              <a:t>.</a:t>
            </a:r>
          </a:p>
        </p:txBody>
      </p:sp>
    </p:spTree>
    <p:extLst>
      <p:ext uri="{BB962C8B-B14F-4D97-AF65-F5344CB8AC3E}">
        <p14:creationId xmlns:p14="http://schemas.microsoft.com/office/powerpoint/2010/main" val="2165109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677334" y="609600"/>
            <a:ext cx="8596668" cy="626772"/>
          </a:xfrm>
        </p:spPr>
        <p:txBody>
          <a:bodyPr>
            <a:normAutofit/>
          </a:bodyPr>
          <a:lstStyle/>
          <a:p>
            <a:pPr algn="ctr"/>
            <a:r>
              <a:rPr lang="el-GR" sz="2800" dirty="0"/>
              <a:t>Φυλοσύνδετη υπολειπόμενη κληρονομικότητα</a:t>
            </a:r>
          </a:p>
        </p:txBody>
      </p:sp>
      <p:sp>
        <p:nvSpPr>
          <p:cNvPr id="3" name="Θέση περιεχομένου 2"/>
          <p:cNvSpPr>
            <a:spLocks noGrp="1"/>
          </p:cNvSpPr>
          <p:nvPr>
            <p:ph idx="1"/>
          </p:nvPr>
        </p:nvSpPr>
        <p:spPr>
          <a:xfrm>
            <a:off x="677334" y="1236373"/>
            <a:ext cx="8596668" cy="4804990"/>
          </a:xfrm>
        </p:spPr>
        <p:txBody>
          <a:bodyPr/>
          <a:lstStyle/>
          <a:p>
            <a:r>
              <a:rPr lang="el-GR" dirty="0"/>
              <a:t>Φυλετικά χρωμοσώματα (Χ,Υ) -&gt; καθορίζουν το φύλο</a:t>
            </a:r>
          </a:p>
          <a:p>
            <a:r>
              <a:rPr lang="el-GR" dirty="0"/>
              <a:t>Στον άνθρωπο -&gt; θηλυκό ΧΧ αρσενικό ΧΥ</a:t>
            </a:r>
          </a:p>
          <a:p>
            <a:r>
              <a:rPr lang="el-GR" dirty="0"/>
              <a:t>Φυλοσύνδετα ονομάζονται τα γονίδια που βρίσκονται στο Χ φυλετικό χρωμόσωμα και δεν έχουν </a:t>
            </a:r>
            <a:r>
              <a:rPr lang="el-GR" dirty="0" err="1"/>
              <a:t>αλληλόμορφα</a:t>
            </a:r>
            <a:r>
              <a:rPr lang="el-GR" dirty="0"/>
              <a:t> στο Υ.</a:t>
            </a:r>
          </a:p>
          <a:p>
            <a:r>
              <a:rPr lang="el-GR" dirty="0"/>
              <a:t>Γνωστά γονίδια: αιμορροφιλία Α: το αίμα δεν πήζει φυσιολογικά λόγω έλλειψης του παράγοντα 8, μιας </a:t>
            </a:r>
            <a:r>
              <a:rPr lang="el-GR" dirty="0" err="1"/>
              <a:t>αντιαιμοροφιλικής</a:t>
            </a:r>
            <a:r>
              <a:rPr lang="el-GR" dirty="0"/>
              <a:t> πρωτεΐνης. </a:t>
            </a:r>
          </a:p>
          <a:p>
            <a:r>
              <a:rPr lang="el-GR" dirty="0"/>
              <a:t>Δαλτονισμός: μερική αχρωματοψία στο πράσινο και το κόκκινο χρώμα.</a:t>
            </a:r>
          </a:p>
          <a:p>
            <a:pPr marL="0" indent="0">
              <a:buNone/>
            </a:pPr>
            <a:endParaRPr lang="el-GR" dirty="0"/>
          </a:p>
          <a:p>
            <a:pPr marL="0" indent="0">
              <a:buNone/>
            </a:pPr>
            <a:r>
              <a:rPr lang="el-GR" dirty="0"/>
              <a:t>    1 	3			1-&gt; φυλοσύνδετα γονίδια</a:t>
            </a:r>
          </a:p>
          <a:p>
            <a:pPr marL="0" indent="0">
              <a:buNone/>
            </a:pPr>
            <a:r>
              <a:rPr lang="el-GR" dirty="0"/>
              <a:t>Χ  2		2	Υ 		2-&gt; ομόλογο κομμάτι (ατελώς φυλοσύνδετα)</a:t>
            </a:r>
          </a:p>
          <a:p>
            <a:pPr marL="2286000" lvl="5" indent="0">
              <a:buNone/>
            </a:pPr>
            <a:r>
              <a:rPr lang="el-GR" sz="1800" dirty="0"/>
              <a:t>3-&gt; </a:t>
            </a:r>
            <a:r>
              <a:rPr lang="el-GR" sz="1800" dirty="0" err="1"/>
              <a:t>ολανδρικά</a:t>
            </a:r>
            <a:r>
              <a:rPr lang="el-GR" sz="1800" dirty="0"/>
              <a:t> γονίδια</a:t>
            </a:r>
          </a:p>
          <a:p>
            <a:pPr marL="2286000" lvl="5" indent="0">
              <a:buNone/>
            </a:pPr>
            <a:endParaRPr lang="el-GR" sz="1800" dirty="0"/>
          </a:p>
        </p:txBody>
      </p:sp>
      <p:cxnSp>
        <p:nvCxnSpPr>
          <p:cNvPr id="5" name="Ευθεία γραμμή σύνδεσης 4"/>
          <p:cNvCxnSpPr/>
          <p:nvPr/>
        </p:nvCxnSpPr>
        <p:spPr>
          <a:xfrm>
            <a:off x="1262130" y="4005330"/>
            <a:ext cx="12878" cy="9272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Ευθεία γραμμή σύνδεσης 6"/>
          <p:cNvCxnSpPr/>
          <p:nvPr/>
        </p:nvCxnSpPr>
        <p:spPr>
          <a:xfrm>
            <a:off x="1841679" y="4224270"/>
            <a:ext cx="0" cy="7340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Ευθεία γραμμή σύνδεσης 8"/>
          <p:cNvCxnSpPr/>
          <p:nvPr/>
        </p:nvCxnSpPr>
        <p:spPr>
          <a:xfrm>
            <a:off x="965915" y="4468969"/>
            <a:ext cx="1339403"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3739307"/>
      </p:ext>
    </p:extLst>
  </p:cSld>
  <p:clrMapOvr>
    <a:masterClrMapping/>
  </p:clrMapOvr>
</p:sld>
</file>

<file path=ppt/theme/theme1.xml><?xml version="1.0" encoding="utf-8"?>
<a:theme xmlns:a="http://schemas.openxmlformats.org/drawingml/2006/main" name="Όψη">
  <a:themeElements>
    <a:clrScheme name="Όψη">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Όψη">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Όψη">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397</TotalTime>
  <Words>1129</Words>
  <Application>Microsoft Office PowerPoint</Application>
  <PresentationFormat>Ευρεία οθόνη</PresentationFormat>
  <Paragraphs>95</Paragraphs>
  <Slides>12</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12</vt:i4>
      </vt:variant>
    </vt:vector>
  </HeadingPairs>
  <TitlesOfParts>
    <vt:vector size="17" baseType="lpstr">
      <vt:lpstr>Arial</vt:lpstr>
      <vt:lpstr>Trebuchet MS</vt:lpstr>
      <vt:lpstr>Wingdings</vt:lpstr>
      <vt:lpstr>Wingdings 3</vt:lpstr>
      <vt:lpstr>Όψη</vt:lpstr>
      <vt:lpstr>Κεφαλαιο 5ο </vt:lpstr>
      <vt:lpstr>Μενδελική κληρονομικότητα στον άνθρωπο</vt:lpstr>
      <vt:lpstr>Γενεαλογικά δέντρα</vt:lpstr>
      <vt:lpstr>Σύμβολα γενεαλογικού δέντρου</vt:lpstr>
      <vt:lpstr>Σύμβολα γενεαλογικού δέντρου</vt:lpstr>
      <vt:lpstr>Αυτοσωμική επικρατής κληρονομικότητα</vt:lpstr>
      <vt:lpstr>Αυτοσωμική επικρατής κληρονομικότητα</vt:lpstr>
      <vt:lpstr>Αυτοσωμική υπολειπόμενη κληρονομικότητα</vt:lpstr>
      <vt:lpstr>Φυλοσύνδετη υπολειπόμενη κληρονομικότητα</vt:lpstr>
      <vt:lpstr>Φυλοσύνδετη υπολειπόμενη κληρονομικότητα</vt:lpstr>
      <vt:lpstr>Συνολικά</vt:lpstr>
      <vt:lpstr>Συνολικά</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Κεφαλαιο 5ο</dc:title>
  <dc:creator>Anna</dc:creator>
  <cp:lastModifiedBy>Δήμητρα-Γεωργία Λαύκα</cp:lastModifiedBy>
  <cp:revision>30</cp:revision>
  <dcterms:created xsi:type="dcterms:W3CDTF">2020-12-02T21:05:18Z</dcterms:created>
  <dcterms:modified xsi:type="dcterms:W3CDTF">2022-01-13T08:40:51Z</dcterms:modified>
</cp:coreProperties>
</file>