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Κεφάλαιο 5</a:t>
            </a:r>
            <a:r>
              <a:rPr lang="el-GR" baseline="30000" dirty="0"/>
              <a:t>ο</a:t>
            </a:r>
            <a:r>
              <a:rPr lang="el-GR" dirty="0"/>
              <a:t> </a:t>
            </a:r>
          </a:p>
        </p:txBody>
      </p:sp>
      <p:sp>
        <p:nvSpPr>
          <p:cNvPr id="3" name="Υπότιτλος 2"/>
          <p:cNvSpPr>
            <a:spLocks noGrp="1"/>
          </p:cNvSpPr>
          <p:nvPr>
            <p:ph type="subTitle" idx="1"/>
          </p:nvPr>
        </p:nvSpPr>
        <p:spPr/>
        <p:txBody>
          <a:bodyPr/>
          <a:lstStyle/>
          <a:p>
            <a:r>
              <a:rPr lang="el-GR" dirty="0"/>
              <a:t>Δεύτερος νόμος του Μέντελ</a:t>
            </a:r>
          </a:p>
        </p:txBody>
      </p:sp>
    </p:spTree>
    <p:extLst>
      <p:ext uri="{BB962C8B-B14F-4D97-AF65-F5344CB8AC3E}">
        <p14:creationId xmlns:p14="http://schemas.microsoft.com/office/powerpoint/2010/main" val="87371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3"/>
            <a:ext cx="9601196" cy="730758"/>
          </a:xfrm>
        </p:spPr>
        <p:txBody>
          <a:bodyPr>
            <a:normAutofit/>
          </a:bodyPr>
          <a:lstStyle/>
          <a:p>
            <a:r>
              <a:rPr lang="el-GR" sz="2800" dirty="0"/>
              <a:t>Νόμος ανεξάρτητης μεταβίβασης γονιδίων</a:t>
            </a:r>
          </a:p>
        </p:txBody>
      </p:sp>
      <p:sp>
        <p:nvSpPr>
          <p:cNvPr id="3" name="Θέση περιεχομένου 2"/>
          <p:cNvSpPr>
            <a:spLocks noGrp="1"/>
          </p:cNvSpPr>
          <p:nvPr>
            <p:ph idx="1"/>
          </p:nvPr>
        </p:nvSpPr>
        <p:spPr>
          <a:xfrm>
            <a:off x="1295401" y="1712891"/>
            <a:ext cx="9601196" cy="4162977"/>
          </a:xfrm>
        </p:spPr>
        <p:txBody>
          <a:bodyPr>
            <a:normAutofit/>
          </a:bodyPr>
          <a:lstStyle/>
          <a:p>
            <a:r>
              <a:rPr lang="el-GR" sz="2000" dirty="0"/>
              <a:t>Ο Μέντελ πραγματοποίησε εξέταση δυο διαφορετικών ιδιοτήτων του μοσχομπίζελου ταυτόχρονα, θέλοντας να μελετήσει αν ο τρόπος με τον οποίο μεταβιβάζεται μια ιδιότητα επηρεάζει τον τρόπο με τον οποίο μεταβιβάζεται μια άλλη.</a:t>
            </a:r>
          </a:p>
          <a:p>
            <a:r>
              <a:rPr lang="el-GR" sz="2000" b="1" dirty="0"/>
              <a:t>Διασταύρωση </a:t>
            </a:r>
            <a:r>
              <a:rPr lang="el-GR" sz="2000" b="1" dirty="0" err="1"/>
              <a:t>διυβριδισμού</a:t>
            </a:r>
            <a:r>
              <a:rPr lang="el-GR" sz="2000" dirty="0"/>
              <a:t>: Διασταύρωση με την οποία ελέγχουμε τον τρόπο </a:t>
            </a:r>
            <a:r>
              <a:rPr lang="el-GR" sz="2000" dirty="0" err="1"/>
              <a:t>κληρονόμησης</a:t>
            </a:r>
            <a:r>
              <a:rPr lang="el-GR" sz="2000" dirty="0"/>
              <a:t> δυο χαρακτήρων.</a:t>
            </a:r>
          </a:p>
          <a:p>
            <a:r>
              <a:rPr lang="el-GR" sz="2000" dirty="0"/>
              <a:t>Βάση των αποτελεσμάτων του πρότεινε το δεύτερο νόμο της ανεξάρτητης μεταβίβασης των γονιδίων-&gt; </a:t>
            </a:r>
            <a:r>
              <a:rPr lang="el-GR" sz="2000" b="1" dirty="0"/>
              <a:t>το γονίδιο που ελέγχει μια ιδιότητα δεν επηρεάζει τη μεταβίβαση του γονιδίου που ελέγχει μια άλλη ιδιότητα.</a:t>
            </a:r>
          </a:p>
          <a:p>
            <a:pPr lvl="1"/>
            <a:r>
              <a:rPr lang="el-GR" dirty="0"/>
              <a:t>Ο δεύτερος νόμος ισχύει για γονίδια που βρίσκονται σε διαφορετικά ομόλογα χρωμοσώματα.</a:t>
            </a:r>
          </a:p>
        </p:txBody>
      </p:sp>
    </p:spTree>
    <p:extLst>
      <p:ext uri="{BB962C8B-B14F-4D97-AF65-F5344CB8AC3E}">
        <p14:creationId xmlns:p14="http://schemas.microsoft.com/office/powerpoint/2010/main" val="41912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3"/>
            <a:ext cx="9601196" cy="460302"/>
          </a:xfrm>
        </p:spPr>
        <p:txBody>
          <a:bodyPr>
            <a:normAutofit fontScale="90000"/>
          </a:bodyPr>
          <a:lstStyle/>
          <a:p>
            <a:r>
              <a:rPr lang="el-GR" sz="2800" dirty="0"/>
              <a:t>Το πείραμα του Μέντελ</a:t>
            </a:r>
          </a:p>
        </p:txBody>
      </p:sp>
      <p:sp>
        <p:nvSpPr>
          <p:cNvPr id="3" name="Θέση περιεχομένου 2"/>
          <p:cNvSpPr>
            <a:spLocks noGrp="1"/>
          </p:cNvSpPr>
          <p:nvPr>
            <p:ph idx="1"/>
          </p:nvPr>
        </p:nvSpPr>
        <p:spPr>
          <a:xfrm>
            <a:off x="1295401" y="1442435"/>
            <a:ext cx="9601196" cy="4433433"/>
          </a:xfrm>
        </p:spPr>
        <p:txBody>
          <a:bodyPr>
            <a:normAutofit/>
          </a:bodyPr>
          <a:lstStyle/>
          <a:p>
            <a:pPr>
              <a:spcBef>
                <a:spcPts val="0"/>
              </a:spcBef>
            </a:pPr>
            <a:r>
              <a:rPr lang="el-GR" sz="2000" dirty="0"/>
              <a:t>Κ-&gt; κίτρινο</a:t>
            </a:r>
          </a:p>
          <a:p>
            <a:pPr>
              <a:spcBef>
                <a:spcPts val="0"/>
              </a:spcBef>
            </a:pPr>
            <a:r>
              <a:rPr lang="el-GR" sz="2000" dirty="0"/>
              <a:t>κ-&gt; </a:t>
            </a:r>
            <a:r>
              <a:rPr lang="el-GR" sz="2000" dirty="0" err="1"/>
              <a:t>πρασινο</a:t>
            </a:r>
            <a:endParaRPr lang="el-GR" sz="2000" dirty="0"/>
          </a:p>
          <a:p>
            <a:pPr>
              <a:spcBef>
                <a:spcPts val="0"/>
              </a:spcBef>
            </a:pPr>
            <a:r>
              <a:rPr lang="el-GR" sz="2000" dirty="0"/>
              <a:t>Λ-&gt; </a:t>
            </a:r>
            <a:r>
              <a:rPr lang="el-GR" sz="2000" dirty="0" err="1"/>
              <a:t>Λειο</a:t>
            </a:r>
            <a:endParaRPr lang="el-GR" sz="2000" dirty="0"/>
          </a:p>
          <a:p>
            <a:pPr>
              <a:spcBef>
                <a:spcPts val="0"/>
              </a:spcBef>
            </a:pPr>
            <a:r>
              <a:rPr lang="el-GR" sz="2000" dirty="0"/>
              <a:t>λ -&gt; </a:t>
            </a:r>
            <a:r>
              <a:rPr lang="el-GR" sz="2000" dirty="0" err="1"/>
              <a:t>ριτιδωμενο</a:t>
            </a:r>
            <a:endParaRPr lang="el-GR" sz="2000" dirty="0"/>
          </a:p>
          <a:p>
            <a:pPr>
              <a:spcBef>
                <a:spcPts val="0"/>
              </a:spcBef>
            </a:pPr>
            <a:endParaRPr lang="el-GR" sz="2000" dirty="0"/>
          </a:p>
          <a:p>
            <a:r>
              <a:rPr lang="en-US" sz="2000" b="1" dirty="0"/>
              <a:t>P:</a:t>
            </a:r>
            <a:r>
              <a:rPr lang="el-GR" sz="2000" b="1" dirty="0"/>
              <a:t>  </a:t>
            </a:r>
            <a:r>
              <a:rPr lang="el-GR" sz="2000" dirty="0"/>
              <a:t>ΚΚΛΛ  *  </a:t>
            </a:r>
            <a:r>
              <a:rPr lang="el-GR" sz="2000" dirty="0" err="1"/>
              <a:t>κκλλ</a:t>
            </a:r>
            <a:endParaRPr lang="el-GR" sz="2000" dirty="0"/>
          </a:p>
          <a:p>
            <a:pPr marL="0" indent="0">
              <a:buNone/>
            </a:pPr>
            <a:r>
              <a:rPr lang="el-GR" sz="2000" b="1" dirty="0" err="1"/>
              <a:t>Γαμ</a:t>
            </a:r>
            <a:r>
              <a:rPr lang="el-GR" sz="2000" b="1" dirty="0"/>
              <a:t>:    </a:t>
            </a:r>
            <a:r>
              <a:rPr lang="el-GR" sz="2000" dirty="0"/>
              <a:t>ΚΛ		</a:t>
            </a:r>
            <a:r>
              <a:rPr lang="el-GR" sz="2000" dirty="0" err="1"/>
              <a:t>κλ</a:t>
            </a:r>
            <a:endParaRPr lang="el-GR" sz="2000" dirty="0"/>
          </a:p>
          <a:p>
            <a:pPr marL="0" indent="0">
              <a:buNone/>
            </a:pPr>
            <a:r>
              <a:rPr lang="en-US" sz="2000" b="1" dirty="0"/>
              <a:t>F</a:t>
            </a:r>
            <a:r>
              <a:rPr lang="en-US" sz="2000" b="1" baseline="-25000" dirty="0"/>
              <a:t>1</a:t>
            </a:r>
            <a:r>
              <a:rPr lang="en-US" sz="2000" b="1" dirty="0"/>
              <a:t>: </a:t>
            </a:r>
            <a:r>
              <a:rPr lang="en-US" sz="2000" dirty="0"/>
              <a:t>		</a:t>
            </a:r>
            <a:r>
              <a:rPr lang="el-GR" sz="2000" dirty="0"/>
              <a:t>ΚΛ</a:t>
            </a:r>
          </a:p>
          <a:p>
            <a:pPr marL="0" indent="0">
              <a:buNone/>
            </a:pPr>
            <a:r>
              <a:rPr lang="el-GR" sz="2000" b="1" dirty="0"/>
              <a:t>	</a:t>
            </a:r>
            <a:r>
              <a:rPr lang="el-GR" sz="2000" dirty="0" err="1"/>
              <a:t>κλ|ΚκΛκ</a:t>
            </a:r>
            <a:r>
              <a:rPr lang="el-GR" sz="2000" dirty="0"/>
              <a:t> 	100% λεία κίτρινα</a:t>
            </a:r>
          </a:p>
          <a:p>
            <a:pPr marL="0" indent="0">
              <a:buNone/>
            </a:pPr>
            <a:r>
              <a:rPr lang="el-GR" sz="2000" dirty="0"/>
              <a:t>	</a:t>
            </a:r>
            <a:endParaRPr lang="el-GR" sz="2000" b="1" dirty="0"/>
          </a:p>
        </p:txBody>
      </p:sp>
    </p:spTree>
    <p:extLst>
      <p:ext uri="{BB962C8B-B14F-4D97-AF65-F5344CB8AC3E}">
        <p14:creationId xmlns:p14="http://schemas.microsoft.com/office/powerpoint/2010/main" val="233997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3"/>
            <a:ext cx="9601196" cy="576212"/>
          </a:xfrm>
        </p:spPr>
        <p:txBody>
          <a:bodyPr>
            <a:normAutofit/>
          </a:bodyPr>
          <a:lstStyle/>
          <a:p>
            <a:r>
              <a:rPr lang="el-GR" sz="2800" dirty="0"/>
              <a:t>Το πείραμα του Μέντελ</a:t>
            </a:r>
          </a:p>
        </p:txBody>
      </p:sp>
      <p:sp>
        <p:nvSpPr>
          <p:cNvPr id="3" name="Θέση περιεχομένου 2"/>
          <p:cNvSpPr>
            <a:spLocks noGrp="1"/>
          </p:cNvSpPr>
          <p:nvPr>
            <p:ph idx="1"/>
          </p:nvPr>
        </p:nvSpPr>
        <p:spPr>
          <a:xfrm>
            <a:off x="1295401" y="1558345"/>
            <a:ext cx="9601196" cy="4317523"/>
          </a:xfrm>
          <a:solidFill>
            <a:schemeClr val="bg1"/>
          </a:solidFill>
        </p:spPr>
        <p:txBody>
          <a:bodyPr>
            <a:normAutofit/>
          </a:bodyPr>
          <a:lstStyle/>
          <a:p>
            <a:pPr marL="0" lvl="0" indent="0">
              <a:buClr>
                <a:srgbClr val="83992A"/>
              </a:buClr>
              <a:buNone/>
            </a:pPr>
            <a:r>
              <a:rPr lang="el-GR" sz="2000" dirty="0">
                <a:solidFill>
                  <a:prstClr val="black">
                    <a:lumMod val="85000"/>
                    <a:lumOff val="15000"/>
                  </a:prstClr>
                </a:solidFill>
              </a:rPr>
              <a:t> </a:t>
            </a:r>
            <a:r>
              <a:rPr lang="el-GR" sz="2000" dirty="0" err="1">
                <a:solidFill>
                  <a:prstClr val="black">
                    <a:lumMod val="85000"/>
                    <a:lumOff val="15000"/>
                  </a:prstClr>
                </a:solidFill>
              </a:rPr>
              <a:t>ΚκΛλ</a:t>
            </a:r>
            <a:r>
              <a:rPr lang="el-GR" sz="2000" dirty="0">
                <a:solidFill>
                  <a:prstClr val="black">
                    <a:lumMod val="85000"/>
                    <a:lumOff val="15000"/>
                  </a:prstClr>
                </a:solidFill>
              </a:rPr>
              <a:t>     *     </a:t>
            </a:r>
            <a:r>
              <a:rPr lang="el-GR" sz="2000" dirty="0" err="1">
                <a:solidFill>
                  <a:prstClr val="black">
                    <a:lumMod val="85000"/>
                    <a:lumOff val="15000"/>
                  </a:prstClr>
                </a:solidFill>
              </a:rPr>
              <a:t>ΚκΛλ</a:t>
            </a:r>
            <a:endParaRPr lang="el-GR" sz="2000" dirty="0">
              <a:solidFill>
                <a:prstClr val="black">
                  <a:lumMod val="85000"/>
                  <a:lumOff val="15000"/>
                </a:prstClr>
              </a:solidFill>
            </a:endParaRPr>
          </a:p>
          <a:p>
            <a:pPr marL="0" lvl="0" indent="0">
              <a:buClr>
                <a:srgbClr val="83992A"/>
              </a:buClr>
              <a:buNone/>
            </a:pPr>
            <a:r>
              <a:rPr lang="el-GR" sz="2000" b="1" dirty="0" err="1">
                <a:solidFill>
                  <a:prstClr val="black">
                    <a:lumMod val="85000"/>
                    <a:lumOff val="15000"/>
                  </a:prstClr>
                </a:solidFill>
              </a:rPr>
              <a:t>Γαμ:</a:t>
            </a:r>
            <a:r>
              <a:rPr lang="el-GR" sz="2000" dirty="0" err="1">
                <a:solidFill>
                  <a:prstClr val="black">
                    <a:lumMod val="85000"/>
                    <a:lumOff val="15000"/>
                  </a:prstClr>
                </a:solidFill>
              </a:rPr>
              <a:t>ΚΛ,Κλ,κΛ,κλ</a:t>
            </a:r>
            <a:r>
              <a:rPr lang="el-GR" sz="2000" dirty="0">
                <a:solidFill>
                  <a:prstClr val="black">
                    <a:lumMod val="85000"/>
                    <a:lumOff val="15000"/>
                  </a:prstClr>
                </a:solidFill>
              </a:rPr>
              <a:t> 	</a:t>
            </a:r>
            <a:r>
              <a:rPr lang="el-GR" sz="2000" dirty="0" err="1">
                <a:solidFill>
                  <a:prstClr val="black">
                    <a:lumMod val="85000"/>
                    <a:lumOff val="15000"/>
                  </a:prstClr>
                </a:solidFill>
              </a:rPr>
              <a:t>ΚΛ,Κλ,κΛ,κλ</a:t>
            </a:r>
            <a:endParaRPr lang="el-GR" sz="2000" dirty="0">
              <a:solidFill>
                <a:prstClr val="black">
                  <a:lumMod val="85000"/>
                  <a:lumOff val="15000"/>
                </a:prstClr>
              </a:solidFill>
            </a:endParaRPr>
          </a:p>
          <a:p>
            <a:pPr marL="0" lvl="0" indent="0">
              <a:spcBef>
                <a:spcPts val="0"/>
              </a:spcBef>
              <a:spcAft>
                <a:spcPts val="0"/>
              </a:spcAft>
              <a:buClr>
                <a:srgbClr val="83992A"/>
              </a:buClr>
              <a:buNone/>
            </a:pPr>
            <a:r>
              <a:rPr lang="el-GR" sz="2000" dirty="0">
                <a:solidFill>
                  <a:prstClr val="black">
                    <a:lumMod val="85000"/>
                    <a:lumOff val="15000"/>
                  </a:prstClr>
                </a:solidFill>
              </a:rPr>
              <a:t>													</a:t>
            </a:r>
            <a:r>
              <a:rPr lang="el-GR" sz="2000" b="1" u="sng" dirty="0">
                <a:solidFill>
                  <a:prstClr val="black">
                    <a:lumMod val="85000"/>
                    <a:lumOff val="15000"/>
                  </a:prstClr>
                </a:solidFill>
              </a:rPr>
              <a:t>Γονότυπος</a:t>
            </a:r>
          </a:p>
          <a:p>
            <a:pPr marL="0" lvl="0" indent="0">
              <a:spcBef>
                <a:spcPts val="0"/>
              </a:spcBef>
              <a:spcAft>
                <a:spcPts val="0"/>
              </a:spcAft>
              <a:buClr>
                <a:srgbClr val="83992A"/>
              </a:buClr>
              <a:buNone/>
            </a:pPr>
            <a:r>
              <a:rPr lang="el-GR" sz="2000" dirty="0">
                <a:solidFill>
                  <a:prstClr val="black">
                    <a:lumMod val="85000"/>
                    <a:lumOff val="15000"/>
                  </a:prstClr>
                </a:solidFill>
              </a:rPr>
              <a:t>													4/16 </a:t>
            </a:r>
            <a:r>
              <a:rPr lang="el-GR" sz="2000" dirty="0" err="1">
                <a:solidFill>
                  <a:prstClr val="black">
                    <a:lumMod val="85000"/>
                    <a:lumOff val="15000"/>
                  </a:prstClr>
                </a:solidFill>
              </a:rPr>
              <a:t>ΚκΛλ</a:t>
            </a:r>
            <a:endParaRPr lang="el-GR" sz="2000" dirty="0">
              <a:solidFill>
                <a:prstClr val="black">
                  <a:lumMod val="85000"/>
                  <a:lumOff val="15000"/>
                </a:prstClr>
              </a:solidFill>
            </a:endParaRPr>
          </a:p>
          <a:p>
            <a:pPr marL="0" lvl="0" indent="0">
              <a:spcBef>
                <a:spcPts val="0"/>
              </a:spcBef>
              <a:spcAft>
                <a:spcPts val="0"/>
              </a:spcAft>
              <a:buClr>
                <a:srgbClr val="83992A"/>
              </a:buClr>
              <a:buNone/>
            </a:pPr>
            <a:r>
              <a:rPr lang="el-GR" sz="2000" dirty="0">
                <a:solidFill>
                  <a:prstClr val="black">
                    <a:lumMod val="85000"/>
                    <a:lumOff val="15000"/>
                  </a:prstClr>
                </a:solidFill>
              </a:rPr>
              <a:t>													2/16 </a:t>
            </a:r>
            <a:r>
              <a:rPr lang="el-GR" sz="2000" dirty="0" err="1">
                <a:solidFill>
                  <a:prstClr val="black">
                    <a:lumMod val="85000"/>
                    <a:lumOff val="15000"/>
                  </a:prstClr>
                </a:solidFill>
              </a:rPr>
              <a:t>ΚΚΛλ</a:t>
            </a:r>
            <a:endParaRPr lang="el-GR" sz="2000" dirty="0">
              <a:solidFill>
                <a:prstClr val="black">
                  <a:lumMod val="85000"/>
                  <a:lumOff val="15000"/>
                </a:prstClr>
              </a:solidFill>
            </a:endParaRPr>
          </a:p>
          <a:p>
            <a:pPr marL="0" lvl="0" indent="0">
              <a:spcBef>
                <a:spcPts val="0"/>
              </a:spcBef>
              <a:spcAft>
                <a:spcPts val="0"/>
              </a:spcAft>
              <a:buClr>
                <a:srgbClr val="83992A"/>
              </a:buClr>
              <a:buNone/>
            </a:pPr>
            <a:r>
              <a:rPr lang="el-GR" sz="2000" dirty="0">
                <a:solidFill>
                  <a:prstClr val="black">
                    <a:lumMod val="85000"/>
                    <a:lumOff val="15000"/>
                  </a:prstClr>
                </a:solidFill>
              </a:rPr>
              <a:t>													2/16 </a:t>
            </a:r>
            <a:r>
              <a:rPr lang="el-GR" sz="2000" dirty="0" err="1">
                <a:solidFill>
                  <a:prstClr val="black">
                    <a:lumMod val="85000"/>
                    <a:lumOff val="15000"/>
                  </a:prstClr>
                </a:solidFill>
              </a:rPr>
              <a:t>ΚκΛΛ</a:t>
            </a:r>
            <a:endParaRPr lang="el-GR" sz="2000" dirty="0">
              <a:solidFill>
                <a:prstClr val="black">
                  <a:lumMod val="85000"/>
                  <a:lumOff val="15000"/>
                </a:prstClr>
              </a:solidFill>
            </a:endParaRPr>
          </a:p>
          <a:p>
            <a:pPr marL="0" lvl="0" indent="0">
              <a:spcBef>
                <a:spcPts val="0"/>
              </a:spcBef>
              <a:spcAft>
                <a:spcPts val="0"/>
              </a:spcAft>
              <a:buClr>
                <a:srgbClr val="83992A"/>
              </a:buClr>
              <a:buNone/>
            </a:pPr>
            <a:r>
              <a:rPr lang="el-GR" sz="2000" dirty="0">
                <a:solidFill>
                  <a:prstClr val="black">
                    <a:lumMod val="85000"/>
                    <a:lumOff val="15000"/>
                  </a:prstClr>
                </a:solidFill>
              </a:rPr>
              <a:t>													2/16 </a:t>
            </a:r>
            <a:r>
              <a:rPr lang="el-GR" sz="2000" dirty="0" err="1">
                <a:solidFill>
                  <a:prstClr val="black">
                    <a:lumMod val="85000"/>
                    <a:lumOff val="15000"/>
                  </a:prstClr>
                </a:solidFill>
              </a:rPr>
              <a:t>Κκλλ</a:t>
            </a:r>
            <a:endParaRPr lang="el-GR" sz="2000" dirty="0">
              <a:solidFill>
                <a:prstClr val="black">
                  <a:lumMod val="85000"/>
                  <a:lumOff val="15000"/>
                </a:prstClr>
              </a:solidFill>
            </a:endParaRPr>
          </a:p>
          <a:p>
            <a:pPr marL="0" lvl="0" indent="0">
              <a:spcBef>
                <a:spcPts val="0"/>
              </a:spcBef>
              <a:spcAft>
                <a:spcPts val="0"/>
              </a:spcAft>
              <a:buClr>
                <a:srgbClr val="83992A"/>
              </a:buClr>
              <a:buNone/>
            </a:pPr>
            <a:r>
              <a:rPr lang="el-GR" sz="2000" dirty="0">
                <a:solidFill>
                  <a:prstClr val="black">
                    <a:lumMod val="85000"/>
                    <a:lumOff val="15000"/>
                  </a:prstClr>
                </a:solidFill>
              </a:rPr>
              <a:t>													2/16 </a:t>
            </a:r>
            <a:r>
              <a:rPr lang="el-GR" sz="2000" dirty="0" err="1">
                <a:solidFill>
                  <a:prstClr val="black">
                    <a:lumMod val="85000"/>
                    <a:lumOff val="15000"/>
                  </a:prstClr>
                </a:solidFill>
              </a:rPr>
              <a:t>κκΛλ</a:t>
            </a:r>
            <a:endParaRPr lang="el-GR" sz="2000" dirty="0">
              <a:solidFill>
                <a:prstClr val="black">
                  <a:lumMod val="85000"/>
                  <a:lumOff val="15000"/>
                </a:prstClr>
              </a:solidFill>
            </a:endParaRPr>
          </a:p>
          <a:p>
            <a:pPr marL="0" lvl="0" indent="0">
              <a:spcBef>
                <a:spcPts val="0"/>
              </a:spcBef>
              <a:spcAft>
                <a:spcPts val="0"/>
              </a:spcAft>
              <a:buClr>
                <a:srgbClr val="83992A"/>
              </a:buClr>
              <a:buNone/>
            </a:pPr>
            <a:r>
              <a:rPr lang="el-GR" sz="2000" b="1" u="sng" dirty="0">
                <a:solidFill>
                  <a:prstClr val="black">
                    <a:lumMod val="85000"/>
                    <a:lumOff val="15000"/>
                  </a:prstClr>
                </a:solidFill>
              </a:rPr>
              <a:t>Φαινότυπος </a:t>
            </a:r>
            <a:r>
              <a:rPr lang="el-GR" sz="2000" b="1" dirty="0">
                <a:solidFill>
                  <a:prstClr val="black">
                    <a:lumMod val="85000"/>
                    <a:lumOff val="15000"/>
                  </a:prstClr>
                </a:solidFill>
              </a:rPr>
              <a:t>		</a:t>
            </a:r>
            <a:r>
              <a:rPr lang="el-GR" sz="2000" dirty="0">
                <a:solidFill>
                  <a:prstClr val="black">
                    <a:lumMod val="85000"/>
                    <a:lumOff val="15000"/>
                  </a:prstClr>
                </a:solidFill>
              </a:rPr>
              <a:t>									1/16 ΚΚΛΛ</a:t>
            </a:r>
            <a:endParaRPr lang="el-GR" sz="2000" b="1" u="sng" dirty="0">
              <a:solidFill>
                <a:prstClr val="black">
                  <a:lumMod val="85000"/>
                  <a:lumOff val="15000"/>
                </a:prstClr>
              </a:solidFill>
            </a:endParaRPr>
          </a:p>
          <a:p>
            <a:pPr marL="0" lvl="0" indent="0">
              <a:spcBef>
                <a:spcPts val="0"/>
              </a:spcBef>
              <a:spcAft>
                <a:spcPts val="0"/>
              </a:spcAft>
              <a:buClr>
                <a:srgbClr val="83992A"/>
              </a:buClr>
              <a:buNone/>
            </a:pPr>
            <a:r>
              <a:rPr lang="el-GR" sz="2000" b="1" dirty="0">
                <a:solidFill>
                  <a:schemeClr val="accent6">
                    <a:lumMod val="50000"/>
                  </a:schemeClr>
                </a:solidFill>
              </a:rPr>
              <a:t>9/16 λεία-κίτρινα										</a:t>
            </a:r>
            <a:r>
              <a:rPr lang="el-GR" sz="2000" dirty="0">
                <a:solidFill>
                  <a:schemeClr val="tx1"/>
                </a:solidFill>
              </a:rPr>
              <a:t>1/16 </a:t>
            </a:r>
            <a:r>
              <a:rPr lang="el-GR" sz="2000" dirty="0" err="1">
                <a:solidFill>
                  <a:schemeClr val="tx1"/>
                </a:solidFill>
              </a:rPr>
              <a:t>ΚΚλλ</a:t>
            </a:r>
            <a:endParaRPr lang="el-GR" sz="2000" dirty="0">
              <a:solidFill>
                <a:schemeClr val="tx1"/>
              </a:solidFill>
            </a:endParaRPr>
          </a:p>
          <a:p>
            <a:pPr marL="0" indent="0">
              <a:spcBef>
                <a:spcPts val="0"/>
              </a:spcBef>
              <a:spcAft>
                <a:spcPts val="0"/>
              </a:spcAft>
              <a:buNone/>
            </a:pPr>
            <a:r>
              <a:rPr lang="el-GR" sz="2000" b="1" dirty="0">
                <a:solidFill>
                  <a:schemeClr val="accent4">
                    <a:lumMod val="75000"/>
                  </a:schemeClr>
                </a:solidFill>
              </a:rPr>
              <a:t>3/16 λεία-πράσινα								</a:t>
            </a:r>
            <a:r>
              <a:rPr lang="el-GR" sz="2000" dirty="0">
                <a:solidFill>
                  <a:schemeClr val="tx1"/>
                </a:solidFill>
              </a:rPr>
              <a:t>	1/16 </a:t>
            </a:r>
            <a:r>
              <a:rPr lang="el-GR" sz="2000" dirty="0" err="1">
                <a:solidFill>
                  <a:schemeClr val="tx1"/>
                </a:solidFill>
              </a:rPr>
              <a:t>κκΛΛ</a:t>
            </a:r>
            <a:endParaRPr lang="el-GR" sz="2000" b="1" dirty="0">
              <a:solidFill>
                <a:schemeClr val="accent4">
                  <a:lumMod val="75000"/>
                </a:schemeClr>
              </a:solidFill>
            </a:endParaRPr>
          </a:p>
          <a:p>
            <a:pPr marL="0" indent="0">
              <a:spcBef>
                <a:spcPts val="0"/>
              </a:spcBef>
              <a:spcAft>
                <a:spcPts val="0"/>
              </a:spcAft>
              <a:buNone/>
            </a:pPr>
            <a:r>
              <a:rPr lang="el-GR" sz="2000" b="1" dirty="0">
                <a:solidFill>
                  <a:schemeClr val="accent2">
                    <a:lumMod val="60000"/>
                    <a:lumOff val="40000"/>
                  </a:schemeClr>
                </a:solidFill>
              </a:rPr>
              <a:t>3/16 ρυτιδωμένα-</a:t>
            </a:r>
            <a:r>
              <a:rPr lang="el-GR" sz="2000" b="1" dirty="0" err="1">
                <a:solidFill>
                  <a:schemeClr val="accent2">
                    <a:lumMod val="60000"/>
                    <a:lumOff val="40000"/>
                  </a:schemeClr>
                </a:solidFill>
              </a:rPr>
              <a:t>κίτιρινα</a:t>
            </a:r>
            <a:r>
              <a:rPr lang="el-GR" sz="2000" b="1" dirty="0">
                <a:solidFill>
                  <a:schemeClr val="accent2">
                    <a:lumMod val="60000"/>
                    <a:lumOff val="40000"/>
                  </a:schemeClr>
                </a:solidFill>
              </a:rPr>
              <a:t>			</a:t>
            </a:r>
            <a:r>
              <a:rPr lang="el-GR" sz="2000" dirty="0">
                <a:solidFill>
                  <a:schemeClr val="tx1"/>
                </a:solidFill>
              </a:rPr>
              <a:t>					1/16 </a:t>
            </a:r>
            <a:r>
              <a:rPr lang="el-GR" sz="2000" dirty="0" err="1">
                <a:solidFill>
                  <a:schemeClr val="tx1"/>
                </a:solidFill>
              </a:rPr>
              <a:t>κκλλ</a:t>
            </a:r>
            <a:endParaRPr lang="el-GR" sz="2000" b="1" dirty="0">
              <a:solidFill>
                <a:schemeClr val="accent2">
                  <a:lumMod val="60000"/>
                  <a:lumOff val="40000"/>
                </a:schemeClr>
              </a:solidFill>
            </a:endParaRPr>
          </a:p>
          <a:p>
            <a:pPr marL="0" indent="0">
              <a:spcBef>
                <a:spcPts val="0"/>
              </a:spcBef>
              <a:spcAft>
                <a:spcPts val="0"/>
              </a:spcAft>
              <a:buNone/>
            </a:pPr>
            <a:r>
              <a:rPr lang="el-GR" sz="2000" b="1" dirty="0">
                <a:solidFill>
                  <a:schemeClr val="accent1">
                    <a:lumMod val="75000"/>
                  </a:schemeClr>
                </a:solidFill>
              </a:rPr>
              <a:t>1/16 ρυτιδωμένα-πράσινα</a:t>
            </a:r>
          </a:p>
        </p:txBody>
      </p:sp>
      <p:graphicFrame>
        <p:nvGraphicFramePr>
          <p:cNvPr id="4" name="Πίνακας 3"/>
          <p:cNvGraphicFramePr>
            <a:graphicFrameLocks noGrp="1"/>
          </p:cNvGraphicFramePr>
          <p:nvPr>
            <p:extLst>
              <p:ext uri="{D42A27DB-BD31-4B8C-83A1-F6EECF244321}">
                <p14:modId xmlns:p14="http://schemas.microsoft.com/office/powerpoint/2010/main" val="4221084714"/>
              </p:ext>
            </p:extLst>
          </p:nvPr>
        </p:nvGraphicFramePr>
        <p:xfrm>
          <a:off x="1295401" y="2472742"/>
          <a:ext cx="5672070" cy="1828800"/>
        </p:xfrm>
        <a:graphic>
          <a:graphicData uri="http://schemas.openxmlformats.org/drawingml/2006/table">
            <a:tbl>
              <a:tblPr firstRow="1" bandRow="1">
                <a:tableStyleId>{2D5ABB26-0587-4C30-8999-92F81FD0307C}</a:tableStyleId>
              </a:tblPr>
              <a:tblGrid>
                <a:gridCol w="1134414">
                  <a:extLst>
                    <a:ext uri="{9D8B030D-6E8A-4147-A177-3AD203B41FA5}">
                      <a16:colId xmlns:a16="http://schemas.microsoft.com/office/drawing/2014/main" val="20000"/>
                    </a:ext>
                  </a:extLst>
                </a:gridCol>
                <a:gridCol w="1134414">
                  <a:extLst>
                    <a:ext uri="{9D8B030D-6E8A-4147-A177-3AD203B41FA5}">
                      <a16:colId xmlns:a16="http://schemas.microsoft.com/office/drawing/2014/main" val="20001"/>
                    </a:ext>
                  </a:extLst>
                </a:gridCol>
                <a:gridCol w="1134414">
                  <a:extLst>
                    <a:ext uri="{9D8B030D-6E8A-4147-A177-3AD203B41FA5}">
                      <a16:colId xmlns:a16="http://schemas.microsoft.com/office/drawing/2014/main" val="20002"/>
                    </a:ext>
                  </a:extLst>
                </a:gridCol>
                <a:gridCol w="1134414">
                  <a:extLst>
                    <a:ext uri="{9D8B030D-6E8A-4147-A177-3AD203B41FA5}">
                      <a16:colId xmlns:a16="http://schemas.microsoft.com/office/drawing/2014/main" val="20003"/>
                    </a:ext>
                  </a:extLst>
                </a:gridCol>
                <a:gridCol w="1134414">
                  <a:extLst>
                    <a:ext uri="{9D8B030D-6E8A-4147-A177-3AD203B41FA5}">
                      <a16:colId xmlns:a16="http://schemas.microsoft.com/office/drawing/2014/main" val="20004"/>
                    </a:ext>
                  </a:extLst>
                </a:gridCol>
              </a:tblGrid>
              <a:tr h="355457">
                <a:tc>
                  <a:txBody>
                    <a:bodyPr/>
                    <a:lstStyle/>
                    <a:p>
                      <a:pPr algn="ctr"/>
                      <a:r>
                        <a:rPr lang="en-US" b="1" dirty="0"/>
                        <a:t>F</a:t>
                      </a:r>
                      <a:r>
                        <a:rPr lang="en-US" b="1" baseline="-25000" dirty="0"/>
                        <a:t>2</a:t>
                      </a:r>
                      <a:endParaRPr lang="el-GR" b="1"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l-GR" dirty="0"/>
                        <a:t>ΚΛ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err="1"/>
                        <a:t>Κλ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err="1"/>
                        <a:t>κΛ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err="1"/>
                        <a:t>κλ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457">
                <a:tc>
                  <a:txBody>
                    <a:bodyPr/>
                    <a:lstStyle/>
                    <a:p>
                      <a:pPr algn="ctr"/>
                      <a:r>
                        <a:rPr lang="el-GR" dirty="0"/>
                        <a:t>ΚΛ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a:t>ΚΚΛΛ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55457">
                <a:tc>
                  <a:txBody>
                    <a:bodyPr/>
                    <a:lstStyle/>
                    <a:p>
                      <a:pPr algn="ctr"/>
                      <a:r>
                        <a:rPr lang="el-GR" dirty="0" err="1"/>
                        <a:t>Κλ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355457">
                <a:tc>
                  <a:txBody>
                    <a:bodyPr/>
                    <a:lstStyle/>
                    <a:p>
                      <a:pPr algn="ctr"/>
                      <a:r>
                        <a:rPr lang="el-GR" dirty="0" err="1"/>
                        <a:t>κΛ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r h="355457">
                <a:tc>
                  <a:txBody>
                    <a:bodyPr/>
                    <a:lstStyle/>
                    <a:p>
                      <a:pPr algn="ctr"/>
                      <a:r>
                        <a:rPr lang="el-GR" dirty="0" err="1"/>
                        <a:t>κλ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l-GR" dirty="0" err="1"/>
                        <a:t>κκλλ</a:t>
                      </a:r>
                      <a:endParaRPr lang="el-G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4186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5402" y="982133"/>
            <a:ext cx="9601196" cy="692122"/>
          </a:xfrm>
        </p:spPr>
        <p:txBody>
          <a:bodyPr>
            <a:normAutofit/>
          </a:bodyPr>
          <a:lstStyle/>
          <a:p>
            <a:r>
              <a:rPr lang="el-GR" sz="2800" dirty="0"/>
              <a:t>Δημιουργία γαμετών με δυο ζεύγη ομόλογων χρωμοσωμάτων</a:t>
            </a:r>
          </a:p>
        </p:txBody>
      </p:sp>
      <p:sp>
        <p:nvSpPr>
          <p:cNvPr id="3" name="Θέση περιεχομένου 2"/>
          <p:cNvSpPr>
            <a:spLocks noGrp="1"/>
          </p:cNvSpPr>
          <p:nvPr>
            <p:ph idx="1"/>
          </p:nvPr>
        </p:nvSpPr>
        <p:spPr>
          <a:xfrm>
            <a:off x="1295401" y="1674255"/>
            <a:ext cx="9601196" cy="4481846"/>
          </a:xfrm>
        </p:spPr>
        <p:txBody>
          <a:bodyPr>
            <a:normAutofit/>
          </a:bodyPr>
          <a:lstStyle/>
          <a:p>
            <a:r>
              <a:rPr lang="el-GR" sz="1800" dirty="0"/>
              <a:t>Ο συνδυασμός των χρωμοσωμάτων είναι τυχαίος και γίνεται με δυο πιθανούς τρόπους:</a:t>
            </a:r>
          </a:p>
          <a:p>
            <a:endParaRPr lang="el-GR" sz="1800" dirty="0"/>
          </a:p>
          <a:p>
            <a:endParaRPr lang="el-GR" sz="1800" dirty="0"/>
          </a:p>
          <a:p>
            <a:endParaRPr lang="el-GR" sz="1800" dirty="0"/>
          </a:p>
          <a:p>
            <a:endParaRPr lang="el-GR" sz="1800" dirty="0"/>
          </a:p>
          <a:p>
            <a:endParaRPr lang="el-GR" sz="1800" dirty="0"/>
          </a:p>
          <a:p>
            <a:endParaRPr lang="el-GR" sz="1800" dirty="0"/>
          </a:p>
          <a:p>
            <a:endParaRPr lang="el-GR" sz="1800" dirty="0"/>
          </a:p>
          <a:p>
            <a:r>
              <a:rPr lang="el-GR" sz="1800" dirty="0"/>
              <a:t>Κάθε γαμέτης περιέχει ένα χρωμόσωμα από κάθε ζεύγος ομόλογων χρωμοσωμάτων, άρα και τα γονίδια συνδυάζονται ανά δύο που ελέγχουν διαφορετική ιδιότητα (Κ με Λ). Αν απουσιάζει κάποιο από τα δυο χρωμοσώματα ή υπάρχει κάποιο περισσότερες από 1 φορές, τότε μιλάμε για μετάλλαξη (κεφ.6)</a:t>
            </a:r>
          </a:p>
          <a:p>
            <a:endParaRPr lang="el-GR" sz="20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06" y="2112137"/>
            <a:ext cx="5659191" cy="2847768"/>
          </a:xfrm>
          <a:prstGeom prst="rect">
            <a:avLst/>
          </a:prstGeom>
        </p:spPr>
      </p:pic>
    </p:spTree>
    <p:extLst>
      <p:ext uri="{BB962C8B-B14F-4D97-AF65-F5344CB8AC3E}">
        <p14:creationId xmlns:p14="http://schemas.microsoft.com/office/powerpoint/2010/main" val="57318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252</TotalTime>
  <Words>409</Words>
  <Application>Microsoft Office PowerPoint</Application>
  <PresentationFormat>Ευρεία οθόνη</PresentationFormat>
  <Paragraphs>67</Paragraphs>
  <Slides>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vt:i4>
      </vt:variant>
    </vt:vector>
  </HeadingPairs>
  <TitlesOfParts>
    <vt:vector size="8" baseType="lpstr">
      <vt:lpstr>Arial</vt:lpstr>
      <vt:lpstr>Garamond</vt:lpstr>
      <vt:lpstr>Οργανικό</vt:lpstr>
      <vt:lpstr>Κεφάλαιο 5ο </vt:lpstr>
      <vt:lpstr>Νόμος ανεξάρτητης μεταβίβασης γονιδίων</vt:lpstr>
      <vt:lpstr>Το πείραμα του Μέντελ</vt:lpstr>
      <vt:lpstr>Το πείραμα του Μέντελ</vt:lpstr>
      <vt:lpstr>Δημιουργία γαμετών με δυο ζεύγη ομόλογων χρωμοσωμάτων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5ο</dc:title>
  <dc:creator>Anna</dc:creator>
  <cp:lastModifiedBy>Δήμητρα-Γεωργία Λαύκα</cp:lastModifiedBy>
  <cp:revision>13</cp:revision>
  <dcterms:created xsi:type="dcterms:W3CDTF">2020-12-01T18:52:03Z</dcterms:created>
  <dcterms:modified xsi:type="dcterms:W3CDTF">2020-12-12T14:24:53Z</dcterms:modified>
</cp:coreProperties>
</file>