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67" r:id="rId5"/>
    <p:sldId id="278" r:id="rId6"/>
    <p:sldId id="279" r:id="rId7"/>
    <p:sldId id="280" r:id="rId8"/>
    <p:sldId id="281" r:id="rId9"/>
    <p:sldId id="269" r:id="rId10"/>
    <p:sldId id="271" r:id="rId11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A8682DD-3859-46BF-9BBB-49548B3C2FF1}" type="datetime1">
              <a:rPr lang="el-GR" smtClean="0"/>
              <a:t>5/12/2020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89A8E19-AA08-40E2-BAE9-96891777FA70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168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03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25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594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00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94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56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80CB15B7-FD96-4FFE-A12B-6DAEC465A748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Έλλειψη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εία γραμμή σύνδεσης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Ομάδα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Έλλειψη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BB203-B372-478C-861B-B15BFC02ECD1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03C3F5-8526-4535-9CCD-15CCA70F0818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062B79-5FF4-44B5-8B94-724CBFFD11B0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2F4732-C463-4953-BB68-7C595745D5E5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Έλλειψη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7D04BE-4701-4F37-909D-1AA314B163AA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B6C39-0BDE-47A4-88C6-772962123580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388DFB-36CE-4FC7-A023-E286A10CB636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A5037D-A933-4F78-B53C-3041954DC65F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F130DB-8FB3-493A-80AD-764818D4813C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dirty="0" smtClean="0"/>
              <a:t>Στυλ υποδείγματος κειμένου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E87B43-326D-421A-91D8-C9F2F54DBF19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2400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87A4DE5E-E1E8-4EE6-9048-C408D0FC48F8}" type="datetime1">
              <a:rPr lang="el-GR" smtClean="0"/>
              <a:pPr/>
              <a:t>5/12/2020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Κεφάλαιο 6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 err="1" smtClean="0"/>
              <a:t>Δομικεσ</a:t>
            </a:r>
            <a:r>
              <a:rPr lang="el-GR" dirty="0" smtClean="0"/>
              <a:t> </a:t>
            </a:r>
            <a:r>
              <a:rPr lang="el-GR" dirty="0" err="1" smtClean="0"/>
              <a:t>χρωμοσωμικεσ</a:t>
            </a:r>
            <a:r>
              <a:rPr lang="el-GR" dirty="0" smtClean="0"/>
              <a:t> </a:t>
            </a:r>
            <a:r>
              <a:rPr lang="el-GR" dirty="0" err="1" smtClean="0"/>
              <a:t>ανωμαλιεσ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Δομικές </a:t>
            </a:r>
            <a:r>
              <a:rPr lang="el-GR" dirty="0" err="1" smtClean="0"/>
              <a:t>χρωμοσωμικές</a:t>
            </a:r>
            <a:r>
              <a:rPr lang="el-GR" dirty="0" smtClean="0"/>
              <a:t> ανωμαλίες</a:t>
            </a: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spcBef>
                <a:spcPts val="600"/>
              </a:spcBef>
            </a:pPr>
            <a:r>
              <a:rPr lang="el-GR" sz="2000" dirty="0" smtClean="0"/>
              <a:t>Οι δομικές </a:t>
            </a:r>
            <a:r>
              <a:rPr lang="el-GR" sz="2000" dirty="0" err="1" smtClean="0"/>
              <a:t>χρωμοσωμικές</a:t>
            </a:r>
            <a:r>
              <a:rPr lang="el-GR" sz="2000" dirty="0" smtClean="0"/>
              <a:t> ανωμαλίες είναι αλλαγές στη δομή ενός ή περισσότερων χρωμοσωμάτων.</a:t>
            </a:r>
          </a:p>
          <a:p>
            <a:pPr rtl="0">
              <a:spcBef>
                <a:spcPts val="600"/>
              </a:spcBef>
            </a:pPr>
            <a:r>
              <a:rPr lang="el-GR" sz="2000" dirty="0" smtClean="0"/>
              <a:t>Είναι αποτέλεσμα διαφόρων μηχανισμών κατά τη διάρκεια του κυτταρικού κύκλου και οφείλονται στη δράση </a:t>
            </a:r>
            <a:r>
              <a:rPr lang="el-GR" sz="2000" dirty="0" err="1" smtClean="0"/>
              <a:t>μεταλλαξογόνων</a:t>
            </a:r>
            <a:r>
              <a:rPr lang="el-GR" sz="2000" dirty="0" smtClean="0"/>
              <a:t> παραγόντων.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l-GR" sz="2000" dirty="0" smtClean="0"/>
              <a:t>	- Αλλαγές στην ποσότητα του γενετικού υλικού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	</a:t>
            </a:r>
            <a:r>
              <a:rPr lang="el-GR" sz="2000" dirty="0" smtClean="0"/>
              <a:t>1. Έλλειψη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	</a:t>
            </a:r>
            <a:r>
              <a:rPr lang="el-GR" sz="2000" dirty="0" smtClean="0"/>
              <a:t>2. Διπλασιασμός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l-GR" sz="2000" dirty="0"/>
              <a:t>	</a:t>
            </a:r>
            <a:r>
              <a:rPr lang="el-GR" sz="2000" dirty="0" smtClean="0"/>
              <a:t>- Αλλαγές στη διάταξη του γενετικού υλικού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l-GR" sz="2000" dirty="0"/>
              <a:t>	</a:t>
            </a:r>
            <a:r>
              <a:rPr lang="el-GR" sz="2000" dirty="0" smtClean="0"/>
              <a:t>1. Αναστροφή 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l-GR" sz="2000" dirty="0"/>
              <a:t>	</a:t>
            </a:r>
            <a:r>
              <a:rPr lang="el-GR" sz="2000" dirty="0" smtClean="0"/>
              <a:t>2. Μετατόπιση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l-GR" sz="2000" dirty="0"/>
              <a:t>	</a:t>
            </a:r>
            <a:r>
              <a:rPr lang="el-GR" sz="2000" dirty="0" smtClean="0"/>
              <a:t>3. </a:t>
            </a:r>
            <a:r>
              <a:rPr lang="el-GR" sz="2000" dirty="0"/>
              <a:t>Α</a:t>
            </a:r>
            <a:r>
              <a:rPr lang="el-GR" sz="2000" dirty="0" smtClean="0"/>
              <a:t>μοιβαία μετατόπιση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l-GR" sz="2000" dirty="0" smtClean="0"/>
              <a:t>Προϋπόθεση: θραύση του χρωμοσώματος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Έλλειψη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Απώλεια γενετικού υλικού</a:t>
            </a:r>
          </a:p>
          <a:p>
            <a:r>
              <a:rPr lang="el-GR" dirty="0" smtClean="0"/>
              <a:t>Α  Β  Γ  Δ  Ε		  Α  Β  Γ  Ε</a:t>
            </a:r>
          </a:p>
          <a:p>
            <a:endParaRPr lang="el-GR" dirty="0"/>
          </a:p>
          <a:p>
            <a:pPr>
              <a:spcBef>
                <a:spcPts val="600"/>
              </a:spcBef>
            </a:pPr>
            <a:r>
              <a:rPr lang="el-GR" sz="2000" dirty="0" smtClean="0"/>
              <a:t>Παράδειγμα: Σύνδρομο φωνή της γάτας (</a:t>
            </a:r>
            <a:r>
              <a:rPr lang="en-US" sz="2000" dirty="0" smtClean="0"/>
              <a:t>cri-du-chat)</a:t>
            </a:r>
            <a:r>
              <a:rPr lang="el-GR" sz="2000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Οφείλεται στην έλλειψη ενός τμήματος από το χρωμόσωμα 5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Το κλάμα των νεογέννητων που πάσχουν μοιάζει με το κλάμα της γάτας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Τα άτομα εμφανίζουν διανοητική καθυστέρηση</a:t>
            </a:r>
            <a:endParaRPr lang="el-GR" sz="2000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1485900" y="278092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3502124" y="256490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150196" y="27809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1485900" y="292494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4150196" y="292494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11561"/>
          </a:xfrm>
        </p:spPr>
        <p:txBody>
          <a:bodyPr rtlCol="0"/>
          <a:lstStyle/>
          <a:p>
            <a:pPr rtl="0"/>
            <a:r>
              <a:rPr lang="el-GR" dirty="0" smtClean="0"/>
              <a:t>Διπλασιασμός</a:t>
            </a:r>
            <a:endParaRPr lang="el-GR" dirty="0"/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idx="1"/>
          </p:nvPr>
        </p:nvSpPr>
        <p:spPr>
          <a:xfrm>
            <a:off x="1218883" y="1443361"/>
            <a:ext cx="9751060" cy="4627239"/>
          </a:xfrm>
        </p:spPr>
        <p:txBody>
          <a:bodyPr rtlCol="0"/>
          <a:lstStyle/>
          <a:p>
            <a:pPr rtl="0"/>
            <a:r>
              <a:rPr lang="el-GR" dirty="0" smtClean="0"/>
              <a:t>Επανάληψη </a:t>
            </a:r>
            <a:r>
              <a:rPr lang="el-GR" dirty="0" err="1" smtClean="0"/>
              <a:t>χρωμοσωμικού</a:t>
            </a:r>
            <a:r>
              <a:rPr lang="el-GR" dirty="0" smtClean="0"/>
              <a:t> τμήματος</a:t>
            </a:r>
          </a:p>
          <a:p>
            <a:pPr rtl="0"/>
            <a:r>
              <a:rPr lang="el-GR" dirty="0" smtClean="0"/>
              <a:t>Α  Β  Γ  Δ  Ε                Α  Β  Γ  Β  Γ  Δ  Ε</a:t>
            </a:r>
          </a:p>
          <a:p>
            <a:pPr rtl="0"/>
            <a:endParaRPr lang="el-GR" sz="3200" dirty="0" smtClean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1485900" y="249289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485900" y="263691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358108" y="220486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4150196" y="2479109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150196" y="2651231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46888" lvl="0" indent="-246888">
              <a:lnSpc>
                <a:spcPct val="90000"/>
              </a:lnSpc>
              <a:spcBef>
                <a:spcPts val="1800"/>
              </a:spcBef>
              <a:buClr>
                <a:srgbClr val="6A3A20"/>
              </a:buClr>
              <a:buFont typeface="Arial" pitchFamily="34" charset="0"/>
              <a:buChar char="•"/>
            </a:pPr>
            <a:r>
              <a:rPr lang="el-GR" dirty="0">
                <a:solidFill>
                  <a:srgbClr val="6A3A20"/>
                </a:solidFill>
              </a:rPr>
              <a:t>Αναστροφή</a:t>
            </a:r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10" name="Σύμβολο κράτησης θέσης περιεχομένου 9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>
              <a:spcBef>
                <a:spcPts val="600"/>
              </a:spcBef>
              <a:buClr>
                <a:srgbClr val="6A3A20"/>
              </a:buClr>
            </a:pPr>
            <a:r>
              <a:rPr lang="el-GR" sz="2000" dirty="0" smtClean="0">
                <a:solidFill>
                  <a:srgbClr val="6A3A20"/>
                </a:solidFill>
              </a:rPr>
              <a:t>Θραύση </a:t>
            </a:r>
            <a:r>
              <a:rPr lang="el-GR" sz="2000" dirty="0">
                <a:solidFill>
                  <a:srgbClr val="6A3A20"/>
                </a:solidFill>
              </a:rPr>
              <a:t>σε δυο διαφορετικά σημεία του χρωμοσώματος και επανένωση του τμήματος ύστερα από αναστροφή.</a:t>
            </a:r>
          </a:p>
          <a:p>
            <a:pPr lvl="0">
              <a:spcBef>
                <a:spcPts val="600"/>
              </a:spcBef>
              <a:buClr>
                <a:srgbClr val="6A3A20"/>
              </a:buClr>
            </a:pPr>
            <a:r>
              <a:rPr lang="el-GR" sz="2000" dirty="0">
                <a:solidFill>
                  <a:srgbClr val="6A3A20"/>
                </a:solidFill>
              </a:rPr>
              <a:t>Έχουμε αλλαγή στη διάταξη των γονιδίων στο χρωμόσωμα.</a:t>
            </a:r>
          </a:p>
          <a:p>
            <a:pPr lvl="0">
              <a:spcBef>
                <a:spcPts val="600"/>
              </a:spcBef>
              <a:buClr>
                <a:srgbClr val="6A3A20"/>
              </a:buClr>
            </a:pPr>
            <a:r>
              <a:rPr lang="el-GR" dirty="0">
                <a:solidFill>
                  <a:srgbClr val="6A3A20"/>
                </a:solidFill>
              </a:rPr>
              <a:t>Α   Β  Γ  Δ  Ε 	      Α  Δ  Γ  Β  Ε</a:t>
            </a:r>
          </a:p>
          <a:p>
            <a:pPr lvl="0">
              <a:buClr>
                <a:srgbClr val="6A3A20"/>
              </a:buClr>
            </a:pPr>
            <a:endParaRPr lang="el-GR" dirty="0" smtClean="0"/>
          </a:p>
          <a:p>
            <a:pPr lvl="0">
              <a:buClr>
                <a:srgbClr val="6A3A20"/>
              </a:buClr>
            </a:pPr>
            <a:r>
              <a:rPr lang="el-GR" sz="2000" dirty="0" smtClean="0"/>
              <a:t>Τα άτομα που φέρουν αναστροφή συνήθως δεν εμφανίζει προβλήματα, αλλά μπορεί να δημιουργήσει γαμέτες με γενετική ανωμαλία λόγω </a:t>
            </a:r>
            <a:r>
              <a:rPr lang="el-GR" sz="2000" dirty="0" err="1" smtClean="0"/>
              <a:t>επιχιασμού</a:t>
            </a:r>
            <a:r>
              <a:rPr lang="el-GR" sz="2000" dirty="0" smtClean="0"/>
              <a:t>:</a:t>
            </a:r>
          </a:p>
          <a:p>
            <a:pPr lvl="0">
              <a:buClr>
                <a:srgbClr val="6A3A20"/>
              </a:buClr>
            </a:pPr>
            <a:r>
              <a:rPr lang="el-GR" sz="2000" dirty="0" smtClean="0"/>
              <a:t>Α  Β  Γ  Δ  Ε		Α  Δ  Γ  Δ  Ε</a:t>
            </a:r>
          </a:p>
          <a:p>
            <a:pPr lvl="0">
              <a:buClr>
                <a:srgbClr val="6A3A20"/>
              </a:buClr>
            </a:pPr>
            <a:r>
              <a:rPr lang="el-GR" sz="2000" dirty="0" smtClean="0"/>
              <a:t>Α  Δ  Γ  Β  Ε		Α  Β  Γ  Β  Ε</a:t>
            </a:r>
            <a:endParaRPr lang="el-GR" sz="2000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3286100" y="3212976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1557908" y="335699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1557908" y="350100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4438228" y="335699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4438228" y="350100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1557908" y="501317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1557908" y="508518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2277988" y="501317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1557908" y="55172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1557908" y="566124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>
            <a:off x="2277988" y="551723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>
            <a:off x="2854052" y="522920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>
            <a:off x="4006180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εία γραμμή σύνδεσης 34"/>
          <p:cNvCxnSpPr/>
          <p:nvPr/>
        </p:nvCxnSpPr>
        <p:spPr>
          <a:xfrm>
            <a:off x="4006180" y="508518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>
            <a:off x="4006180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4006180" y="566124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Μετατόπιση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Τμήμα χρωμοσωμάτων μετά από θραύση ενώνεται σε άλλο μη ομόλογο χρωμόσωμα</a:t>
            </a:r>
          </a:p>
          <a:p>
            <a:r>
              <a:rPr lang="el-GR" dirty="0" smtClean="0"/>
              <a:t>Α  Β  Γ  Δ  Ε		Γ  Δ  Ε</a:t>
            </a:r>
          </a:p>
          <a:p>
            <a:r>
              <a:rPr lang="el-GR" dirty="0" smtClean="0"/>
              <a:t>ΣΤ  Ζ  Η  Θ  Ι	Α  Β  ΣΤ  Ζ  Η  Θ  Ι</a:t>
            </a:r>
            <a:endParaRPr lang="el-GR" dirty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1485900" y="306896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1485900" y="314096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1485900" y="3573016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1485900" y="364502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3358108" y="314096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4078188" y="3068960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4078188" y="314096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>
            <a:off x="3934172" y="3573016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3862164" y="364502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Αμοιβαία μετατόπιση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Ανταλλαγή </a:t>
            </a:r>
            <a:r>
              <a:rPr lang="el-GR" dirty="0" err="1" smtClean="0"/>
              <a:t>χρωμοσωμικών</a:t>
            </a:r>
            <a:r>
              <a:rPr lang="el-GR" dirty="0" smtClean="0"/>
              <a:t> τμημάτων ανάμεσα σε μη ομόλογα χρωμοσώματα.</a:t>
            </a:r>
          </a:p>
          <a:p>
            <a:r>
              <a:rPr lang="el-GR" dirty="0" smtClean="0"/>
              <a:t>Α  Β  Γ  Δ  Ε		Μ  Ν  Γ  Δ  Ε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Μ  Ν  Ο  Π  Ρ	Α  Β  Ο  Π  Ρ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Εδώ το άτομο εμφανίζει συνήθως φυσιολογικό φαινότυπο, αλλά υπάρχει κίνδυνος απόκτησης απογόνων με </a:t>
            </a:r>
            <a:r>
              <a:rPr lang="el-GR" dirty="0" err="1" smtClean="0"/>
              <a:t>χρωμοσωμικές</a:t>
            </a:r>
            <a:r>
              <a:rPr lang="el-GR" dirty="0" smtClean="0"/>
              <a:t> ανωμαλίες.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Για τη διαπίστωση των δομικών </a:t>
            </a:r>
            <a:r>
              <a:rPr lang="el-GR" dirty="0" err="1" smtClean="0"/>
              <a:t>χρωμοσωμικών</a:t>
            </a:r>
            <a:r>
              <a:rPr lang="el-GR" dirty="0" smtClean="0"/>
              <a:t> ανωμαλιών είναι απαραίτητη η χρώση των χρωμοσωμάτων με τεχνικές που δημιουργούν ζώνες στο χρωμόσωμα, όπως ζώνες </a:t>
            </a:r>
            <a:r>
              <a:rPr lang="en-US" dirty="0" err="1" smtClean="0"/>
              <a:t>Giemsa</a:t>
            </a:r>
            <a:r>
              <a:rPr lang="en-US" dirty="0" smtClean="0"/>
              <a:t>.</a:t>
            </a:r>
            <a:endParaRPr lang="el-GR" dirty="0" smtClean="0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1485900" y="314096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1485900" y="321297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006180" y="314096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4006180" y="321297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3142084" y="335699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1485900" y="371703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1485900" y="378904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4006180" y="371703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4006180" y="378904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λασική βιβλίων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3_TF02801059_TF02801059" id="{40BD5653-0C8D-4E14-ADCD-FD678A24EE14}" vid="{85720E60-E181-4C8C-AE81-383411213581}"/>
    </a:ext>
  </a:extLst>
</a:theme>
</file>

<file path=ppt/theme/theme2.xml><?xml version="1.0" encoding="utf-8"?>
<a:theme xmlns:a="http://schemas.openxmlformats.org/drawingml/2006/main" name="Θέμα του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4873beb7-5857-4685-be1f-d57550cc96c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133</Words>
  <Application>Microsoft Office PowerPoint</Application>
  <PresentationFormat>Προσαρμογή</PresentationFormat>
  <Paragraphs>49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Constantia</vt:lpstr>
      <vt:lpstr>Κλασική βιβλίων 16x9</vt:lpstr>
      <vt:lpstr>Κεφάλαιο 6ο </vt:lpstr>
      <vt:lpstr>Δομικές χρωμοσωμικές ανωμαλίες</vt:lpstr>
      <vt:lpstr>Έλλειψη</vt:lpstr>
      <vt:lpstr>Διπλασιασμός</vt:lpstr>
      <vt:lpstr>Αναστροφή</vt:lpstr>
      <vt:lpstr>Μετατόπιση</vt:lpstr>
      <vt:lpstr>Αμοιβαία μετατόπιση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6ο</dc:title>
  <dc:creator>Anna</dc:creator>
  <cp:lastModifiedBy>Anna</cp:lastModifiedBy>
  <cp:revision>7</cp:revision>
  <dcterms:created xsi:type="dcterms:W3CDTF">2020-12-05T21:18:08Z</dcterms:created>
  <dcterms:modified xsi:type="dcterms:W3CDTF">2020-12-05T22:06:06Z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