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8" r:id="rId10"/>
    <p:sldId id="261" r:id="rId11"/>
    <p:sldId id="262" r:id="rId12"/>
    <p:sldId id="269" r:id="rId13"/>
    <p:sldId id="263" r:id="rId14"/>
    <p:sldId id="264" r:id="rId15"/>
    <p:sldId id="265" r:id="rId16"/>
    <p:sldId id="266" r:id="rId17"/>
    <p:sldId id="267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7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6C6-6151-44DC-96E5-166CCABE0DFD}" type="datetimeFigureOut">
              <a:rPr lang="el-GR" smtClean="0"/>
              <a:t>10/5/2021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3830-591A-4695-A76B-367FB9CA25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dirty="0"/>
              <a:t>Κάντε κλικ για να επεξεργαστείτε το στυλ υποτίτλου του υποδείγματος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 hasCustomPrompt="1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l-GR" dirty="0"/>
              <a:t>Κάντε κλικ για να προσθέσετε τίτλο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 hasCustomPrompt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/>
          <a:lstStyle/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 hasCustomPrompt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 hasCustomPrompt="1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 hasCustomPrompt="1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 hasCustomPrompt="1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 hasCustomPrompt="1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 hasCustomPrompt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l-GR" dirty="0"/>
              <a:t>Κάντε κλικ για να επεξεργαστείτε το στυλ κειμένου του υποδείγματος</a:t>
            </a:r>
          </a:p>
          <a:p>
            <a:pPr lvl="1"/>
            <a:r>
              <a:rPr lang="en-US" dirty="0" err="1"/>
              <a:t>Δευτέρου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2"/>
            <a:r>
              <a:rPr lang="en-US" dirty="0" err="1"/>
              <a:t>Τρίτου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3"/>
            <a:r>
              <a:rPr lang="en-US" dirty="0" err="1"/>
              <a:t>Τέταρτου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  <a:p>
            <a:pPr lvl="4"/>
            <a:r>
              <a:rPr lang="en-US" dirty="0" err="1"/>
              <a:t>Πέμπτου</a:t>
            </a:r>
            <a:r>
              <a:rPr lang="en-US" dirty="0"/>
              <a:t> </a:t>
            </a:r>
            <a:r>
              <a:rPr lang="en-US" dirty="0" err="1"/>
              <a:t>επιπέδου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5/10/2021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l-GR" dirty="0"/>
              <a:t>Κάντε κλικ για να επεξεργαστείτε το στυλ τίτλου του υποδείγματος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 Λυκείου </a:t>
            </a:r>
            <a:br>
              <a:rPr lang="el-GR" dirty="0"/>
            </a:br>
            <a:r>
              <a:rPr lang="el-GR" dirty="0"/>
              <a:t>Κεφάλαιο 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Μείωση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227C09A1-50C2-402D-8EB1-479BB498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τέλος της πρόφασης 1:</a:t>
            </a:r>
          </a:p>
          <a:p>
            <a:r>
              <a:rPr lang="el-GR" dirty="0"/>
              <a:t>Αποδιοργανώνεται ο </a:t>
            </a:r>
            <a:r>
              <a:rPr lang="el-GR" b="1" dirty="0"/>
              <a:t>πυρηνικός φάκελος</a:t>
            </a:r>
            <a:r>
              <a:rPr lang="el-GR" dirty="0"/>
              <a:t> και εξαφανίζεται ο </a:t>
            </a:r>
            <a:r>
              <a:rPr lang="el-GR" b="1" dirty="0" err="1"/>
              <a:t>πυρηνίσκος</a:t>
            </a:r>
            <a:r>
              <a:rPr lang="el-GR" dirty="0"/>
              <a:t>.</a:t>
            </a:r>
          </a:p>
          <a:p>
            <a:r>
              <a:rPr lang="el-GR" dirty="0"/>
              <a:t>Αρχίζει ο </a:t>
            </a:r>
            <a:r>
              <a:rPr lang="el-GR" b="1" dirty="0"/>
              <a:t>σχηματισμός της ατράκτου</a:t>
            </a:r>
            <a:r>
              <a:rPr lang="el-GR" dirty="0"/>
              <a:t> </a:t>
            </a:r>
          </a:p>
          <a:p>
            <a:r>
              <a:rPr lang="el-GR" dirty="0"/>
              <a:t>Τα </a:t>
            </a:r>
            <a:r>
              <a:rPr lang="el-GR" b="1" dirty="0"/>
              <a:t>ομόλογα χρωμοσώματα</a:t>
            </a:r>
            <a:r>
              <a:rPr lang="el-GR" dirty="0"/>
              <a:t> μετακινούνται προς το ισημερινό επίπεδο του κυττάρου.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98848A8-5496-4B64-ABAD-27755E69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Πρόφαση 1</a:t>
            </a:r>
          </a:p>
        </p:txBody>
      </p:sp>
    </p:spTree>
    <p:extLst>
      <p:ext uri="{BB962C8B-B14F-4D97-AF65-F5344CB8AC3E}">
        <p14:creationId xmlns:p14="http://schemas.microsoft.com/office/powerpoint/2010/main" val="816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D4104D4A-F8DA-4557-A30E-2D917FBA4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Τα ζεύγη των ομόλογων χρωμοσωμάτων ολοκληρώνουν τη μετακίνησή τους προς το </a:t>
            </a:r>
            <a:r>
              <a:rPr lang="el-GR" b="1" dirty="0"/>
              <a:t>ισημερινό επίπεδο</a:t>
            </a:r>
            <a:r>
              <a:rPr lang="el-GR" dirty="0"/>
              <a:t> του κυττάρου.</a:t>
            </a:r>
          </a:p>
          <a:p>
            <a:r>
              <a:rPr lang="el-GR" dirty="0"/>
              <a:t>Το κάθε χρωμόσωμα τοποθετείται απέναντι από το ομόλογό του και </a:t>
            </a:r>
            <a:r>
              <a:rPr lang="el-GR" b="1" dirty="0"/>
              <a:t>στοιχίζονται ως ζεύγη ομόλογων χρωμοσωμάτων</a:t>
            </a:r>
            <a:r>
              <a:rPr lang="el-GR" dirty="0"/>
              <a:t>.</a:t>
            </a:r>
          </a:p>
          <a:p>
            <a:r>
              <a:rPr lang="el-GR" dirty="0"/>
              <a:t>Κάθε χρωμόσωμα από τα μέλη κάθε ζευγαριού ομολόγων μπορεί να κατευθυνθεί </a:t>
            </a:r>
            <a:r>
              <a:rPr lang="el-GR" b="1" dirty="0"/>
              <a:t>είτε προς τον έναν είτε προς τον άλλο πόλο.</a:t>
            </a:r>
          </a:p>
          <a:p>
            <a:r>
              <a:rPr lang="el-GR" dirty="0"/>
              <a:t>Ο </a:t>
            </a:r>
            <a:r>
              <a:rPr lang="el-GR" b="1" dirty="0"/>
              <a:t>μηχανισμός ανεξάρτητου συνδυασμού </a:t>
            </a:r>
            <a:r>
              <a:rPr lang="el-GR" dirty="0"/>
              <a:t>των χρωμοσωμάτων είναι μηχανισμός </a:t>
            </a:r>
            <a:r>
              <a:rPr lang="el-GR" b="1" dirty="0"/>
              <a:t>αναδιανομής των γονιδίων </a:t>
            </a:r>
            <a:r>
              <a:rPr lang="el-GR" dirty="0"/>
              <a:t>που βρίσκονται σε μη ομόλογα χρωμοσώματα.</a:t>
            </a:r>
          </a:p>
          <a:p>
            <a:r>
              <a:rPr lang="el-GR" dirty="0"/>
              <a:t>Η </a:t>
            </a:r>
            <a:r>
              <a:rPr lang="el-GR" b="1" dirty="0"/>
              <a:t>άτρακτος</a:t>
            </a:r>
            <a:r>
              <a:rPr lang="el-GR" dirty="0"/>
              <a:t> έχει πλέον οργανωθεί  και τα νημάτιά της καταλήγουν στα </a:t>
            </a:r>
            <a:r>
              <a:rPr lang="el-GR" b="1" dirty="0" err="1"/>
              <a:t>κεντρομερίδι</a:t>
            </a:r>
            <a:r>
              <a:rPr lang="el-GR" dirty="0" err="1"/>
              <a:t>α</a:t>
            </a:r>
            <a:r>
              <a:rPr lang="el-GR" dirty="0"/>
              <a:t>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F46F91D5-5194-4FDC-92E3-50EAB18B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el-GR" dirty="0" err="1"/>
              <a:t>Μετάφαση</a:t>
            </a:r>
            <a:r>
              <a:rPr lang="el-G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167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6A9CA063-E677-4CEB-9E53-CBC95DC5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b="1" dirty="0" err="1"/>
              <a:t>κεντρομερίδια</a:t>
            </a:r>
            <a:r>
              <a:rPr lang="el-GR" dirty="0"/>
              <a:t> </a:t>
            </a:r>
            <a:r>
              <a:rPr lang="el-GR" b="1" dirty="0"/>
              <a:t>δεν</a:t>
            </a:r>
            <a:r>
              <a:rPr lang="el-GR" dirty="0"/>
              <a:t> </a:t>
            </a:r>
            <a:r>
              <a:rPr lang="el-GR" b="1" dirty="0"/>
              <a:t>διαιρούνται-δεν αποχωρίζονται</a:t>
            </a:r>
            <a:r>
              <a:rPr lang="el-GR" dirty="0"/>
              <a:t> οι αδερφές </a:t>
            </a:r>
            <a:r>
              <a:rPr lang="el-GR" dirty="0" err="1"/>
              <a:t>χρωματίδες</a:t>
            </a:r>
            <a:r>
              <a:rPr lang="el-GR" dirty="0"/>
              <a:t>.</a:t>
            </a:r>
          </a:p>
          <a:p>
            <a:r>
              <a:rPr lang="el-GR" dirty="0"/>
              <a:t>Αποχωρίζονται τα μέλη κάθε </a:t>
            </a:r>
            <a:r>
              <a:rPr lang="el-GR" b="1" dirty="0"/>
              <a:t>ζεύγους ομόλογων χρωμοσωμάτων.</a:t>
            </a:r>
          </a:p>
          <a:p>
            <a:r>
              <a:rPr lang="el-GR" dirty="0"/>
              <a:t>Σχηματίζονται </a:t>
            </a:r>
            <a:r>
              <a:rPr lang="el-GR" b="1" dirty="0"/>
              <a:t>δυο πλήρεις απλοειδείς σειρές </a:t>
            </a:r>
            <a:r>
              <a:rPr lang="el-GR" dirty="0"/>
              <a:t>χρωμοσωμάτων που απομακρύνονται κατευθυνόμενες </a:t>
            </a:r>
            <a:r>
              <a:rPr lang="el-GR" b="1" dirty="0"/>
              <a:t>προς τους αντίθετους πόλους.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C220F9E-567D-48D5-8B9E-C9E93B28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Ανάφαση</a:t>
            </a:r>
            <a:r>
              <a:rPr lang="el-G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388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F542182-EC3B-423E-9C89-A83A9B7B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μία από τις δυο πλήρεις απλοειδής σειρές χρωμοσωμάτων φτάνει στον </a:t>
            </a:r>
            <a:r>
              <a:rPr lang="el-GR" b="1" dirty="0"/>
              <a:t>πόλο του κυττάρου</a:t>
            </a:r>
            <a:r>
              <a:rPr lang="el-GR" dirty="0"/>
              <a:t>.</a:t>
            </a:r>
          </a:p>
          <a:p>
            <a:r>
              <a:rPr lang="el-GR" dirty="0"/>
              <a:t>Ταυτόχρονα πολλά κύτταρα προχωρούν στην </a:t>
            </a:r>
            <a:r>
              <a:rPr lang="el-GR" b="1" dirty="0" err="1"/>
              <a:t>κυτταροπλασματική</a:t>
            </a:r>
            <a:r>
              <a:rPr lang="el-GR" b="1" dirty="0"/>
              <a:t> διαίρεση</a:t>
            </a:r>
            <a:r>
              <a:rPr lang="el-GR" dirty="0"/>
              <a:t>.</a:t>
            </a:r>
          </a:p>
          <a:p>
            <a:r>
              <a:rPr lang="el-GR" dirty="0"/>
              <a:t>Παράγονται </a:t>
            </a:r>
            <a:r>
              <a:rPr lang="el-GR" b="1" dirty="0"/>
              <a:t>δύο απλοειδή κύτταρα</a:t>
            </a:r>
            <a:r>
              <a:rPr lang="el-GR" dirty="0"/>
              <a:t>, στα οποία τα χρωμοσώματα αποτελούνται από </a:t>
            </a:r>
            <a:r>
              <a:rPr lang="el-GR" b="1" dirty="0"/>
              <a:t>δύο αδερφές </a:t>
            </a:r>
            <a:r>
              <a:rPr lang="el-GR" b="1" dirty="0" err="1"/>
              <a:t>χρωματίδες</a:t>
            </a:r>
            <a:r>
              <a:rPr lang="el-GR" b="1" dirty="0"/>
              <a:t> ενωμένες στο </a:t>
            </a:r>
            <a:r>
              <a:rPr lang="el-GR" b="1" dirty="0" err="1"/>
              <a:t>κεντρομερίδιο</a:t>
            </a:r>
            <a:endParaRPr lang="el-GR" b="1" dirty="0"/>
          </a:p>
          <a:p>
            <a:r>
              <a:rPr lang="el-GR" dirty="0"/>
              <a:t>Μεταξύ πρώτης και δεύτερης μειωτικής διαίρεσης </a:t>
            </a:r>
            <a:r>
              <a:rPr lang="el-GR" b="1" dirty="0"/>
              <a:t>δεν μεσολαβεί</a:t>
            </a:r>
            <a:r>
              <a:rPr lang="el-GR" dirty="0"/>
              <a:t> </a:t>
            </a:r>
            <a:r>
              <a:rPr lang="el-GR" dirty="0" err="1"/>
              <a:t>αυτοδιπλασιασμός</a:t>
            </a:r>
            <a:r>
              <a:rPr lang="el-GR" dirty="0"/>
              <a:t> του γενετικούς υλικού.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439DA14-62A2-4E34-B031-6BD9BBEB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Τελόφαση</a:t>
            </a:r>
            <a:r>
              <a:rPr lang="el-G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13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8D2FF32-0F52-4C6C-9E51-D492AAD27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8" y="1706697"/>
            <a:ext cx="8116003" cy="4206605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C7EF0A78-0661-4543-B2DC-FDBEF595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Δεύτερη μειωτική διαίρεση</a:t>
            </a:r>
          </a:p>
        </p:txBody>
      </p:sp>
    </p:spTree>
    <p:extLst>
      <p:ext uri="{BB962C8B-B14F-4D97-AF65-F5344CB8AC3E}">
        <p14:creationId xmlns:p14="http://schemas.microsoft.com/office/powerpoint/2010/main" val="30342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4A7E8125-A581-4A0D-A5CE-B6A12F36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Έχουμε την ίδια ακολουθία γεγονότων με την πρώτη μειωτική διαίρεση, μόνο που αυτή τη φορά κατά την </a:t>
            </a:r>
            <a:r>
              <a:rPr lang="el-GR" dirty="0" err="1"/>
              <a:t>ανάφαση</a:t>
            </a:r>
            <a:r>
              <a:rPr lang="el-GR" dirty="0"/>
              <a:t> 2 γίνεται </a:t>
            </a:r>
            <a:r>
              <a:rPr lang="el-GR" b="1" dirty="0"/>
              <a:t>διαχωρισμός των αδερφών </a:t>
            </a:r>
            <a:r>
              <a:rPr lang="el-GR" b="1" dirty="0" err="1"/>
              <a:t>χρωματίδων</a:t>
            </a:r>
            <a:r>
              <a:rPr lang="el-GR" b="1" dirty="0"/>
              <a:t> και θραύση των </a:t>
            </a:r>
            <a:r>
              <a:rPr lang="el-GR" b="1" dirty="0" err="1"/>
              <a:t>κεντρομεριδίων</a:t>
            </a:r>
            <a:r>
              <a:rPr lang="el-GR" b="1" dirty="0"/>
              <a:t>.</a:t>
            </a:r>
          </a:p>
          <a:p>
            <a:r>
              <a:rPr lang="el-GR" dirty="0"/>
              <a:t>Τα κύτταρα που διαιρούνται είναι </a:t>
            </a:r>
            <a:r>
              <a:rPr lang="el-GR" b="1" dirty="0"/>
              <a:t>απλοειδή</a:t>
            </a:r>
            <a:r>
              <a:rPr lang="el-GR" dirty="0"/>
              <a:t>, άρα τα χρωμοσώματα διατάσσονται στο </a:t>
            </a:r>
            <a:r>
              <a:rPr lang="el-GR" b="1" dirty="0"/>
              <a:t>ισημερινό επίπεδο </a:t>
            </a:r>
            <a:r>
              <a:rPr lang="el-GR" dirty="0"/>
              <a:t>σε μονή σειρά και όχι κατά ζεύγη.</a:t>
            </a:r>
          </a:p>
          <a:p>
            <a:r>
              <a:rPr lang="el-GR" dirty="0"/>
              <a:t>Οδηγούμαστε  σε 4 νέα κύτταρα που το καθένα τους έχει τη </a:t>
            </a:r>
            <a:r>
              <a:rPr lang="el-GR" b="1" dirty="0"/>
              <a:t>μια αδερφή </a:t>
            </a:r>
            <a:r>
              <a:rPr lang="el-GR" b="1" dirty="0" err="1"/>
              <a:t>χρωματίδα</a:t>
            </a:r>
            <a:r>
              <a:rPr lang="el-GR" b="1" dirty="0"/>
              <a:t> από κάθε ζευγάρι ομόλογων χρωμοσωμάτων.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CCA4C3B-75D7-441D-AA6E-1B4B1422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Δεύτερη μειωτική διαίρεση</a:t>
            </a:r>
          </a:p>
        </p:txBody>
      </p:sp>
    </p:spTree>
    <p:extLst>
      <p:ext uri="{BB962C8B-B14F-4D97-AF65-F5344CB8AC3E}">
        <p14:creationId xmlns:p14="http://schemas.microsoft.com/office/powerpoint/2010/main" val="30303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538C530-8BE5-4D10-8982-1BCD8256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συνδυασμό με τη γονιμοποίηση, διασφαλίζει στο δημιουργούμενο </a:t>
            </a:r>
            <a:r>
              <a:rPr lang="el-GR" dirty="0" err="1"/>
              <a:t>ζυγωτό</a:t>
            </a:r>
            <a:r>
              <a:rPr lang="el-GR" dirty="0"/>
              <a:t> μια </a:t>
            </a:r>
            <a:r>
              <a:rPr lang="el-GR" b="1" dirty="0"/>
              <a:t>πλήρη </a:t>
            </a:r>
            <a:r>
              <a:rPr lang="el-GR" b="1" dirty="0" err="1"/>
              <a:t>διπλοειδή</a:t>
            </a:r>
            <a:r>
              <a:rPr lang="el-GR" b="1" dirty="0"/>
              <a:t> σειρά χρωμοσωμάτων και γονιδίων.</a:t>
            </a:r>
          </a:p>
          <a:p>
            <a:r>
              <a:rPr lang="el-GR" dirty="0"/>
              <a:t>Κάθε οργανισμός λαμβάνει ένα </a:t>
            </a:r>
            <a:r>
              <a:rPr lang="el-GR" b="1" dirty="0"/>
              <a:t>μοναδικό συνδυασμό χρωμοσωμάτων και γονιδίων</a:t>
            </a:r>
            <a:r>
              <a:rPr lang="el-GR" dirty="0"/>
              <a:t> λόγω του ανεξάρτητου συνδυασμού χρωμοσωμάτων και των </a:t>
            </a:r>
            <a:r>
              <a:rPr lang="el-GR" dirty="0" err="1"/>
              <a:t>επιχιασμών</a:t>
            </a:r>
            <a:r>
              <a:rPr lang="el-GR" dirty="0"/>
              <a:t>.</a:t>
            </a:r>
          </a:p>
          <a:p>
            <a:r>
              <a:rPr lang="el-GR" dirty="0"/>
              <a:t>Η </a:t>
            </a:r>
            <a:r>
              <a:rPr lang="el-GR" b="1" dirty="0"/>
              <a:t>απλοειδής</a:t>
            </a:r>
            <a:r>
              <a:rPr lang="el-GR" dirty="0"/>
              <a:t> σειρά χρωμοσωμάτων συμβολίζεται με </a:t>
            </a:r>
            <a:r>
              <a:rPr lang="en-US" b="1" dirty="0"/>
              <a:t>n</a:t>
            </a:r>
            <a:r>
              <a:rPr lang="el-GR" dirty="0"/>
              <a:t>, ενώ η </a:t>
            </a:r>
            <a:r>
              <a:rPr lang="el-GR" b="1" dirty="0" err="1"/>
              <a:t>διπλοειδής</a:t>
            </a:r>
            <a:r>
              <a:rPr lang="el-GR" dirty="0"/>
              <a:t> με </a:t>
            </a:r>
            <a:r>
              <a:rPr lang="el-GR" b="1" dirty="0"/>
              <a:t>2</a:t>
            </a:r>
            <a:r>
              <a:rPr lang="en-US" b="1" dirty="0"/>
              <a:t>n</a:t>
            </a:r>
            <a:r>
              <a:rPr lang="el-GR" dirty="0"/>
              <a:t>. Όταν ένα κύτταρο με </a:t>
            </a:r>
            <a:r>
              <a:rPr lang="en-US" dirty="0"/>
              <a:t>2n</a:t>
            </a:r>
            <a:r>
              <a:rPr lang="el-GR" dirty="0"/>
              <a:t> χρωμοσώματα υφίσταται </a:t>
            </a:r>
            <a:r>
              <a:rPr lang="el-GR" b="1" dirty="0"/>
              <a:t>μείωση</a:t>
            </a:r>
            <a:r>
              <a:rPr lang="el-GR" dirty="0"/>
              <a:t>, δημιουργούνται </a:t>
            </a:r>
            <a:r>
              <a:rPr lang="el-GR" b="1" dirty="0"/>
              <a:t>2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l-GR" dirty="0"/>
              <a:t>διαφορετικοί γαμέτες(χωρίς τους </a:t>
            </a:r>
            <a:r>
              <a:rPr lang="el-GR" b="1" dirty="0" err="1"/>
              <a:t>επιχιασμούς</a:t>
            </a:r>
            <a:r>
              <a:rPr lang="el-GR" dirty="0"/>
              <a:t>).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F3B3AEE3-DD68-40F5-8838-3DC5F1A4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Βιολογική σημασία της μείωσης</a:t>
            </a:r>
          </a:p>
        </p:txBody>
      </p:sp>
    </p:spTree>
    <p:extLst>
      <p:ext uri="{BB962C8B-B14F-4D97-AF65-F5344CB8AC3E}">
        <p14:creationId xmlns:p14="http://schemas.microsoft.com/office/powerpoint/2010/main" val="17817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B061BD83-6A28-4DD0-B5CC-E44183C3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επιχιασμός</a:t>
            </a:r>
            <a:r>
              <a:rPr lang="el-GR" dirty="0"/>
              <a:t> </a:t>
            </a:r>
            <a:r>
              <a:rPr lang="el-GR" b="1" dirty="0" err="1"/>
              <a:t>ανασυνδυάζει</a:t>
            </a:r>
            <a:r>
              <a:rPr lang="el-GR" dirty="0"/>
              <a:t> γονίδια που βρίσκονται σε </a:t>
            </a:r>
            <a:r>
              <a:rPr lang="el-GR" b="1" dirty="0"/>
              <a:t>ίδιο ζεύγος</a:t>
            </a:r>
            <a:r>
              <a:rPr lang="el-GR" dirty="0"/>
              <a:t> ομόλογων χρωμοσωμάτων-&gt; με την ανταλλαγή αντίστοιχων τμημάτων γίνεται </a:t>
            </a:r>
            <a:r>
              <a:rPr lang="el-GR" b="1" dirty="0" err="1"/>
              <a:t>ανταλλαγη</a:t>
            </a:r>
            <a:r>
              <a:rPr lang="el-GR" b="1" dirty="0"/>
              <a:t> γονιδίων.</a:t>
            </a:r>
          </a:p>
          <a:p>
            <a:endParaRPr lang="el-GR" dirty="0"/>
          </a:p>
          <a:p>
            <a:r>
              <a:rPr lang="el-GR" dirty="0"/>
              <a:t>Κάποιοι </a:t>
            </a:r>
            <a:r>
              <a:rPr lang="el-GR" b="1" dirty="0"/>
              <a:t>συνδυασμοί γονιδίων </a:t>
            </a:r>
            <a:r>
              <a:rPr lang="el-GR" dirty="0"/>
              <a:t>προσφέρουν μεγαλύτερες </a:t>
            </a:r>
            <a:r>
              <a:rPr lang="el-GR" b="1" dirty="0"/>
              <a:t>δυνατότητες επιβίωσης </a:t>
            </a:r>
            <a:r>
              <a:rPr lang="el-GR" dirty="0"/>
              <a:t>από άλλους  συμβάλλοντας έτσι στην </a:t>
            </a:r>
            <a:r>
              <a:rPr lang="el-GR" b="1" dirty="0"/>
              <a:t>εξέλιξη των οργανισμών</a:t>
            </a:r>
            <a:r>
              <a:rPr lang="el-GR" dirty="0"/>
              <a:t>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F83D1F7-9DBA-47E8-A509-273AFAA4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Βιολογική σημασία της μείωσης</a:t>
            </a:r>
          </a:p>
        </p:txBody>
      </p:sp>
    </p:spTree>
    <p:extLst>
      <p:ext uri="{BB962C8B-B14F-4D97-AF65-F5344CB8AC3E}">
        <p14:creationId xmlns:p14="http://schemas.microsoft.com/office/powerpoint/2010/main" val="4023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0C0B34BE-6922-408A-B24F-8ED20554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απλούστερη από τη μίτωση</a:t>
            </a:r>
          </a:p>
          <a:p>
            <a:r>
              <a:rPr lang="el-GR" b="1" dirty="0"/>
              <a:t>Γενετικό </a:t>
            </a:r>
            <a:r>
              <a:rPr lang="el-GR" b="1" dirty="0" err="1"/>
              <a:t>υλικο</a:t>
            </a:r>
            <a:r>
              <a:rPr lang="el-GR" dirty="0"/>
              <a:t>-&gt; δίκλωνο κυκλικό μόριο </a:t>
            </a:r>
            <a:r>
              <a:rPr lang="en-US" dirty="0"/>
              <a:t>DNA</a:t>
            </a:r>
            <a:endParaRPr lang="el-GR" dirty="0"/>
          </a:p>
          <a:p>
            <a:r>
              <a:rPr lang="el-GR" dirty="0" err="1"/>
              <a:t>Αυτοδιπλασιάζεται</a:t>
            </a:r>
            <a:r>
              <a:rPr lang="el-GR" dirty="0"/>
              <a:t> πριν τη διαίρεση του βακτηρίου </a:t>
            </a:r>
          </a:p>
          <a:p>
            <a:r>
              <a:rPr lang="el-GR" dirty="0"/>
              <a:t>Τα δύο κυκλικά μόρια </a:t>
            </a:r>
            <a:r>
              <a:rPr lang="en-US" dirty="0"/>
              <a:t>DNA</a:t>
            </a:r>
            <a:r>
              <a:rPr lang="el-GR" dirty="0"/>
              <a:t> μοιράζονται στα θυγατρικά κύτταρα με τη βοήθεια της </a:t>
            </a:r>
            <a:r>
              <a:rPr lang="el-GR" b="1" dirty="0"/>
              <a:t>κυτταρικής μεμβράνης</a:t>
            </a:r>
          </a:p>
          <a:p>
            <a:pPr marL="0" indent="0">
              <a:buNone/>
            </a:pPr>
            <a:r>
              <a:rPr lang="el-GR" b="1" dirty="0"/>
              <a:t> -&gt;δεν δημιουργείται άτρακτος.</a:t>
            </a:r>
          </a:p>
          <a:p>
            <a:r>
              <a:rPr lang="el-GR" dirty="0"/>
              <a:t>Ακολουθεί η </a:t>
            </a:r>
            <a:r>
              <a:rPr lang="el-GR" b="1" dirty="0"/>
              <a:t>διαίρεση</a:t>
            </a:r>
            <a:r>
              <a:rPr lang="el-GR" dirty="0"/>
              <a:t> του κυτταροπλάσματος.</a:t>
            </a:r>
          </a:p>
          <a:p>
            <a:r>
              <a:rPr lang="el-GR" dirty="0"/>
              <a:t>Αναπτύσσονται νέα </a:t>
            </a:r>
            <a:r>
              <a:rPr lang="el-GR" b="1" dirty="0"/>
              <a:t>κυτταρικά τοιχώματα</a:t>
            </a:r>
            <a:r>
              <a:rPr lang="el-GR" dirty="0"/>
              <a:t>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A1467E4-438F-40D0-BD08-878C33F8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Κυτταρική διαίρεση στους </a:t>
            </a:r>
            <a:r>
              <a:rPr lang="el-GR" dirty="0" err="1"/>
              <a:t>προκαρυωτικούς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96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fontScale="92500"/>
          </a:bodyPr>
          <a:lstStyle/>
          <a:p>
            <a:r>
              <a:rPr lang="el-GR" dirty="0"/>
              <a:t>Στην </a:t>
            </a:r>
            <a:r>
              <a:rPr lang="el-GR" b="1" dirty="0" err="1"/>
              <a:t>αμφιγονική</a:t>
            </a:r>
            <a:r>
              <a:rPr lang="el-GR" b="1" dirty="0"/>
              <a:t> αναπαραγ</a:t>
            </a:r>
            <a:r>
              <a:rPr lang="el-GR" dirty="0"/>
              <a:t>ωγή, τις γενετικές πληροφορίες για τη δημιουργία του νέου ατόμου συνεισφέρουν δύο γονείς </a:t>
            </a:r>
            <a:r>
              <a:rPr lang="el-GR" b="1" dirty="0"/>
              <a:t>διαφορετικού φίλου</a:t>
            </a:r>
            <a:r>
              <a:rPr lang="el-GR" dirty="0"/>
              <a:t>. </a:t>
            </a:r>
          </a:p>
          <a:p>
            <a:r>
              <a:rPr lang="el-GR" dirty="0"/>
              <a:t>Οι απόγονοι είναι προϊόν γενετικής συμβολής και των δύο.</a:t>
            </a:r>
          </a:p>
          <a:p>
            <a:r>
              <a:rPr lang="el-GR" dirty="0"/>
              <a:t>Αν κάθε γονέας μεταβίβαζε στον απόγονό του τον ακριβή αριθμό χρωμοσωμάτων του-&gt; το νέο άτομο θα είχε </a:t>
            </a:r>
            <a:r>
              <a:rPr lang="el-GR" b="1" dirty="0"/>
              <a:t>το άθροισμα των χρωμοσωμάτων και των δύο. </a:t>
            </a:r>
          </a:p>
          <a:p>
            <a:r>
              <a:rPr lang="el-GR" dirty="0"/>
              <a:t>Ένας τέτοιος απόγονος θα είχε </a:t>
            </a:r>
            <a:r>
              <a:rPr lang="el-GR" b="1" dirty="0"/>
              <a:t>διαφορετικό αριθμό χρωμοσωμάτων</a:t>
            </a:r>
            <a:r>
              <a:rPr lang="el-GR" dirty="0"/>
              <a:t> από αυτόν που είναι καθορισμένος για το είδος του και πιθανόν δεν θα επιβίωνε.</a:t>
            </a:r>
          </a:p>
          <a:p>
            <a:r>
              <a:rPr lang="el-GR" dirty="0"/>
              <a:t>Το πρόβλημα λύθηκε με τους μηχανισμούς της </a:t>
            </a:r>
            <a:r>
              <a:rPr lang="el-GR" b="1" dirty="0"/>
              <a:t>μείωσης</a:t>
            </a:r>
            <a:r>
              <a:rPr lang="el-GR" dirty="0"/>
              <a:t> και της </a:t>
            </a:r>
            <a:r>
              <a:rPr lang="el-GR" b="1" dirty="0"/>
              <a:t>γονιμοποίησης.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Μείωση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τη διαδικασία της μείωσης παράγονται οι </a:t>
            </a:r>
            <a:r>
              <a:rPr lang="el-GR" b="1" dirty="0"/>
              <a:t>γαμέτες</a:t>
            </a:r>
          </a:p>
          <a:p>
            <a:pPr marL="0" indent="0">
              <a:buNone/>
            </a:pPr>
            <a:r>
              <a:rPr lang="el-GR" dirty="0"/>
              <a:t>-&gt; εξειδικευμένα αναπαραγωγικά κύτταρα που φέρουν το μισό αριθμό χρωμοσωμάτων από το κανονικό</a:t>
            </a:r>
          </a:p>
          <a:p>
            <a:pPr marL="0" indent="0">
              <a:buNone/>
            </a:pPr>
            <a:r>
              <a:rPr lang="el-GR" dirty="0"/>
              <a:t>-&gt;</a:t>
            </a:r>
            <a:r>
              <a:rPr lang="el-GR" b="1" dirty="0"/>
              <a:t>απλοειδή</a:t>
            </a:r>
          </a:p>
          <a:p>
            <a:r>
              <a:rPr lang="el-GR" b="1" dirty="0" err="1"/>
              <a:t>Γονιμοποιήση</a:t>
            </a:r>
            <a:r>
              <a:rPr lang="el-GR" dirty="0"/>
              <a:t>-&gt; αρσενικός και θηλυκός γαμέτης συνενώνονται σε ένα νέο κύτταρο, το </a:t>
            </a:r>
            <a:r>
              <a:rPr lang="el-GR" b="1" dirty="0" err="1"/>
              <a:t>ζυγωτό</a:t>
            </a:r>
            <a:r>
              <a:rPr lang="el-GR" dirty="0"/>
              <a:t>.</a:t>
            </a:r>
          </a:p>
          <a:p>
            <a:r>
              <a:rPr lang="el-GR" dirty="0"/>
              <a:t>Το </a:t>
            </a:r>
            <a:r>
              <a:rPr lang="el-GR" dirty="0" err="1"/>
              <a:t>ζυγωτό</a:t>
            </a:r>
            <a:r>
              <a:rPr lang="el-GR" dirty="0"/>
              <a:t> είναι </a:t>
            </a:r>
            <a:r>
              <a:rPr lang="el-GR" b="1" dirty="0" err="1"/>
              <a:t>διπλοειδές</a:t>
            </a:r>
            <a:r>
              <a:rPr lang="el-GR" dirty="0"/>
              <a:t> και </a:t>
            </a:r>
            <a:r>
              <a:rPr lang="el-GR" dirty="0" err="1"/>
              <a:t>διπλοειδής</a:t>
            </a:r>
            <a:r>
              <a:rPr lang="el-GR" dirty="0"/>
              <a:t> θα είναι και ο νέος οργανισμός.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Μείωση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Παράγει γαμέτες που έχουν πάρει από κάθε ζεύγος ομόλογων χρωμοσωμάτων υποχρεωτικά τη μια </a:t>
            </a:r>
            <a:r>
              <a:rPr lang="el-GR" b="1" dirty="0" err="1"/>
              <a:t>χρωματίδα</a:t>
            </a:r>
            <a:r>
              <a:rPr lang="el-GR" dirty="0"/>
              <a:t>, η οποία στο τέλος της μείωσης αντιστοιχεί σε ένα </a:t>
            </a:r>
            <a:r>
              <a:rPr lang="el-GR" b="1" dirty="0"/>
              <a:t>χρωμόσωμα</a:t>
            </a:r>
          </a:p>
          <a:p>
            <a:r>
              <a:rPr lang="el-GR" dirty="0"/>
              <a:t>Γίνεται σε ειδικά κύτταρα που χαρακτηρίζονται ως </a:t>
            </a:r>
            <a:r>
              <a:rPr lang="el-GR" b="1" dirty="0" err="1"/>
              <a:t>άωρα</a:t>
            </a:r>
            <a:r>
              <a:rPr lang="el-GR" b="1" dirty="0"/>
              <a:t> γεννητικά κύτταρα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Μείωση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Μετά τον </a:t>
            </a:r>
            <a:r>
              <a:rPr lang="el-GR" dirty="0" err="1"/>
              <a:t>αυτοδιπλασιασμό</a:t>
            </a:r>
            <a:r>
              <a:rPr lang="el-GR" dirty="0"/>
              <a:t> του </a:t>
            </a:r>
            <a:r>
              <a:rPr lang="en-US" dirty="0"/>
              <a:t>DNA</a:t>
            </a:r>
            <a:r>
              <a:rPr lang="el-GR" dirty="0"/>
              <a:t>, γίνονται </a:t>
            </a:r>
            <a:r>
              <a:rPr lang="el-GR" b="1" dirty="0"/>
              <a:t>δυο διαδοχικές κυτταρικές διαιρέσεις</a:t>
            </a:r>
            <a:r>
              <a:rPr lang="el-GR" dirty="0"/>
              <a:t>-&gt; Δύο διαιρέσεις του πυρήνα και δυο του κυτταροπλάσματος.</a:t>
            </a:r>
          </a:p>
          <a:p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μειωτική διαίρεση ή μείωση 1-</a:t>
            </a:r>
            <a:r>
              <a:rPr lang="el-GR" dirty="0"/>
              <a:t>&gt; δυο κύτταρα</a:t>
            </a:r>
          </a:p>
          <a:p>
            <a:r>
              <a:rPr lang="el-GR" b="1" dirty="0"/>
              <a:t>2</a:t>
            </a:r>
            <a:r>
              <a:rPr lang="el-GR" b="1" baseline="30000" dirty="0"/>
              <a:t>η</a:t>
            </a:r>
            <a:r>
              <a:rPr lang="el-GR" b="1" dirty="0"/>
              <a:t> μειωτική διαίρεση ή μείωση 2-</a:t>
            </a:r>
            <a:r>
              <a:rPr lang="el-GR" dirty="0"/>
              <a:t>&gt; συνολικά 4 απλοειδή κύτταρα (</a:t>
            </a:r>
            <a:r>
              <a:rPr lang="el-GR" b="1" dirty="0"/>
              <a:t>γαμέτες</a:t>
            </a:r>
            <a:r>
              <a:rPr lang="el-GR" dirty="0"/>
              <a:t>)</a:t>
            </a:r>
            <a:endParaRPr lang="en-US" dirty="0"/>
          </a:p>
          <a:p>
            <a:endParaRPr lang="el-GR" dirty="0"/>
          </a:p>
          <a:p>
            <a:r>
              <a:rPr lang="el-GR" dirty="0"/>
              <a:t>Στον άνθρωπο: </a:t>
            </a:r>
            <a:r>
              <a:rPr lang="el-GR" dirty="0" err="1"/>
              <a:t>αντρας</a:t>
            </a:r>
            <a:r>
              <a:rPr lang="el-GR" dirty="0"/>
              <a:t>-&gt; από κάθε μειωτική διαίρεση παράγονται </a:t>
            </a:r>
            <a:r>
              <a:rPr lang="el-GR" b="1" dirty="0"/>
              <a:t>4 λειτουργικά σπερματοζωάρια</a:t>
            </a:r>
          </a:p>
          <a:p>
            <a:r>
              <a:rPr lang="el-GR" dirty="0"/>
              <a:t>Γυναίκα-&gt; στη γυναίκα μόνο το </a:t>
            </a:r>
            <a:r>
              <a:rPr lang="el-GR" b="1" dirty="0"/>
              <a:t>ένα κύτταρο είναι λειτουργικό (ωάριο)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C28ADC2-21EE-446B-B2E6-BAB738ACF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3" y="1700808"/>
            <a:ext cx="8222693" cy="2819644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9B0067CA-C5DF-44AD-B9DE-96241389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Πρώτη μειωτική </a:t>
            </a:r>
            <a:r>
              <a:rPr lang="el-GR" dirty="0" err="1"/>
              <a:t>διάιρεση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003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Πρώτη μειωτική διαίρεση</a:t>
            </a:r>
            <a:br>
              <a:rPr lang="el-GR" dirty="0"/>
            </a:br>
            <a:r>
              <a:rPr lang="el-GR" dirty="0"/>
              <a:t>Πρόφαση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μεγαλύτερο σε διάρκεια στάδιο της μείωσης </a:t>
            </a:r>
          </a:p>
          <a:p>
            <a:r>
              <a:rPr lang="el-GR" dirty="0"/>
              <a:t>Εμφανίζονται τα χρωμοσώματα, χωρίς να είναι δυνατή η διάκριση των αδερφών </a:t>
            </a:r>
            <a:r>
              <a:rPr lang="el-GR" dirty="0" err="1"/>
              <a:t>χρωματίδων</a:t>
            </a:r>
            <a:r>
              <a:rPr lang="el-GR" dirty="0"/>
              <a:t>.</a:t>
            </a:r>
          </a:p>
          <a:p>
            <a:r>
              <a:rPr lang="el-GR" dirty="0"/>
              <a:t>Τα </a:t>
            </a:r>
            <a:r>
              <a:rPr lang="el-GR" b="1" dirty="0"/>
              <a:t>ομόλογα χρωμοσώματα </a:t>
            </a:r>
            <a:r>
              <a:rPr lang="el-GR" dirty="0"/>
              <a:t>πλησιάζουν και τοποθετούνται το ένα απέναντι στο άλλο (</a:t>
            </a:r>
            <a:r>
              <a:rPr lang="el-GR" b="1" dirty="0"/>
              <a:t>σύναψη</a:t>
            </a:r>
            <a:r>
              <a:rPr lang="el-GR" dirty="0"/>
              <a:t>)</a:t>
            </a:r>
          </a:p>
          <a:p>
            <a:r>
              <a:rPr lang="el-GR" b="1" dirty="0"/>
              <a:t>Σύναψη</a:t>
            </a:r>
            <a:r>
              <a:rPr lang="el-GR" dirty="0"/>
              <a:t>: γίνεται με εξαιρετική ακρίβεια, ώστε οι </a:t>
            </a:r>
            <a:r>
              <a:rPr lang="el-GR" b="1" dirty="0"/>
              <a:t>αντίστοιχοι γονιδιακοί τόποι </a:t>
            </a:r>
            <a:r>
              <a:rPr lang="el-GR" dirty="0"/>
              <a:t>να είναι ο ένας απέναντι στον άλλο.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Πρόφαση 1</a:t>
            </a:r>
            <a:br>
              <a:rPr lang="el-GR" dirty="0"/>
            </a:br>
            <a:r>
              <a:rPr lang="el-GR" dirty="0" err="1"/>
              <a:t>Επιχιασμός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Εξαιτίας της σύναψης είναι δυνατό οι μη αδερφές </a:t>
            </a:r>
            <a:r>
              <a:rPr lang="el-GR" dirty="0" err="1"/>
              <a:t>χρωματίδες</a:t>
            </a:r>
            <a:r>
              <a:rPr lang="el-GR" dirty="0"/>
              <a:t> των ομόλογων χρωμοσωμάτων να μπερδευτούν μεταξύ τους. </a:t>
            </a:r>
            <a:r>
              <a:rPr lang="el-GR" dirty="0" err="1"/>
              <a:t>Ετσι</a:t>
            </a:r>
            <a:r>
              <a:rPr lang="el-GR" dirty="0"/>
              <a:t> δημιουργούνται τα </a:t>
            </a:r>
            <a:r>
              <a:rPr lang="el-GR" b="1" dirty="0"/>
              <a:t>χιάσματα</a:t>
            </a:r>
            <a:r>
              <a:rPr lang="el-GR" dirty="0"/>
              <a:t>.</a:t>
            </a:r>
          </a:p>
          <a:p>
            <a:r>
              <a:rPr lang="el-GR" dirty="0"/>
              <a:t>Λόγω των χιασμάτων οι </a:t>
            </a:r>
            <a:r>
              <a:rPr lang="el-GR" b="1" dirty="0" err="1"/>
              <a:t>χρωματίδες</a:t>
            </a:r>
            <a:r>
              <a:rPr lang="el-GR" b="1" dirty="0"/>
              <a:t> κόβονται και </a:t>
            </a:r>
            <a:r>
              <a:rPr lang="el-GR" b="1" dirty="0" err="1"/>
              <a:t>επανασυγκολλώνται</a:t>
            </a:r>
            <a:r>
              <a:rPr lang="el-GR" dirty="0"/>
              <a:t>, αφού όμως έχουν ανταλλάξει μεταξύ τους ομόλογα </a:t>
            </a:r>
            <a:r>
              <a:rPr lang="el-GR" dirty="0" err="1"/>
              <a:t>χρωμοσωμικά</a:t>
            </a:r>
            <a:r>
              <a:rPr lang="el-GR" dirty="0"/>
              <a:t> τμήματα-&gt; </a:t>
            </a:r>
            <a:r>
              <a:rPr lang="el-GR" b="1" dirty="0" err="1"/>
              <a:t>επιχιασμός</a:t>
            </a:r>
            <a:r>
              <a:rPr lang="el-GR" dirty="0"/>
              <a:t> .</a:t>
            </a:r>
          </a:p>
          <a:p>
            <a:r>
              <a:rPr lang="el-GR" dirty="0"/>
              <a:t>Μέσω του </a:t>
            </a:r>
            <a:r>
              <a:rPr lang="el-GR" dirty="0" err="1"/>
              <a:t>επιχιασμού</a:t>
            </a:r>
            <a:r>
              <a:rPr lang="el-GR" dirty="0"/>
              <a:t>, τα ομόλογα χρωμοσώματα </a:t>
            </a:r>
            <a:r>
              <a:rPr lang="el-GR" b="1" dirty="0"/>
              <a:t>ανταλλάσσουν γονίδια</a:t>
            </a:r>
            <a:r>
              <a:rPr lang="el-GR" dirty="0"/>
              <a:t> αυξάνοντας τη γενετική ποικιλομορφία στους οργανισμούς που αναπαράγονται με </a:t>
            </a:r>
            <a:r>
              <a:rPr lang="el-GR" b="1" dirty="0"/>
              <a:t>αμφιγονία</a:t>
            </a:r>
            <a:r>
              <a:rPr lang="el-GR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BACFC9F-B4DD-4695-8D77-630BEAF94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848006" cy="4572000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8EE31F05-C6FE-4F9D-9646-59C69438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Πρόφαση 1</a:t>
            </a:r>
            <a:br>
              <a:rPr lang="el-GR" dirty="0"/>
            </a:br>
            <a:r>
              <a:rPr lang="el-GR" dirty="0" err="1"/>
              <a:t>Επιχιασμός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827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ALocComments xmlns="b588bf57-8ba0-468c-9088-7d67b55c7039" xsi:nil="true"/>
    <ThumbnailAssetId xmlns="b588bf57-8ba0-468c-9088-7d67b55c7039" xsi:nil="true"/>
    <CSXSubmissionMarket xmlns="b588bf57-8ba0-468c-9088-7d67b55c7039" xsi:nil="true"/>
    <ApprovalLog xmlns="b588bf57-8ba0-468c-9088-7d67b55c7039" xsi:nil="true"/>
    <SourceTitle xmlns="b588bf57-8ba0-468c-9088-7d67b55c7039">Earth Day presentation</SourceTitle>
    <TimesCloned xmlns="b588bf57-8ba0-468c-9088-7d67b55c7039" xsi:nil="true"/>
    <APAuthor xmlns="b588bf57-8ba0-468c-9088-7d67b55c7039">
      <UserInfo>
        <DisplayName>REDMOND\cynvey</DisplayName>
        <AccountId>217</AccountId>
        <AccountType/>
      </UserInfo>
    </APAuthor>
    <CSXUpdate xmlns="b588bf57-8ba0-468c-9088-7d67b55c7039">false</CSXUpdate>
    <AssetType xmlns="b588bf57-8ba0-468c-9088-7d67b55c7039">TP</AssetType>
    <IntlLangReviewDate xmlns="b588bf57-8ba0-468c-9088-7d67b55c7039" xsi:nil="true"/>
    <MachineTranslated xmlns="b588bf57-8ba0-468c-9088-7d67b55c7039">false</MachineTranslated>
    <SubmitterId xmlns="b588bf57-8ba0-468c-9088-7d67b55c7039" xsi:nil="true"/>
    <PlannedPubDate xmlns="b588bf57-8ba0-468c-9088-7d67b55c7039" xsi:nil="true"/>
    <ApprovalStatus xmlns="b588bf57-8ba0-468c-9088-7d67b55c7039">InProgress</ApprovalStatus>
    <UANotes xmlns="b588bf57-8ba0-468c-9088-7d67b55c7039" xsi:nil="true"/>
    <MarketSpecific xmlns="b588bf57-8ba0-468c-9088-7d67b55c7039" xsi:nil="true"/>
    <CSXSubmissionDate xmlns="b588bf57-8ba0-468c-9088-7d67b55c7039" xsi:nil="true"/>
    <UACurrentWords xmlns="b588bf57-8ba0-468c-9088-7d67b55c7039">0</UACurrentWords>
    <DSATActionTaken xmlns="b588bf57-8ba0-468c-9088-7d67b55c7039" xsi:nil="true"/>
    <IsSearchable xmlns="b588bf57-8ba0-468c-9088-7d67b55c7039">false</IsSearchable>
    <EditorialStatus xmlns="b588bf57-8ba0-468c-9088-7d67b55c7039" xsi:nil="true"/>
    <HandoffToMSDN xmlns="b588bf57-8ba0-468c-9088-7d67b55c7039" xsi:nil="true"/>
    <UALocRecommendation xmlns="b588bf57-8ba0-468c-9088-7d67b55c7039">Localize</UALocRecommendation>
    <OriginAsset xmlns="b588bf57-8ba0-468c-9088-7d67b55c7039" xsi:nil="true"/>
    <PublishTargets xmlns="b588bf57-8ba0-468c-9088-7d67b55c7039">OfficeOnline</PublishTargets>
    <Markets xmlns="b588bf57-8ba0-468c-9088-7d67b55c7039"/>
    <TrustLevel xmlns="b588bf57-8ba0-468c-9088-7d67b55c7039">1 Microsoft Managed Content</TrustLevel>
    <BugNumber xmlns="b588bf57-8ba0-468c-9088-7d67b55c7039" xsi:nil="true"/>
    <ClipArtFilename xmlns="b588bf57-8ba0-468c-9088-7d67b55c7039" xsi:nil="true"/>
    <APEditor xmlns="b588bf57-8ba0-468c-9088-7d67b55c7039">
      <UserInfo>
        <DisplayName>REDMOND\v-luannv</DisplayName>
        <AccountId>192</AccountId>
        <AccountType/>
      </UserInfo>
    </APEditor>
    <OriginalSourceMarket xmlns="b588bf57-8ba0-468c-9088-7d67b55c7039">english</OriginalSourceMarket>
    <ArtSampleDocs xmlns="b588bf57-8ba0-468c-9088-7d67b55c7039" xsi:nil="true"/>
    <AssetStart xmlns="b588bf57-8ba0-468c-9088-7d67b55c7039">2009-01-02T00:00:00+00:00</AssetStart>
    <LastHandOff xmlns="b588bf57-8ba0-468c-9088-7d67b55c7039" xsi:nil="true"/>
    <BusinessGroup xmlns="b588bf57-8ba0-468c-9088-7d67b55c7039" xsi:nil="true"/>
    <APDescription xmlns="b588bf57-8ba0-468c-9088-7d67b55c7039" xsi:nil="true"/>
    <IntlLangReviewer xmlns="b588bf57-8ba0-468c-9088-7d67b55c7039" xsi:nil="true"/>
    <UAProjectedTotalWords xmlns="b588bf57-8ba0-468c-9088-7d67b55c7039" xsi:nil="true"/>
    <AssetId xmlns="b588bf57-8ba0-468c-9088-7d67b55c7039">TP010251335</AssetId>
    <CSXHash xmlns="b588bf57-8ba0-468c-9088-7d67b55c7039" xsi:nil="true"/>
    <DirectSourceMarket xmlns="b588bf57-8ba0-468c-9088-7d67b55c7039">english</DirectSourceMarket>
    <TemplateStatus xmlns="b588bf57-8ba0-468c-9088-7d67b55c7039" xsi:nil="true"/>
    <IsDeleted xmlns="b588bf57-8ba0-468c-9088-7d67b55c7039">false</IsDeleted>
    <ShowIn xmlns="b588bf57-8ba0-468c-9088-7d67b55c7039" xsi:nil="true"/>
    <AcquiredFrom xmlns="b588bf57-8ba0-468c-9088-7d67b55c7039" xsi:nil="true"/>
    <ContentItem xmlns="b588bf57-8ba0-468c-9088-7d67b55c7039" xsi:nil="true"/>
    <CrawlForDependencies xmlns="b588bf57-8ba0-468c-9088-7d67b55c7039">false</CrawlForDependencies>
    <LastModifiedDateTime xmlns="b588bf57-8ba0-468c-9088-7d67b55c7039" xsi:nil="true"/>
    <Milestone xmlns="b588bf57-8ba0-468c-9088-7d67b55c7039" xsi:nil="true"/>
    <VoteCount xmlns="b588bf57-8ba0-468c-9088-7d67b55c7039" xsi:nil="true"/>
    <PublishStatusLookup xmlns="b588bf57-8ba0-468c-9088-7d67b55c7039">
      <Value>83550</Value>
      <Value>304694</Value>
    </PublishStatusLookup>
    <LastPublishResultLookup xmlns="b588bf57-8ba0-468c-9088-7d67b55c7039" xsi:nil="true"/>
    <IntlLocPriority xmlns="b588bf57-8ba0-468c-9088-7d67b55c7039" xsi:nil="true"/>
    <Provider xmlns="b588bf57-8ba0-468c-9088-7d67b55c7039">EY006220130</Provider>
    <AssetExpire xmlns="b588bf57-8ba0-468c-9088-7d67b55c7039">2029-05-12T00:00:00+00:00</AssetExpire>
    <NumericId xmlns="b588bf57-8ba0-468c-9088-7d67b55c7039">-1</NumericId>
    <ParentAssetId xmlns="b588bf57-8ba0-468c-9088-7d67b55c7039" xsi:nil="true"/>
    <IntlLangReview xmlns="b588bf57-8ba0-468c-9088-7d67b55c7039" xsi:nil="true"/>
    <OutputCachingOn xmlns="b588bf57-8ba0-468c-9088-7d67b55c7039">false</OutputCachingOn>
    <PrimaryImageGen xmlns="b588bf57-8ba0-468c-9088-7d67b55c7039">true</PrimaryImageGen>
    <TPFriendlyName xmlns="b588bf57-8ba0-468c-9088-7d67b55c7039">Παρουσίαση της Ημέρας της Γης</TPFriendlyName>
    <OpenTemplate xmlns="b588bf57-8ba0-468c-9088-7d67b55c7039">true</OpenTemplate>
    <TPInstallLocation xmlns="b588bf57-8ba0-468c-9088-7d67b55c7039">{My Templates}</TPInstallLocation>
    <TPLaunchHelpLinkType xmlns="b588bf57-8ba0-468c-9088-7d67b55c7039">Template</TPLaunchHelpLinkType>
    <TPComponent xmlns="b588bf57-8ba0-468c-9088-7d67b55c7039">PPTFiles</TPComponent>
    <TPLaunchHelpLink xmlns="b588bf57-8ba0-468c-9088-7d67b55c7039" xsi:nil="true"/>
    <TPApplication xmlns="b588bf57-8ba0-468c-9088-7d67b55c7039">PowerPoint</TPApplication>
    <TPCommandLine xmlns="b588bf57-8ba0-468c-9088-7d67b55c7039">{PP} /n {FilePath}</TPCommandLine>
    <TPAppVersion xmlns="b588bf57-8ba0-468c-9088-7d67b55c7039">12</TPAppVersion>
    <TPNamespace xmlns="b588bf57-8ba0-468c-9088-7d67b55c7039">POWERPNT</TPNamespace>
    <TPClientViewer xmlns="b588bf57-8ba0-468c-9088-7d67b55c7039">Microsoft Office PowerPoint</TPClientViewer>
    <TPExecutable xmlns="b588bf57-8ba0-468c-9088-7d67b55c7039" xsi:nil="true"/>
    <Manager xmlns="b588bf57-8ba0-468c-9088-7d67b55c7039" xsi:nil="true"/>
    <LegacyData xmlns="b588bf57-8ba0-468c-9088-7d67b55c7039" xsi:nil="true"/>
    <Downloads xmlns="b588bf57-8ba0-468c-9088-7d67b55c7039">0</Downloads>
    <OOCacheId xmlns="b588bf57-8ba0-468c-9088-7d67b55c7039" xsi:nil="true"/>
    <PolicheckWords xmlns="b588bf57-8ba0-468c-9088-7d67b55c7039" xsi:nil="true"/>
    <FriendlyTitle xmlns="b588bf57-8ba0-468c-9088-7d67b55c7039" xsi:nil="true"/>
    <TemplateTemplateType xmlns="b588bf57-8ba0-468c-9088-7d67b55c7039">PowerPoint 12 Default</TemplateTemplateType>
    <EditorialTags xmlns="b588bf57-8ba0-468c-9088-7d67b55c7039" xsi:nil="true"/>
    <Providers xmlns="b588bf57-8ba0-468c-9088-7d67b55c7039" xsi:nil="true"/>
    <LocManualTestRequired xmlns="b588bf57-8ba0-468c-9088-7d67b55c7039" xsi:nil="true"/>
    <LocLastLocAttemptVersionLookup xmlns="b588bf57-8ba0-468c-9088-7d67b55c7039">57394</LocLastLocAttemptVersionLookup>
    <LocOverallHandbackStatusLookup xmlns="b588bf57-8ba0-468c-9088-7d67b55c7039" xsi:nil="true"/>
    <LocProcessedForMarketsLookup xmlns="b588bf57-8ba0-468c-9088-7d67b55c7039" xsi:nil="true"/>
    <LocRecommendedHandoff xmlns="b588bf57-8ba0-468c-9088-7d67b55c7039" xsi:nil="true"/>
    <RecommendationsModifier xmlns="b588bf57-8ba0-468c-9088-7d67b55c7039" xsi:nil="true"/>
    <LocOverallPublishStatusLookup xmlns="b588bf57-8ba0-468c-9088-7d67b55c7039" xsi:nil="true"/>
    <LocPublishedLinkedAssetsLookup xmlns="b588bf57-8ba0-468c-9088-7d67b55c7039" xsi:nil="true"/>
    <TaxCatchAll xmlns="b588bf57-8ba0-468c-9088-7d67b55c7039"/>
    <LocNewPublishedVersionLookup xmlns="b588bf57-8ba0-468c-9088-7d67b55c7039" xsi:nil="true"/>
    <LocProcessedForHandoffsLookup xmlns="b588bf57-8ba0-468c-9088-7d67b55c7039" xsi:nil="true"/>
    <LocalizationTagsTaxHTField0 xmlns="b588bf57-8ba0-468c-9088-7d67b55c7039">
      <Terms xmlns="http://schemas.microsoft.com/office/infopath/2007/PartnerControls"/>
    </LocalizationTagsTaxHTField0>
    <ScenarioTagsTaxHTField0 xmlns="b588bf57-8ba0-468c-9088-7d67b55c7039">
      <Terms xmlns="http://schemas.microsoft.com/office/infopath/2007/PartnerControls"/>
    </ScenarioTagsTaxHTField0>
    <LocOverallLocStatusLookup xmlns="b588bf57-8ba0-468c-9088-7d67b55c7039" xsi:nil="true"/>
    <LocOverallPreviewStatusLookup xmlns="b588bf57-8ba0-468c-9088-7d67b55c7039" xsi:nil="true"/>
    <LocPublishedDependentAssetsLookup xmlns="b588bf57-8ba0-468c-9088-7d67b55c7039" xsi:nil="true"/>
    <BlockPublish xmlns="b588bf57-8ba0-468c-9088-7d67b55c7039" xsi:nil="true"/>
    <InternalTagsTaxHTField0 xmlns="b588bf57-8ba0-468c-9088-7d67b55c7039">
      <Terms xmlns="http://schemas.microsoft.com/office/infopath/2007/PartnerControls"/>
    </InternalTagsTaxHTField0>
    <LocComments xmlns="b588bf57-8ba0-468c-9088-7d67b55c7039" xsi:nil="true"/>
    <CampaignTagsTaxHTField0 xmlns="b588bf57-8ba0-468c-9088-7d67b55c7039">
      <Terms xmlns="http://schemas.microsoft.com/office/infopath/2007/PartnerControls"/>
    </CampaignTagsTaxHTField0>
    <FeatureTagsTaxHTField0 xmlns="b588bf57-8ba0-468c-9088-7d67b55c7039">
      <Terms xmlns="http://schemas.microsoft.com/office/infopath/2007/PartnerControls"/>
    </FeatureTagsTaxHTField0>
    <LocLastLocAttemptVersionTypeLookup xmlns="b588bf57-8ba0-468c-9088-7d67b55c7039" xsi:nil="true"/>
    <OriginalRelease xmlns="b588bf57-8ba0-468c-9088-7d67b55c7039">14</OriginalRelease>
    <LocMarketGroupTiers2 xmlns="b588bf57-8ba0-468c-9088-7d67b55c70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E6B03208763A44EB64B9FC8A84B4CC804005E48DE7B391D904E817F9F36E6EFDCBC" ma:contentTypeVersion="54" ma:contentTypeDescription="Create a new document." ma:contentTypeScope="" ma:versionID="480fbdb005ac9d8138ae6e0512fb92b4">
  <xsd:schema xmlns:xsd="http://www.w3.org/2001/XMLSchema" xmlns:xs="http://www.w3.org/2001/XMLSchema" xmlns:p="http://schemas.microsoft.com/office/2006/metadata/properties" xmlns:ns2="b588bf57-8ba0-468c-9088-7d67b55c7039" targetNamespace="http://schemas.microsoft.com/office/2006/metadata/properties" ma:root="true" ma:fieldsID="0ea10c76e7934788d1779a4bec75b82e" ns2:_="">
    <xsd:import namespace="b588bf57-8ba0-468c-9088-7d67b55c703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8bf57-8ba0-468c-9088-7d67b55c703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7a3d54fb-e176-40eb-9fcd-736f2f755639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F11A2EFD-B154-4910-9A6A-203D18A8C4F1}" ma:internalName="CSXSubmissionMarket" ma:readOnly="false" ma:showField="MarketName" ma:web="b588bf57-8ba0-468c-9088-7d67b55c703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d14bbe84-e03c-4266-b7e4-58d6fdfae43a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DA286C3-8253-47DF-B32E-474422912EB9}" ma:internalName="InProjectListLookup" ma:readOnly="true" ma:showField="InProjectList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4962b61c-4fdb-46d0-9835-6aed8d86a503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DA286C3-8253-47DF-B32E-474422912EB9}" ma:internalName="LastCompleteVersionLookup" ma:readOnly="true" ma:showField="LastCompleteVersion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DA286C3-8253-47DF-B32E-474422912EB9}" ma:internalName="LastPreviewErrorLookup" ma:readOnly="true" ma:showField="LastPreviewError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DA286C3-8253-47DF-B32E-474422912EB9}" ma:internalName="LastPreviewResultLookup" ma:readOnly="true" ma:showField="LastPreviewResult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DA286C3-8253-47DF-B32E-474422912EB9}" ma:internalName="LastPreviewAttemptDateLookup" ma:readOnly="true" ma:showField="LastPreviewAttemptDat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DA286C3-8253-47DF-B32E-474422912EB9}" ma:internalName="LastPreviewedByLookup" ma:readOnly="true" ma:showField="LastPreviewedBy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DA286C3-8253-47DF-B32E-474422912EB9}" ma:internalName="LastPreviewTimeLookup" ma:readOnly="true" ma:showField="LastPreviewTim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DA286C3-8253-47DF-B32E-474422912EB9}" ma:internalName="LastPreviewVersionLookup" ma:readOnly="true" ma:showField="LastPreviewVersion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DA286C3-8253-47DF-B32E-474422912EB9}" ma:internalName="LastPublishErrorLookup" ma:readOnly="true" ma:showField="LastPublishError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DA286C3-8253-47DF-B32E-474422912EB9}" ma:internalName="LastPublishResultLookup" ma:readOnly="true" ma:showField="LastPublishResult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DA286C3-8253-47DF-B32E-474422912EB9}" ma:internalName="LastPublishAttemptDateLookup" ma:readOnly="true" ma:showField="LastPublishAttemptDat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DA286C3-8253-47DF-B32E-474422912EB9}" ma:internalName="LastPublishedByLookup" ma:readOnly="true" ma:showField="LastPublishedBy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DA286C3-8253-47DF-B32E-474422912EB9}" ma:internalName="LastPublishTimeLookup" ma:readOnly="true" ma:showField="LastPublishTim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DA286C3-8253-47DF-B32E-474422912EB9}" ma:internalName="LastPublishVersionLookup" ma:readOnly="true" ma:showField="LastPublishVersion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B57C37B-444B-4091-86C3-AD74C650108F}" ma:internalName="LocLastLocAttemptVersionLookup" ma:readOnly="false" ma:showField="LastLocAttemptVersion" ma:web="b588bf57-8ba0-468c-9088-7d67b55c7039">
      <xsd:simpleType>
        <xsd:restriction base="dms:Lookup"/>
      </xsd:simpleType>
    </xsd:element>
    <xsd:element name="LocLastLocAttemptVersionTypeLookup" ma:index="71" nillable="true" ma:displayName="Loc Last Loc Attempt Version Type" ma:default="" ma:list="{6B57C37B-444B-4091-86C3-AD74C650108F}" ma:internalName="LocLastLocAttemptVersionTypeLookup" ma:readOnly="true" ma:showField="LastLocAttemptVersionType" ma:web="b588bf57-8ba0-468c-9088-7d67b55c703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B57C37B-444B-4091-86C3-AD74C650108F}" ma:internalName="LocNewPublishedVersionLookup" ma:readOnly="true" ma:showField="NewPublishedVersion" ma:web="b588bf57-8ba0-468c-9088-7d67b55c7039">
      <xsd:simpleType>
        <xsd:restriction base="dms:Lookup"/>
      </xsd:simpleType>
    </xsd:element>
    <xsd:element name="LocOverallHandbackStatusLookup" ma:index="75" nillable="true" ma:displayName="Loc Overall Handback Status" ma:default="" ma:list="{6B57C37B-444B-4091-86C3-AD74C650108F}" ma:internalName="LocOverallHandbackStatusLookup" ma:readOnly="true" ma:showField="OverallHandbackStatus" ma:web="b588bf57-8ba0-468c-9088-7d67b55c7039">
      <xsd:simpleType>
        <xsd:restriction base="dms:Lookup"/>
      </xsd:simpleType>
    </xsd:element>
    <xsd:element name="LocOverallLocStatusLookup" ma:index="76" nillable="true" ma:displayName="Loc Overall Localize Status" ma:default="" ma:list="{6B57C37B-444B-4091-86C3-AD74C650108F}" ma:internalName="LocOverallLocStatusLookup" ma:readOnly="true" ma:showField="OverallLocStatus" ma:web="b588bf57-8ba0-468c-9088-7d67b55c7039">
      <xsd:simpleType>
        <xsd:restriction base="dms:Lookup"/>
      </xsd:simpleType>
    </xsd:element>
    <xsd:element name="LocOverallPreviewStatusLookup" ma:index="77" nillable="true" ma:displayName="Loc Overall Preview Status" ma:default="" ma:list="{6B57C37B-444B-4091-86C3-AD74C650108F}" ma:internalName="LocOverallPreviewStatusLookup" ma:readOnly="true" ma:showField="OverallPreviewStatus" ma:web="b588bf57-8ba0-468c-9088-7d67b55c7039">
      <xsd:simpleType>
        <xsd:restriction base="dms:Lookup"/>
      </xsd:simpleType>
    </xsd:element>
    <xsd:element name="LocOverallPublishStatusLookup" ma:index="78" nillable="true" ma:displayName="Loc Overall Publish Status" ma:default="" ma:list="{6B57C37B-444B-4091-86C3-AD74C650108F}" ma:internalName="LocOverallPublishStatusLookup" ma:readOnly="true" ma:showField="OverallPublishStatus" ma:web="b588bf57-8ba0-468c-9088-7d67b55c703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B57C37B-444B-4091-86C3-AD74C650108F}" ma:internalName="LocProcessedForHandoffsLookup" ma:readOnly="true" ma:showField="ProcessedForHandoffs" ma:web="b588bf57-8ba0-468c-9088-7d67b55c7039">
      <xsd:simpleType>
        <xsd:restriction base="dms:Lookup"/>
      </xsd:simpleType>
    </xsd:element>
    <xsd:element name="LocProcessedForMarketsLookup" ma:index="81" nillable="true" ma:displayName="Loc Processed For Markets" ma:default="" ma:list="{6B57C37B-444B-4091-86C3-AD74C650108F}" ma:internalName="LocProcessedForMarketsLookup" ma:readOnly="true" ma:showField="ProcessedForMarkets" ma:web="b588bf57-8ba0-468c-9088-7d67b55c7039">
      <xsd:simpleType>
        <xsd:restriction base="dms:Lookup"/>
      </xsd:simpleType>
    </xsd:element>
    <xsd:element name="LocPublishedDependentAssetsLookup" ma:index="82" nillable="true" ma:displayName="Loc Published Dependent Assets" ma:default="" ma:list="{6B57C37B-444B-4091-86C3-AD74C650108F}" ma:internalName="LocPublishedDependentAssetsLookup" ma:readOnly="true" ma:showField="PublishedDependentAssets" ma:web="b588bf57-8ba0-468c-9088-7d67b55c7039">
      <xsd:simpleType>
        <xsd:restriction base="dms:Lookup"/>
      </xsd:simpleType>
    </xsd:element>
    <xsd:element name="LocPublishedLinkedAssetsLookup" ma:index="83" nillable="true" ma:displayName="Loc Published Linked Assets" ma:default="" ma:list="{6B57C37B-444B-4091-86C3-AD74C650108F}" ma:internalName="LocPublishedLinkedAssetsLookup" ma:readOnly="true" ma:showField="PublishedLinkedAssets" ma:web="b588bf57-8ba0-468c-9088-7d67b55c703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4369e605-1431-4f9e-a604-c7d16fa1a7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F11A2EFD-B154-4910-9A6A-203D18A8C4F1}" ma:internalName="Markets" ma:readOnly="false" ma:showField="MarketNam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DA286C3-8253-47DF-B32E-474422912EB9}" ma:internalName="NumOfRatingsLookup" ma:readOnly="true" ma:showField="NumOfRatings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DA286C3-8253-47DF-B32E-474422912EB9}" ma:internalName="PublishStatusLookup" ma:readOnly="false" ma:showField="PublishStatus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b2e536f2-3e7b-4689-bd5c-6d869e5e38f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083571ef-0dda-4d55-a857-683ecd66090e}" ma:internalName="TaxCatchAll" ma:showField="CatchAllData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083571ef-0dda-4d55-a857-683ecd66090e}" ma:internalName="TaxCatchAllLabel" ma:readOnly="true" ma:showField="CatchAllDataLabel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848E6D-D87F-470B-9CFF-9AA956ED9F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3421E-FA97-4088-A296-1620B440F3F5}">
  <ds:schemaRefs>
    <ds:schemaRef ds:uri="http://schemas.microsoft.com/office/2006/metadata/properties"/>
    <ds:schemaRef ds:uri="http://schemas.microsoft.com/office/infopath/2007/PartnerControls"/>
    <ds:schemaRef ds:uri="b588bf57-8ba0-468c-9088-7d67b55c7039"/>
  </ds:schemaRefs>
</ds:datastoreItem>
</file>

<file path=customXml/itemProps3.xml><?xml version="1.0" encoding="utf-8"?>
<ds:datastoreItem xmlns:ds="http://schemas.openxmlformats.org/officeDocument/2006/customXml" ds:itemID="{93FCE9A4-8673-4474-9B2D-C35658553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88bf57-8ba0-468c-9088-7d67b55c7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της Ημέρας της Γης</Template>
  <TotalTime>1169</TotalTime>
  <Words>853</Words>
  <Application>Microsoft Office PowerPoint</Application>
  <PresentationFormat>Προβολή στην οθόνη (4:3)</PresentationFormat>
  <Paragraphs>83</Paragraphs>
  <Slides>18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Χαρτί</vt:lpstr>
      <vt:lpstr>Β Λυκείου  Κεφάλαιο 4ο </vt:lpstr>
      <vt:lpstr>Μείωση</vt:lpstr>
      <vt:lpstr>Μείωση</vt:lpstr>
      <vt:lpstr>Μείωση</vt:lpstr>
      <vt:lpstr>Μείωση</vt:lpstr>
      <vt:lpstr>Πρώτη μειωτική διάιρεση</vt:lpstr>
      <vt:lpstr>Πρώτη μειωτική διαίρεση Πρόφαση 1:</vt:lpstr>
      <vt:lpstr>Πρόφαση 1 Επιχιασμός</vt:lpstr>
      <vt:lpstr>Πρόφαση 1 Επιχιασμός</vt:lpstr>
      <vt:lpstr>Πρόφαση 1</vt:lpstr>
      <vt:lpstr>Μετάφαση 1</vt:lpstr>
      <vt:lpstr>Ανάφαση 1</vt:lpstr>
      <vt:lpstr>Τελόφαση 1</vt:lpstr>
      <vt:lpstr>Δεύτερη μειωτική διαίρεση</vt:lpstr>
      <vt:lpstr>Δεύτερη μειωτική διαίρεση</vt:lpstr>
      <vt:lpstr>Βιολογική σημασία της μείωσης</vt:lpstr>
      <vt:lpstr>Βιολογική σημασία της μείωσης</vt:lpstr>
      <vt:lpstr>Κυτταρική διαίρεση στους προκαρυωτικούς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 Λυκείου  Κεφάλαιο 4ο</dc:title>
  <dc:creator>Δήμητρα-Γεωργία Λαύκα</dc:creator>
  <cp:lastModifiedBy>Δήμητρα-Γεωργία Λαύκα</cp:lastModifiedBy>
  <cp:revision>37</cp:revision>
  <dcterms:created xsi:type="dcterms:W3CDTF">2021-02-22T07:20:58Z</dcterms:created>
  <dcterms:modified xsi:type="dcterms:W3CDTF">2021-05-10T19:46:44Z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0x010100FE6B03208763A44EB64B9FC8A84B4CC804005E48DE7B391D904E817F9F36E6EFDCBC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PolicheckStatus">
    <vt:i4>0</vt:i4>
  </property>
  <property fmtid="{D5CDD505-2E9C-101B-9397-08002B2CF9AE}" pid="6" name="ImageGenStatus">
    <vt:i4>0</vt:i4>
  </property>
  <property fmtid="{D5CDD505-2E9C-101B-9397-08002B2CF9AE}" pid="7" name="Applications">
    <vt:lpwstr>67;#Template 12;#53;#PowerPoint 12;#407;#PowerPoint 14</vt:lpwstr>
  </property>
  <property fmtid="{D5CDD505-2E9C-101B-9397-08002B2CF9AE}" pid="8" name="PolicheckCounter">
    <vt:i4>0</vt:i4>
  </property>
  <property fmtid="{D5CDD505-2E9C-101B-9397-08002B2CF9AE}" pid="9" name="APTrustLevel">
    <vt:r8>0</vt:r8>
  </property>
  <property fmtid="{D5CDD505-2E9C-101B-9397-08002B2CF9AE}" pid="10" name="Order">
    <vt:r8>12665100</vt:r8>
  </property>
</Properties>
</file>