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3C5A51-69FC-41CF-92C1-2AC7D0946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Εφαρμογεσ</a:t>
            </a:r>
            <a:r>
              <a:rPr lang="el-GR" dirty="0"/>
              <a:t> της </a:t>
            </a:r>
            <a:r>
              <a:rPr lang="el-GR" dirty="0" err="1"/>
              <a:t>βιοτεχνολογιασ</a:t>
            </a:r>
            <a:r>
              <a:rPr lang="el-GR" dirty="0"/>
              <a:t> στην </a:t>
            </a:r>
            <a:r>
              <a:rPr lang="el-GR" dirty="0" err="1"/>
              <a:t>ιατρικη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C676E46-BC77-4EC9-B290-D9D8178A7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Μονοκλωνικα</a:t>
            </a:r>
            <a:r>
              <a:rPr lang="el-GR" dirty="0"/>
              <a:t> </a:t>
            </a:r>
            <a:r>
              <a:rPr lang="el-GR" dirty="0" err="1"/>
              <a:t>αντισωματα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6894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D1A62E-019C-4D23-BAE8-4DE99A6C0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εμβολια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A11607-BDEA-4C71-9460-FD7BFC227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r>
              <a:rPr lang="el-GR" dirty="0"/>
              <a:t>Εμβόλια από ζωντανούς γενετικά τροποποιημένους ιούς.</a:t>
            </a:r>
          </a:p>
          <a:p>
            <a:r>
              <a:rPr lang="el-GR" dirty="0"/>
              <a:t>Εισαγωγή γονιδίων από επικίνδυνο ιό ή άλλο μικροοργανισμό σε </a:t>
            </a:r>
            <a:r>
              <a:rPr lang="el-GR" dirty="0" err="1"/>
              <a:t>αβλαβη</a:t>
            </a:r>
            <a:r>
              <a:rPr lang="el-GR" dirty="0"/>
              <a:t> ιό για τον </a:t>
            </a:r>
            <a:r>
              <a:rPr lang="el-GR"/>
              <a:t>άνθρωπο.`</a:t>
            </a:r>
            <a:endParaRPr lang="el-GR" dirty="0"/>
          </a:p>
          <a:p>
            <a:r>
              <a:rPr lang="el-GR" dirty="0"/>
              <a:t>Ο ιός παραμένει αβλαβής αλλά όταν εισαχθεί στον οργανισμό παράγει τις πρωτεΐνες του μικροοργανισμού τα γονίδια του οποίου </a:t>
            </a:r>
            <a:r>
              <a:rPr lang="el-GR" dirty="0" err="1"/>
              <a:t>εισάγαμε</a:t>
            </a:r>
            <a:r>
              <a:rPr lang="el-GR" dirty="0"/>
              <a:t> σε αυτόν και προκαλεί έντονη ανοσολογική αντίδραση.</a:t>
            </a:r>
          </a:p>
        </p:txBody>
      </p:sp>
    </p:spTree>
    <p:extLst>
      <p:ext uri="{BB962C8B-B14F-4D97-AF65-F5344CB8AC3E}">
        <p14:creationId xmlns:p14="http://schemas.microsoft.com/office/powerpoint/2010/main" val="19237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EC74D3-C4F6-4120-AA8D-C3BDCEF2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Μονοκλωνικα</a:t>
            </a:r>
            <a:r>
              <a:rPr lang="el-GR" dirty="0"/>
              <a:t> </a:t>
            </a:r>
            <a:r>
              <a:rPr lang="el-GR" dirty="0" err="1"/>
              <a:t>αντισωματα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D3D946-A355-4016-B443-04D0C4558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Ιδανικό φάρμακο κατά </a:t>
            </a:r>
            <a:r>
              <a:rPr lang="en-US" dirty="0"/>
              <a:t>Ehrlich</a:t>
            </a:r>
            <a:r>
              <a:rPr lang="el-GR" dirty="0"/>
              <a:t>: Αυτό που μπορεί να εξουδετερώνει τις μολύνσεις χωρίς να προκαλεί παρενέργειες στον οργανισμό.</a:t>
            </a:r>
          </a:p>
          <a:p>
            <a:r>
              <a:rPr lang="el-GR" dirty="0"/>
              <a:t>Αντισώματα: Πρωτεϊνικά μόρια που παράγονται από τα Β-λεμφοκύτταρα, όταν ένα αντιγόνο (παθογόνος μικροοργανισμός, ιός ή ξένο υλικό) προσβάλει τον οργανισμό. Τα αντισώματα αντιδρούν με το αντιγόνο και το εξουδετερώνουν.</a:t>
            </a:r>
          </a:p>
          <a:p>
            <a:r>
              <a:rPr lang="el-GR" dirty="0"/>
              <a:t>Κάθε αντίσωμα αναγνωρίζει μια συγκεκριμένη περιοχή του αντιγόνου η οποία ονομάζεται </a:t>
            </a:r>
            <a:r>
              <a:rPr lang="el-GR" dirty="0" err="1"/>
              <a:t>αντιγονικός</a:t>
            </a:r>
            <a:r>
              <a:rPr lang="el-GR" dirty="0"/>
              <a:t> </a:t>
            </a:r>
            <a:r>
              <a:rPr lang="el-GR" dirty="0" err="1"/>
              <a:t>καθοριστής</a:t>
            </a:r>
            <a:r>
              <a:rPr lang="el-GR" dirty="0"/>
              <a:t>. Ένα μεγάλο αντιγόνο, έχει πολλούς </a:t>
            </a:r>
            <a:r>
              <a:rPr lang="el-GR" dirty="0" err="1"/>
              <a:t>αντιγονικούς</a:t>
            </a:r>
            <a:r>
              <a:rPr lang="el-GR" dirty="0"/>
              <a:t> </a:t>
            </a:r>
            <a:r>
              <a:rPr lang="el-GR" dirty="0" err="1"/>
              <a:t>καθοριστές</a:t>
            </a:r>
            <a:r>
              <a:rPr lang="el-GR" dirty="0"/>
              <a:t> </a:t>
            </a:r>
            <a:r>
              <a:rPr lang="el-GR" dirty="0" err="1"/>
              <a:t>γι’αυτό</a:t>
            </a:r>
            <a:r>
              <a:rPr lang="el-GR" dirty="0"/>
              <a:t> παράγονται πολλά είδη αντισωμάτων εναντίον του.</a:t>
            </a:r>
          </a:p>
          <a:p>
            <a:r>
              <a:rPr lang="el-GR" dirty="0"/>
              <a:t>Κάθε είδος αντισώματος που αναγνωρίζει έναν </a:t>
            </a:r>
            <a:r>
              <a:rPr lang="el-GR" dirty="0" err="1"/>
              <a:t>αντιγονικό</a:t>
            </a:r>
            <a:r>
              <a:rPr lang="el-GR" dirty="0"/>
              <a:t> </a:t>
            </a:r>
            <a:r>
              <a:rPr lang="el-GR" dirty="0" err="1"/>
              <a:t>καθοριστή</a:t>
            </a:r>
            <a:r>
              <a:rPr lang="el-GR" dirty="0"/>
              <a:t> παράγεται από μια ομάδα όμοιων Β- λεμφοκυττάρων, που αποτελούν έναν κλώνο και ονομάζονται </a:t>
            </a:r>
            <a:r>
              <a:rPr lang="el-GR" dirty="0" err="1"/>
              <a:t>μονοκλωνικά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12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087279-2332-4BF4-A2C9-1305737C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Μονοκλωνικά</a:t>
            </a:r>
            <a:r>
              <a:rPr lang="el-GR" dirty="0"/>
              <a:t> αντισώματα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C4E40F-7B2C-4D55-B2DB-F35405304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r>
              <a:rPr lang="el-GR" dirty="0"/>
              <a:t>Χρησιμοποιούνται ως διαγνωστικά για την ανίχνευση ασθενειών ή εξειδικευμένα φάρμακα εναντίον παθογόνων μικροοργανισμών ή καρκινικών κυττάρων.</a:t>
            </a:r>
          </a:p>
          <a:p>
            <a:r>
              <a:rPr lang="el-GR" dirty="0"/>
              <a:t>Πρόβλημα μαζικής παραγωγής: Τα Β-λεμφοκύτταρα δεν επιβιώνουν για πολύ έξω από το σώμα και δεν διατηρούνται σε </a:t>
            </a:r>
            <a:r>
              <a:rPr lang="el-GR" dirty="0" err="1"/>
              <a:t>κυτταροκαλλιέργειες</a:t>
            </a:r>
            <a:r>
              <a:rPr lang="el-GR" dirty="0"/>
              <a:t>.</a:t>
            </a:r>
          </a:p>
          <a:p>
            <a:r>
              <a:rPr lang="el-GR" dirty="0"/>
              <a:t>Γίνεται σύντηξη με καρκινικά κύτταρα. Τα υβριδικά κύτταρα που παράγονται ονομάζονται </a:t>
            </a:r>
            <a:r>
              <a:rPr lang="el-GR" dirty="0" err="1"/>
              <a:t>υβριδώματα</a:t>
            </a:r>
            <a:r>
              <a:rPr lang="el-GR" dirty="0"/>
              <a:t> και μπορούν να παράγουν μεγάλες ποσότητες ενός </a:t>
            </a:r>
            <a:r>
              <a:rPr lang="el-GR" dirty="0" err="1"/>
              <a:t>μονοκλωνικού</a:t>
            </a:r>
            <a:r>
              <a:rPr lang="el-GR" dirty="0"/>
              <a:t> αντισώματος.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409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640B2B-EC18-4860-BDBE-F3E03C17D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Μονοκλωνικα</a:t>
            </a:r>
            <a:r>
              <a:rPr lang="el-GR" dirty="0"/>
              <a:t> </a:t>
            </a:r>
            <a:r>
              <a:rPr lang="el-GR" dirty="0" err="1"/>
              <a:t>αντισωματα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1233AF-4F92-4ACE-B8B8-289E62648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99396"/>
          </a:xfrm>
        </p:spPr>
        <p:txBody>
          <a:bodyPr/>
          <a:lstStyle/>
          <a:p>
            <a:r>
              <a:rPr lang="el-GR" dirty="0"/>
              <a:t>Τεχνική παραγωγής </a:t>
            </a:r>
            <a:r>
              <a:rPr lang="el-GR" dirty="0" err="1"/>
              <a:t>μονοκλωνικών</a:t>
            </a:r>
            <a:r>
              <a:rPr lang="el-GR" dirty="0"/>
              <a:t> αντισωμάτων:</a:t>
            </a:r>
            <a:br>
              <a:rPr lang="el-GR" dirty="0"/>
            </a:br>
            <a:r>
              <a:rPr lang="el-GR" dirty="0"/>
              <a:t>ένα επιλεγμένο αντιγόνο χορηγείται με ένεση σε ποντίκι και προκαλεί ανοσολογική αντίδραση.</a:t>
            </a:r>
          </a:p>
          <a:p>
            <a:r>
              <a:rPr lang="el-GR" dirty="0"/>
              <a:t>Ύστερα από 2 εβδομάδες αφαιρείται ο σπλήνας (αποθήκη Β-λεμφοκυττάρων) και απομονώνονται τα Β-λεμφοκύτταρα.</a:t>
            </a:r>
          </a:p>
          <a:p>
            <a:r>
              <a:rPr lang="el-GR" dirty="0"/>
              <a:t>Τα κύτταρα συντήκονται με καρκινικά και παράγονται τα </a:t>
            </a:r>
            <a:r>
              <a:rPr lang="el-GR" dirty="0" err="1"/>
              <a:t>υβριδώματα</a:t>
            </a:r>
            <a:r>
              <a:rPr lang="el-GR" dirty="0"/>
              <a:t> που παράγουν </a:t>
            </a:r>
            <a:r>
              <a:rPr lang="el-GR" dirty="0" err="1"/>
              <a:t>μονοκλωνικά</a:t>
            </a:r>
            <a:r>
              <a:rPr lang="el-GR" dirty="0"/>
              <a:t> αντισώματα.</a:t>
            </a:r>
          </a:p>
          <a:p>
            <a:r>
              <a:rPr lang="el-GR" dirty="0"/>
              <a:t>Τα </a:t>
            </a:r>
            <a:r>
              <a:rPr lang="el-GR" dirty="0" err="1"/>
              <a:t>υβριδώματα</a:t>
            </a:r>
            <a:r>
              <a:rPr lang="el-GR" dirty="0"/>
              <a:t> μπορούν να φυλάσσονται για μεγάλα χρονικά διαστήματα στην </a:t>
            </a:r>
            <a:r>
              <a:rPr lang="el-GR" dirty="0" err="1"/>
              <a:t>καάψηξη</a:t>
            </a:r>
            <a:r>
              <a:rPr lang="el-GR" dirty="0"/>
              <a:t> (-80</a:t>
            </a:r>
            <a:r>
              <a:rPr lang="el-GR" baseline="30000" dirty="0"/>
              <a:t>0</a:t>
            </a:r>
            <a:r>
              <a:rPr lang="en-US" dirty="0"/>
              <a:t>C</a:t>
            </a:r>
            <a:r>
              <a:rPr lang="el-GR" dirty="0"/>
              <a:t>) και να παράγουν οποιαδήποτε στιγμή το συγκεκριμένο </a:t>
            </a:r>
            <a:r>
              <a:rPr lang="el-GR" dirty="0" err="1"/>
              <a:t>μονοκλωνικό</a:t>
            </a:r>
            <a:r>
              <a:rPr lang="el-GR" dirty="0"/>
              <a:t> αντίσωμα σε μεγάλες ποσότητες.</a:t>
            </a:r>
          </a:p>
        </p:txBody>
      </p:sp>
    </p:spTree>
    <p:extLst>
      <p:ext uri="{BB962C8B-B14F-4D97-AF65-F5344CB8AC3E}">
        <p14:creationId xmlns:p14="http://schemas.microsoft.com/office/powerpoint/2010/main" val="200201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F746A4-59B2-453E-8C4E-D21F9ECDC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Ανοσοδιαγνωστικά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86355F-1000-4807-B239-75AB57531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Τα </a:t>
            </a:r>
            <a:r>
              <a:rPr lang="el-GR" dirty="0" err="1"/>
              <a:t>μονοκλωνικά</a:t>
            </a:r>
            <a:r>
              <a:rPr lang="el-GR" dirty="0"/>
              <a:t> αντισώματα επειδή αναγνωρίζουν ειδικά έναν </a:t>
            </a:r>
            <a:r>
              <a:rPr lang="el-GR" dirty="0" err="1"/>
              <a:t>αντιγονικό</a:t>
            </a:r>
            <a:r>
              <a:rPr lang="el-GR" dirty="0"/>
              <a:t> </a:t>
            </a:r>
            <a:r>
              <a:rPr lang="el-GR" dirty="0" err="1"/>
              <a:t>καθοριστή</a:t>
            </a:r>
            <a:r>
              <a:rPr lang="el-GR" dirty="0"/>
              <a:t>, είναι πολύ χρήσιμα ως </a:t>
            </a:r>
            <a:r>
              <a:rPr lang="el-GR" dirty="0" err="1"/>
              <a:t>ανοσοδιαγνωστικα</a:t>
            </a:r>
            <a:r>
              <a:rPr lang="el-GR" dirty="0"/>
              <a:t>.</a:t>
            </a:r>
          </a:p>
          <a:p>
            <a:r>
              <a:rPr lang="el-GR" dirty="0"/>
              <a:t>Μπορούν να ανιχνεύσουν στα υγρά του σώματος:</a:t>
            </a:r>
          </a:p>
          <a:p>
            <a:r>
              <a:rPr lang="el-GR" dirty="0"/>
              <a:t>Α) ουσίες που είναι υπεύθυνες για ποικίλες ασθένειες</a:t>
            </a:r>
          </a:p>
          <a:p>
            <a:r>
              <a:rPr lang="el-GR" dirty="0"/>
              <a:t>Β) παθογόνους μικροοργανισμούς</a:t>
            </a:r>
          </a:p>
          <a:p>
            <a:r>
              <a:rPr lang="el-GR" dirty="0"/>
              <a:t>Γ) τη διακύμανση της συγκέντρωσης διαφόρων προϊόντων του μεταβολισμού.</a:t>
            </a:r>
          </a:p>
          <a:p>
            <a:r>
              <a:rPr lang="el-GR" dirty="0"/>
              <a:t>Η τεχνική είναι γρήγορη, ευαίσθητη, ακριβής και επιτρέπει τη διάγνωση ασθενειών στα πολύ αρχικά στάδια.</a:t>
            </a:r>
          </a:p>
          <a:p>
            <a:r>
              <a:rPr lang="el-GR" dirty="0"/>
              <a:t>Συνεισφέρουν σημαντικά στην αύξηση της ευαισθησίας κλινικών δοκιμασιών, όπως η τυποποίηση των ομάδων αίματος και η εξακρίβωση μιας πιθανής κύησης.</a:t>
            </a:r>
          </a:p>
        </p:txBody>
      </p:sp>
    </p:spTree>
    <p:extLst>
      <p:ext uri="{BB962C8B-B14F-4D97-AF65-F5344CB8AC3E}">
        <p14:creationId xmlns:p14="http://schemas.microsoft.com/office/powerpoint/2010/main" val="129565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28F935-459E-4986-8EB8-99B0E878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θεραπευτικα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480113-85BF-4D0A-8B29-86FE4A846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80346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Μπορούν να χρησιμοποιηθούν ως θεραπευτικά.</a:t>
            </a:r>
          </a:p>
          <a:p>
            <a:r>
              <a:rPr lang="el-GR" dirty="0"/>
              <a:t>Πιο ενδιαφέρουσα εφαρμογή στην θεραπεία του καρκίνου</a:t>
            </a:r>
          </a:p>
          <a:p>
            <a:r>
              <a:rPr lang="el-GR" dirty="0"/>
              <a:t>Τα καρκινικά κύτταρα έχουν στην εξωτερική επιφάνειά τους μεγάλη ποικιλία αντιγόνων που δεν υπάρχουν στα φυσιολογικά κύτταρα και ονομάζονται καρκινικά αντιγόνα.</a:t>
            </a:r>
          </a:p>
          <a:p>
            <a:r>
              <a:rPr lang="el-GR" dirty="0"/>
              <a:t>Κατασκευάζονται </a:t>
            </a:r>
            <a:r>
              <a:rPr lang="el-GR" dirty="0" err="1"/>
              <a:t>μονοκλωνικά</a:t>
            </a:r>
            <a:r>
              <a:rPr lang="el-GR" dirty="0"/>
              <a:t> αντισώματα έναντι αυτών των αντιγόνων.</a:t>
            </a:r>
          </a:p>
          <a:p>
            <a:r>
              <a:rPr lang="el-GR" dirty="0"/>
              <a:t>Μπορούν να γίνουν μεταφορείς φαρμάκων. </a:t>
            </a:r>
          </a:p>
          <a:p>
            <a:r>
              <a:rPr lang="el-GR" dirty="0"/>
              <a:t>Τα αντικαρκινικά φάρμακα που είναι συνδεδεμένα με τα αντισώματα, </a:t>
            </a:r>
            <a:r>
              <a:rPr lang="el-GR" dirty="0" err="1"/>
              <a:t>δρούν</a:t>
            </a:r>
            <a:r>
              <a:rPr lang="el-GR" dirty="0"/>
              <a:t> κατευθείαν στα καρκινικά κύτταρα και τα καταστρέφουν.</a:t>
            </a:r>
          </a:p>
          <a:p>
            <a:r>
              <a:rPr lang="el-GR" dirty="0"/>
              <a:t>Γίνεται θεραπεία χωρίς χειρουργική επέμβαση και χημειοθεραπείες.</a:t>
            </a:r>
          </a:p>
        </p:txBody>
      </p:sp>
    </p:spTree>
    <p:extLst>
      <p:ext uri="{BB962C8B-B14F-4D97-AF65-F5344CB8AC3E}">
        <p14:creationId xmlns:p14="http://schemas.microsoft.com/office/powerpoint/2010/main" val="2458689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E08C0E-C0AA-4045-8B89-9894BB37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 την </a:t>
            </a:r>
            <a:r>
              <a:rPr lang="el-GR" dirty="0" err="1"/>
              <a:t>επιλογη</a:t>
            </a:r>
            <a:r>
              <a:rPr lang="el-GR" dirty="0"/>
              <a:t> </a:t>
            </a:r>
            <a:r>
              <a:rPr lang="el-GR" dirty="0" err="1"/>
              <a:t>οργανων</a:t>
            </a:r>
            <a:r>
              <a:rPr lang="el-GR" dirty="0"/>
              <a:t> </a:t>
            </a:r>
            <a:r>
              <a:rPr lang="el-GR" dirty="0" err="1"/>
              <a:t>συμβατων</a:t>
            </a:r>
            <a:r>
              <a:rPr lang="el-GR" dirty="0"/>
              <a:t> για </a:t>
            </a:r>
            <a:r>
              <a:rPr lang="el-GR" dirty="0" err="1"/>
              <a:t>μεταμοσχευση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A542DF-6E5B-4AF8-BC91-D2CAD63D2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89871"/>
          </a:xfrm>
        </p:spPr>
        <p:txBody>
          <a:bodyPr/>
          <a:lstStyle/>
          <a:p>
            <a:r>
              <a:rPr lang="el-GR" dirty="0"/>
              <a:t>Τα κύτταρα των οργάνων έχουν στην επιφάνεια τους πρωτεΐνες που ονομάζονται αντιγόνα επιφανείας. </a:t>
            </a:r>
          </a:p>
          <a:p>
            <a:r>
              <a:rPr lang="el-GR" dirty="0"/>
              <a:t>Αυτά αναγνωρίζονται από ειδικά </a:t>
            </a:r>
            <a:r>
              <a:rPr lang="el-GR" dirty="0" err="1"/>
              <a:t>μονοκλωνικά</a:t>
            </a:r>
            <a:r>
              <a:rPr lang="el-GR" dirty="0"/>
              <a:t> αντισώματα.</a:t>
            </a:r>
          </a:p>
          <a:p>
            <a:r>
              <a:rPr lang="el-GR" dirty="0"/>
              <a:t>Με τον τρόπο αυτό μπορεί να γίνει έλεγχος των οργάνων δωρητών, για να διαπιστωθεί αν ταιριάζουν ανοσολογικά με τα αντίστοιχα των ασθενών.</a:t>
            </a:r>
          </a:p>
          <a:p>
            <a:r>
              <a:rPr lang="el-GR" dirty="0"/>
              <a:t>Έτσι γίνεται επιτυχής μεταμόσχευση.</a:t>
            </a:r>
          </a:p>
        </p:txBody>
      </p:sp>
    </p:spTree>
    <p:extLst>
      <p:ext uri="{BB962C8B-B14F-4D97-AF65-F5344CB8AC3E}">
        <p14:creationId xmlns:p14="http://schemas.microsoft.com/office/powerpoint/2010/main" val="175576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D83319-E333-44DD-81DC-D3AE9C334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εμβολια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BB1F0E-0334-43A9-AFD6-4B836BB1E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70821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Αποτελούνται από νεκρούς η εξασθενημένους μικροοργανισμούς.</a:t>
            </a:r>
          </a:p>
          <a:p>
            <a:r>
              <a:rPr lang="el-GR" dirty="0"/>
              <a:t>Ο μικροοργανισμός αναπτύσσεται σε καλλιέργειες, απομονώνεται και είτε νεκρώνεται είτε απενεργοποιείται, χωρίς να χάνει την ικανότητά του να προκαλεί ενεργητική ανοσία.</a:t>
            </a:r>
          </a:p>
          <a:p>
            <a:r>
              <a:rPr lang="el-GR" dirty="0"/>
              <a:t>Μειονεκτήματα παραγωγής εμβολίων:</a:t>
            </a:r>
          </a:p>
          <a:p>
            <a:r>
              <a:rPr lang="el-GR" dirty="0"/>
              <a:t>Δεν υπάρχουν εμβόλια για πολλές ασθένειες, γιατί δεν μπορούν να αναπτυχθούν όλοι οι  μολυσματικοί παράγοντες σε </a:t>
            </a:r>
            <a:r>
              <a:rPr lang="el-GR" dirty="0" err="1"/>
              <a:t>κυτταροκαλλιέργειες</a:t>
            </a:r>
            <a:r>
              <a:rPr lang="el-GR" dirty="0"/>
              <a:t>.</a:t>
            </a:r>
          </a:p>
          <a:p>
            <a:r>
              <a:rPr lang="el-GR" dirty="0"/>
              <a:t>Ορισμένοι ιοί ζώων αναπτύσσονται με αργό ρυθμό σε </a:t>
            </a:r>
            <a:r>
              <a:rPr lang="el-GR" dirty="0" err="1"/>
              <a:t>κυτταροκαλλιέργειες</a:t>
            </a:r>
            <a:r>
              <a:rPr lang="el-GR" dirty="0"/>
              <a:t> και συνεπώς τα εμβόλια γίνονται πολύ ακριβά.</a:t>
            </a:r>
          </a:p>
          <a:p>
            <a:r>
              <a:rPr lang="el-GR" dirty="0"/>
              <a:t>Απαιτούνται μεγάλες προφυλάξεις για να μην εκτεθεί το προσωπικό στον παθογόνο παράγοντα.</a:t>
            </a:r>
          </a:p>
          <a:p>
            <a:r>
              <a:rPr lang="el-GR" dirty="0"/>
              <a:t>Δεν είναι όλα τα εμβόλια αποτελεσματικά για μια ασθένεια.</a:t>
            </a:r>
          </a:p>
        </p:txBody>
      </p:sp>
    </p:spTree>
    <p:extLst>
      <p:ext uri="{BB962C8B-B14F-4D97-AF65-F5344CB8AC3E}">
        <p14:creationId xmlns:p14="http://schemas.microsoft.com/office/powerpoint/2010/main" val="212453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15F321-FF41-4F23-9319-419AE88CD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67038"/>
            <a:ext cx="9603275" cy="723638"/>
          </a:xfrm>
        </p:spPr>
        <p:txBody>
          <a:bodyPr/>
          <a:lstStyle/>
          <a:p>
            <a:r>
              <a:rPr lang="el-GR" dirty="0"/>
              <a:t>, </a:t>
            </a:r>
            <a:r>
              <a:rPr lang="el-GR" dirty="0" err="1"/>
              <a:t>εμβολια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941B4E-2DC4-4845-8A0E-88B57B5E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62125"/>
            <a:ext cx="9603275" cy="4314825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Τεχνολογία </a:t>
            </a:r>
            <a:r>
              <a:rPr lang="el-GR" dirty="0" err="1"/>
              <a:t>ανασυνδυασμένου</a:t>
            </a:r>
            <a:r>
              <a:rPr lang="el-GR" dirty="0"/>
              <a:t> </a:t>
            </a:r>
            <a:r>
              <a:rPr lang="en-US" dirty="0"/>
              <a:t>DNA</a:t>
            </a:r>
            <a:endParaRPr lang="el-GR" dirty="0"/>
          </a:p>
          <a:p>
            <a:r>
              <a:rPr lang="el-GR" dirty="0"/>
              <a:t>Δυνατότητα ανάπτυξης εμβολίων που υπερνικούν τα μειονεκτήματα των παραδοσιακών.</a:t>
            </a:r>
          </a:p>
          <a:p>
            <a:r>
              <a:rPr lang="el-GR" dirty="0"/>
              <a:t>Τα σημαντικότερα είδη εμβολίων: εμβόλια </a:t>
            </a:r>
            <a:r>
              <a:rPr lang="el-GR" dirty="0" err="1"/>
              <a:t>υπομονάδες</a:t>
            </a:r>
            <a:r>
              <a:rPr lang="el-GR" dirty="0"/>
              <a:t>, εμβόλια από ζωντανούς γενετικά τροποποιημένους ιούς και εμβόλια γυμνού </a:t>
            </a:r>
            <a:r>
              <a:rPr lang="en-US" dirty="0"/>
              <a:t>DNA</a:t>
            </a:r>
            <a:r>
              <a:rPr lang="el-GR" dirty="0"/>
              <a:t>.</a:t>
            </a:r>
          </a:p>
          <a:p>
            <a:r>
              <a:rPr lang="el-GR" dirty="0"/>
              <a:t>Εμβόλια- </a:t>
            </a:r>
            <a:r>
              <a:rPr lang="el-GR" dirty="0" err="1"/>
              <a:t>υπομονάδες</a:t>
            </a:r>
            <a:r>
              <a:rPr lang="el-GR" dirty="0"/>
              <a:t>: δεν είναι απαραίτητα όλα τα συστατικά ενός παθογόνου για την πρόκληση ανοσολογικής απόκρισης. Συνήθως μόνο ορισμένες πρωτεΐνες </a:t>
            </a:r>
            <a:r>
              <a:rPr lang="el-GR" dirty="0" err="1"/>
              <a:t>επφανείας</a:t>
            </a:r>
            <a:r>
              <a:rPr lang="el-GR" dirty="0"/>
              <a:t> έχουν </a:t>
            </a:r>
            <a:r>
              <a:rPr lang="el-GR" dirty="0" err="1"/>
              <a:t>αντιγονική</a:t>
            </a:r>
            <a:r>
              <a:rPr lang="el-GR" dirty="0"/>
              <a:t> ιδιότητα. </a:t>
            </a:r>
          </a:p>
          <a:p>
            <a:r>
              <a:rPr lang="el-GR" dirty="0"/>
              <a:t>Τα εμβόλια-</a:t>
            </a:r>
            <a:r>
              <a:rPr lang="el-GR" dirty="0" err="1"/>
              <a:t>υπομονάδες</a:t>
            </a:r>
            <a:r>
              <a:rPr lang="el-GR" dirty="0"/>
              <a:t> στηρίζονται στην παραγωγή μόνο αυτών των συστατικών.</a:t>
            </a:r>
          </a:p>
          <a:p>
            <a:r>
              <a:rPr lang="el-GR" dirty="0"/>
              <a:t>Εισαγωγή των γονιδίων αυτών σε μικροοργανισμούς που αναπτύσσονται σε </a:t>
            </a:r>
            <a:r>
              <a:rPr lang="el-GR" dirty="0" err="1"/>
              <a:t>κυτταροκαλλιέργειες</a:t>
            </a:r>
            <a:r>
              <a:rPr lang="el-GR" dirty="0"/>
              <a:t>, παραγωγή </a:t>
            </a:r>
            <a:r>
              <a:rPr lang="el-GR" dirty="0" err="1"/>
              <a:t>πρωτείνης</a:t>
            </a:r>
            <a:r>
              <a:rPr lang="el-GR" dirty="0"/>
              <a:t> σε μεγάλες ποσότητες, καθαρισμός και χρήση ως εμβόλιο.</a:t>
            </a:r>
          </a:p>
        </p:txBody>
      </p:sp>
    </p:spTree>
    <p:extLst>
      <p:ext uri="{BB962C8B-B14F-4D97-AF65-F5344CB8AC3E}">
        <p14:creationId xmlns:p14="http://schemas.microsoft.com/office/powerpoint/2010/main" val="3189072732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TM10001114[[fn=Συλλογη]]</Template>
  <TotalTime>455</TotalTime>
  <Words>720</Words>
  <Application>Microsoft Office PowerPoint</Application>
  <PresentationFormat>Ευρεία οθόνη</PresentationFormat>
  <Paragraphs>56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Συλλογη</vt:lpstr>
      <vt:lpstr>Εφαρμογεσ της βιοτεχνολογιασ στην ιατρικη</vt:lpstr>
      <vt:lpstr>Μονοκλωνικα αντισωματα</vt:lpstr>
      <vt:lpstr>Μονοκλωνικά αντισώματα</vt:lpstr>
      <vt:lpstr>Μονοκλωνικα αντισωματα</vt:lpstr>
      <vt:lpstr>Ανοσοδιαγνωστικά</vt:lpstr>
      <vt:lpstr>θεραπευτικα</vt:lpstr>
      <vt:lpstr>Για την επιλογη οργανων συμβατων για μεταμοσχευση</vt:lpstr>
      <vt:lpstr>εμβολια</vt:lpstr>
      <vt:lpstr>, εμβολια</vt:lpstr>
      <vt:lpstr>εμβολια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Εφαρμογεσ της βιοτεχνολογιασ στην ιατρικη</dc:title>
  <dc:creator>Δήμητρα-Γεωργία Λαύκα</dc:creator>
  <cp:lastModifiedBy>Δήμητρα-Γεωργία Λαύκα</cp:lastModifiedBy>
  <cp:revision>6</cp:revision>
  <dcterms:created xsi:type="dcterms:W3CDTF">2022-01-25T17:22:44Z</dcterms:created>
  <dcterms:modified xsi:type="dcterms:W3CDTF">2022-01-26T14:52:10Z</dcterms:modified>
</cp:coreProperties>
</file>