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3/15/2021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3/15/2021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3/15/2021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3/15/2021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3/15/2021</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3/15/2021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3/15/2021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3/15/2021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3/15/2021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DA16AA21-1863-4931-97CB-99D0A168701B}" type="datetimeFigureOut">
              <a:rPr lang="en-US" dirty="0"/>
              <a:t>3/15/2021</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3772C379-9A7C-4C87-A116-CBE9F58B04C5}" type="datetimeFigureOut">
              <a:rPr lang="en-US" dirty="0"/>
              <a:t>3/15/2021</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3/15/2021</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D23DFB-9C44-4525-A55B-7740CD8C6CCE}"/>
              </a:ext>
            </a:extLst>
          </p:cNvPr>
          <p:cNvSpPr>
            <a:spLocks noGrp="1"/>
          </p:cNvSpPr>
          <p:nvPr>
            <p:ph type="ctrTitle"/>
          </p:nvPr>
        </p:nvSpPr>
        <p:spPr/>
        <p:txBody>
          <a:bodyPr/>
          <a:lstStyle/>
          <a:p>
            <a:r>
              <a:rPr lang="el-GR" dirty="0" err="1"/>
              <a:t>Κεφαλαιο</a:t>
            </a:r>
            <a:r>
              <a:rPr lang="el-GR" dirty="0"/>
              <a:t> 2</a:t>
            </a:r>
            <a:r>
              <a:rPr lang="el-GR" baseline="30000" dirty="0"/>
              <a:t>ο</a:t>
            </a:r>
            <a:r>
              <a:rPr lang="el-GR" dirty="0"/>
              <a:t> </a:t>
            </a:r>
          </a:p>
        </p:txBody>
      </p:sp>
      <p:sp>
        <p:nvSpPr>
          <p:cNvPr id="3" name="Υπότιτλος 2">
            <a:extLst>
              <a:ext uri="{FF2B5EF4-FFF2-40B4-BE49-F238E27FC236}">
                <a16:creationId xmlns:a16="http://schemas.microsoft.com/office/drawing/2014/main" id="{6BAA9436-0F8F-4E41-80B7-95A68C34CA43}"/>
              </a:ext>
            </a:extLst>
          </p:cNvPr>
          <p:cNvSpPr>
            <a:spLocks noGrp="1"/>
          </p:cNvSpPr>
          <p:nvPr>
            <p:ph type="subTitle" idx="1"/>
          </p:nvPr>
        </p:nvSpPr>
        <p:spPr/>
        <p:txBody>
          <a:bodyPr/>
          <a:lstStyle/>
          <a:p>
            <a:r>
              <a:rPr lang="el-GR" dirty="0"/>
              <a:t>Γονιδιακή ρύθμιση: Ο έλεγχος της γονιδιακής έκφρασης</a:t>
            </a:r>
          </a:p>
        </p:txBody>
      </p:sp>
    </p:spTree>
    <p:extLst>
      <p:ext uri="{BB962C8B-B14F-4D97-AF65-F5344CB8AC3E}">
        <p14:creationId xmlns:p14="http://schemas.microsoft.com/office/powerpoint/2010/main" val="21776473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A613BD5-6005-41DF-8666-3422173662F1}"/>
              </a:ext>
            </a:extLst>
          </p:cNvPr>
          <p:cNvSpPr>
            <a:spLocks noGrp="1"/>
          </p:cNvSpPr>
          <p:nvPr>
            <p:ph type="title"/>
          </p:nvPr>
        </p:nvSpPr>
        <p:spPr>
          <a:xfrm>
            <a:off x="1069848" y="484632"/>
            <a:ext cx="10058400" cy="980184"/>
          </a:xfrm>
        </p:spPr>
        <p:txBody>
          <a:bodyPr/>
          <a:lstStyle/>
          <a:p>
            <a:r>
              <a:rPr lang="el-GR" dirty="0" err="1"/>
              <a:t>Ασκησεισ</a:t>
            </a:r>
            <a:r>
              <a:rPr lang="el-GR" dirty="0"/>
              <a:t> με </a:t>
            </a:r>
            <a:r>
              <a:rPr lang="el-GR" dirty="0" err="1"/>
              <a:t>οπερονιο</a:t>
            </a:r>
            <a:endParaRPr lang="el-GR" dirty="0"/>
          </a:p>
        </p:txBody>
      </p:sp>
      <p:sp>
        <p:nvSpPr>
          <p:cNvPr id="3" name="Θέση περιεχομένου 2">
            <a:extLst>
              <a:ext uri="{FF2B5EF4-FFF2-40B4-BE49-F238E27FC236}">
                <a16:creationId xmlns:a16="http://schemas.microsoft.com/office/drawing/2014/main" id="{42CEE24B-27BB-415E-A465-18BDFF94A290}"/>
              </a:ext>
            </a:extLst>
          </p:cNvPr>
          <p:cNvSpPr>
            <a:spLocks noGrp="1"/>
          </p:cNvSpPr>
          <p:nvPr>
            <p:ph idx="1"/>
          </p:nvPr>
        </p:nvSpPr>
        <p:spPr>
          <a:xfrm>
            <a:off x="1069848" y="1464816"/>
            <a:ext cx="10058400" cy="4707384"/>
          </a:xfrm>
        </p:spPr>
        <p:txBody>
          <a:bodyPr>
            <a:normAutofit lnSpcReduction="10000"/>
          </a:bodyPr>
          <a:lstStyle/>
          <a:p>
            <a:r>
              <a:rPr lang="el-GR" dirty="0"/>
              <a:t>1. Ακόμα και αν δεν το ζητάει, γράφουμε πάντα την καταστολή του </a:t>
            </a:r>
            <a:r>
              <a:rPr lang="el-GR" dirty="0" err="1"/>
              <a:t>οπερονίου</a:t>
            </a:r>
            <a:r>
              <a:rPr lang="el-GR" dirty="0"/>
              <a:t> για να εξηγήσουμε πως λειτουργεί.</a:t>
            </a:r>
          </a:p>
          <a:p>
            <a:r>
              <a:rPr lang="el-GR" dirty="0"/>
              <a:t>2. Στις περισσότερες περιπτώσεις το </a:t>
            </a:r>
            <a:r>
              <a:rPr lang="el-GR" dirty="0" err="1"/>
              <a:t>οπερόνιο</a:t>
            </a:r>
            <a:r>
              <a:rPr lang="el-GR" dirty="0"/>
              <a:t> εξετάζεται σε παθολογικές καταστάσεις. Υπάρχουν δυο περιπτώσεις:</a:t>
            </a:r>
          </a:p>
          <a:p>
            <a:r>
              <a:rPr lang="el-GR" dirty="0"/>
              <a:t>Α)Μόνιμη καταστολή:</a:t>
            </a:r>
          </a:p>
          <a:p>
            <a:r>
              <a:rPr lang="el-GR" dirty="0"/>
              <a:t>Μετάλλαξη στον υποκινητή-δεν συνδέεται η </a:t>
            </a:r>
            <a:r>
              <a:rPr lang="en-US" dirty="0"/>
              <a:t>RNA</a:t>
            </a:r>
            <a:r>
              <a:rPr lang="el-GR" dirty="0"/>
              <a:t> </a:t>
            </a:r>
            <a:r>
              <a:rPr lang="el-GR" dirty="0" err="1"/>
              <a:t>πολυμεραση</a:t>
            </a:r>
            <a:r>
              <a:rPr lang="el-GR" dirty="0"/>
              <a:t>.</a:t>
            </a:r>
          </a:p>
          <a:p>
            <a:r>
              <a:rPr lang="el-GR" dirty="0"/>
              <a:t>Μετάλλαξη στο ρυθμιστικό γονίδιο- δεν μπορεί να δέσει η λακτόζη στην </a:t>
            </a:r>
            <a:r>
              <a:rPr lang="el-GR" dirty="0" err="1"/>
              <a:t>πρωτεϊνη</a:t>
            </a:r>
            <a:r>
              <a:rPr lang="el-GR" dirty="0"/>
              <a:t> καταστολέα- η </a:t>
            </a:r>
            <a:r>
              <a:rPr lang="el-GR" dirty="0" err="1"/>
              <a:t>πρωτεϊνη</a:t>
            </a:r>
            <a:r>
              <a:rPr lang="el-GR" dirty="0"/>
              <a:t> μένει συνδεδεμένη στο χειριστή.</a:t>
            </a:r>
          </a:p>
          <a:p>
            <a:r>
              <a:rPr lang="el-GR" dirty="0"/>
              <a:t>Μετάλλαξη σε κάποιο από τα δομικά γονίδια.</a:t>
            </a:r>
          </a:p>
          <a:p>
            <a:r>
              <a:rPr lang="el-GR" dirty="0"/>
              <a:t>Β) Μόνιμη επαγωγή:</a:t>
            </a:r>
          </a:p>
          <a:p>
            <a:r>
              <a:rPr lang="el-GR" dirty="0"/>
              <a:t>Μετάλλαξη στο ρυθμιστικό γονίδιο-μη παραγωγή καταστολέα ή μη λειτουργικός καταστολέας</a:t>
            </a:r>
          </a:p>
          <a:p>
            <a:r>
              <a:rPr lang="el-GR" dirty="0"/>
              <a:t>Μετάλλαξη στο χειριστή- δεν μπορεί να δέσει η </a:t>
            </a:r>
            <a:r>
              <a:rPr lang="el-GR" dirty="0" err="1"/>
              <a:t>πρωτεϊνη</a:t>
            </a:r>
            <a:r>
              <a:rPr lang="el-GR" dirty="0"/>
              <a:t>-καταστολέας.</a:t>
            </a:r>
          </a:p>
        </p:txBody>
      </p:sp>
    </p:spTree>
    <p:extLst>
      <p:ext uri="{BB962C8B-B14F-4D97-AF65-F5344CB8AC3E}">
        <p14:creationId xmlns:p14="http://schemas.microsoft.com/office/powerpoint/2010/main" val="42380451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4F7DDA1-4A2B-44FF-8B9A-F5BBF48D33D7}"/>
              </a:ext>
            </a:extLst>
          </p:cNvPr>
          <p:cNvSpPr>
            <a:spLocks noGrp="1"/>
          </p:cNvSpPr>
          <p:nvPr>
            <p:ph type="title"/>
          </p:nvPr>
        </p:nvSpPr>
        <p:spPr>
          <a:xfrm>
            <a:off x="1069848" y="484632"/>
            <a:ext cx="10058400" cy="1015694"/>
          </a:xfrm>
        </p:spPr>
        <p:txBody>
          <a:bodyPr/>
          <a:lstStyle/>
          <a:p>
            <a:r>
              <a:rPr lang="el-GR" dirty="0" err="1"/>
              <a:t>Ασκησεισ</a:t>
            </a:r>
            <a:r>
              <a:rPr lang="el-GR" dirty="0"/>
              <a:t> με </a:t>
            </a:r>
            <a:r>
              <a:rPr lang="el-GR" dirty="0" err="1"/>
              <a:t>οπερονιο</a:t>
            </a:r>
            <a:endParaRPr lang="el-GR" dirty="0"/>
          </a:p>
        </p:txBody>
      </p:sp>
      <p:sp>
        <p:nvSpPr>
          <p:cNvPr id="3" name="Θέση περιεχομένου 2">
            <a:extLst>
              <a:ext uri="{FF2B5EF4-FFF2-40B4-BE49-F238E27FC236}">
                <a16:creationId xmlns:a16="http://schemas.microsoft.com/office/drawing/2014/main" id="{0D7424C5-B4B3-4447-B0A9-84D320D85AB9}"/>
              </a:ext>
            </a:extLst>
          </p:cNvPr>
          <p:cNvSpPr>
            <a:spLocks noGrp="1"/>
          </p:cNvSpPr>
          <p:nvPr>
            <p:ph sz="half" idx="1"/>
          </p:nvPr>
        </p:nvSpPr>
        <p:spPr>
          <a:xfrm>
            <a:off x="1069848" y="1500326"/>
            <a:ext cx="4754880" cy="4671874"/>
          </a:xfrm>
        </p:spPr>
        <p:txBody>
          <a:bodyPr/>
          <a:lstStyle/>
          <a:p>
            <a:r>
              <a:rPr lang="el-GR" dirty="0"/>
              <a:t>3. Εξέταση </a:t>
            </a:r>
            <a:r>
              <a:rPr lang="el-GR" dirty="0" err="1"/>
              <a:t>οπερονίου</a:t>
            </a:r>
            <a:r>
              <a:rPr lang="el-GR" dirty="0"/>
              <a:t> με χρήση διαγράμματος:</a:t>
            </a:r>
          </a:p>
          <a:p>
            <a:r>
              <a:rPr lang="el-GR" dirty="0"/>
              <a:t>Στο θρεπτικό υλικό υπάρχει γλυκόζη + λακτόζη. Μετά τη διάσπαση της γλυκόζης η ποσότητα του </a:t>
            </a:r>
            <a:r>
              <a:rPr lang="en-US" dirty="0"/>
              <a:t>mRNA</a:t>
            </a:r>
            <a:r>
              <a:rPr lang="el-GR" dirty="0"/>
              <a:t> αυξάνεται, γιατί έχουμε επαγωγή του </a:t>
            </a:r>
            <a:r>
              <a:rPr lang="el-GR" dirty="0" err="1"/>
              <a:t>οπερονίου</a:t>
            </a:r>
            <a:r>
              <a:rPr lang="el-GR" dirty="0"/>
              <a:t> (ανάλυση). Στον άξονα του </a:t>
            </a:r>
            <a:r>
              <a:rPr lang="en-US" dirty="0"/>
              <a:t>mRNA</a:t>
            </a:r>
            <a:r>
              <a:rPr lang="el-GR" dirty="0"/>
              <a:t> θα μπορούσε να υπάρχει κάποιο από τα 3 ένζυμα, αλλά τότε θα είχαμε το δεύτερο διάγραμμα, γιατί έχουμε μηδενική παραγωγή </a:t>
            </a:r>
            <a:r>
              <a:rPr lang="el-GR" dirty="0" err="1"/>
              <a:t>περμεάσης</a:t>
            </a:r>
            <a:r>
              <a:rPr lang="el-GR" dirty="0"/>
              <a:t>, β-</a:t>
            </a:r>
            <a:r>
              <a:rPr lang="el-GR" dirty="0" err="1"/>
              <a:t>γαλακτοζιδάσης</a:t>
            </a:r>
            <a:r>
              <a:rPr lang="el-GR" dirty="0"/>
              <a:t> και </a:t>
            </a:r>
            <a:r>
              <a:rPr lang="el-GR" dirty="0" err="1"/>
              <a:t>τρανσακετυλάσης</a:t>
            </a:r>
            <a:r>
              <a:rPr lang="el-GR" dirty="0"/>
              <a:t> όσο το </a:t>
            </a:r>
            <a:r>
              <a:rPr lang="el-GR" dirty="0" err="1"/>
              <a:t>οπερόνιο</a:t>
            </a:r>
            <a:r>
              <a:rPr lang="el-GR" dirty="0"/>
              <a:t> είναι σε καταστολή.</a:t>
            </a:r>
          </a:p>
        </p:txBody>
      </p:sp>
      <p:pic>
        <p:nvPicPr>
          <p:cNvPr id="9" name="Θέση περιεχομένου 8">
            <a:extLst>
              <a:ext uri="{FF2B5EF4-FFF2-40B4-BE49-F238E27FC236}">
                <a16:creationId xmlns:a16="http://schemas.microsoft.com/office/drawing/2014/main" id="{1601D02A-949C-492E-9371-28E473B80CB7}"/>
              </a:ext>
            </a:extLst>
          </p:cNvPr>
          <p:cNvPicPr>
            <a:picLocks noGrp="1" noChangeAspect="1"/>
          </p:cNvPicPr>
          <p:nvPr>
            <p:ph sz="half" idx="2"/>
          </p:nvPr>
        </p:nvPicPr>
        <p:blipFill>
          <a:blip r:embed="rId2"/>
          <a:stretch>
            <a:fillRect/>
          </a:stretch>
        </p:blipFill>
        <p:spPr>
          <a:xfrm>
            <a:off x="6489577" y="1259800"/>
            <a:ext cx="3710866" cy="2832780"/>
          </a:xfrm>
        </p:spPr>
      </p:pic>
      <p:pic>
        <p:nvPicPr>
          <p:cNvPr id="11" name="Εικόνα 10">
            <a:extLst>
              <a:ext uri="{FF2B5EF4-FFF2-40B4-BE49-F238E27FC236}">
                <a16:creationId xmlns:a16="http://schemas.microsoft.com/office/drawing/2014/main" id="{CE270081-AF42-4A64-A19E-8A744F85BAA0}"/>
              </a:ext>
            </a:extLst>
          </p:cNvPr>
          <p:cNvPicPr>
            <a:picLocks noChangeAspect="1"/>
          </p:cNvPicPr>
          <p:nvPr/>
        </p:nvPicPr>
        <p:blipFill>
          <a:blip r:embed="rId3"/>
          <a:stretch>
            <a:fillRect/>
          </a:stretch>
        </p:blipFill>
        <p:spPr>
          <a:xfrm>
            <a:off x="6520365" y="4220642"/>
            <a:ext cx="3710866" cy="2434890"/>
          </a:xfrm>
          <a:prstGeom prst="rect">
            <a:avLst/>
          </a:prstGeom>
        </p:spPr>
      </p:pic>
    </p:spTree>
    <p:extLst>
      <p:ext uri="{BB962C8B-B14F-4D97-AF65-F5344CB8AC3E}">
        <p14:creationId xmlns:p14="http://schemas.microsoft.com/office/powerpoint/2010/main" val="38536702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B88B83F8-434E-4287-9967-B06ED5E8F526}"/>
              </a:ext>
            </a:extLst>
          </p:cNvPr>
          <p:cNvSpPr>
            <a:spLocks noGrp="1"/>
          </p:cNvSpPr>
          <p:nvPr>
            <p:ph type="title"/>
          </p:nvPr>
        </p:nvSpPr>
        <p:spPr>
          <a:xfrm>
            <a:off x="1069848" y="484632"/>
            <a:ext cx="10058400" cy="1202125"/>
          </a:xfrm>
        </p:spPr>
        <p:txBody>
          <a:bodyPr>
            <a:normAutofit fontScale="90000"/>
          </a:bodyPr>
          <a:lstStyle/>
          <a:p>
            <a:r>
              <a:rPr lang="el-GR" dirty="0"/>
              <a:t>Η </a:t>
            </a:r>
            <a:r>
              <a:rPr lang="el-GR" dirty="0" err="1"/>
              <a:t>γονιδιακη</a:t>
            </a:r>
            <a:r>
              <a:rPr lang="el-GR" dirty="0"/>
              <a:t> </a:t>
            </a:r>
            <a:r>
              <a:rPr lang="el-GR" dirty="0" err="1"/>
              <a:t>ρυθμιση</a:t>
            </a:r>
            <a:r>
              <a:rPr lang="el-GR" dirty="0"/>
              <a:t> στους </a:t>
            </a:r>
            <a:r>
              <a:rPr lang="el-GR" dirty="0" err="1"/>
              <a:t>ευκαρυωτικούσ</a:t>
            </a:r>
            <a:r>
              <a:rPr lang="el-GR" dirty="0"/>
              <a:t> </a:t>
            </a:r>
            <a:r>
              <a:rPr lang="el-GR" dirty="0" err="1"/>
              <a:t>οργανισμουσ</a:t>
            </a:r>
            <a:endParaRPr lang="el-GR" dirty="0"/>
          </a:p>
        </p:txBody>
      </p:sp>
      <p:sp>
        <p:nvSpPr>
          <p:cNvPr id="6" name="Θέση περιεχομένου 5">
            <a:extLst>
              <a:ext uri="{FF2B5EF4-FFF2-40B4-BE49-F238E27FC236}">
                <a16:creationId xmlns:a16="http://schemas.microsoft.com/office/drawing/2014/main" id="{AF68F1B2-5BF7-432C-B639-3B6A6B956548}"/>
              </a:ext>
            </a:extLst>
          </p:cNvPr>
          <p:cNvSpPr>
            <a:spLocks noGrp="1"/>
          </p:cNvSpPr>
          <p:nvPr>
            <p:ph idx="1"/>
          </p:nvPr>
        </p:nvSpPr>
        <p:spPr>
          <a:xfrm>
            <a:off x="1069848" y="1686756"/>
            <a:ext cx="10058400" cy="4686612"/>
          </a:xfrm>
        </p:spPr>
        <p:txBody>
          <a:bodyPr>
            <a:normAutofit lnSpcReduction="10000"/>
          </a:bodyPr>
          <a:lstStyle/>
          <a:p>
            <a:r>
              <a:rPr lang="el-GR" dirty="0"/>
              <a:t>Οι μηχανισμοί ρύθμισης της έκφρασης των γονιδίων στα </a:t>
            </a:r>
            <a:r>
              <a:rPr lang="el-GR" dirty="0" err="1"/>
              <a:t>ευκαρυωτικά</a:t>
            </a:r>
            <a:r>
              <a:rPr lang="el-GR" dirty="0"/>
              <a:t> κύτταρα γίνεται με ιδιαίτερα πολύπλοκους μηχανισμούς, οι οποίοι όταν απορρυθμίζονται τα κύτταρα γίνονται καρκινικά.</a:t>
            </a:r>
          </a:p>
          <a:p>
            <a:r>
              <a:rPr lang="el-GR" dirty="0"/>
              <a:t>Η ρύθμιση γίνεται σε 4 επίπεδα:</a:t>
            </a:r>
          </a:p>
          <a:p>
            <a:r>
              <a:rPr lang="el-GR" dirty="0"/>
              <a:t>Στο επίπεδο της μεταγραφής: Γίνεται έλεγχος ποια γονίδια  θα εκφραστούν ή και με ποια ταχύτητα θα γίνει η μεταγραφή. Κάθε γονίδιο έχει το δικό του υποκινητή και μεταγράφεται αυτόνομα. Η </a:t>
            </a:r>
            <a:r>
              <a:rPr lang="en-US" dirty="0"/>
              <a:t>RNA</a:t>
            </a:r>
            <a:r>
              <a:rPr lang="el-GR" dirty="0"/>
              <a:t> </a:t>
            </a:r>
            <a:r>
              <a:rPr lang="el-GR" dirty="0" err="1"/>
              <a:t>πολυμεράση</a:t>
            </a:r>
            <a:r>
              <a:rPr lang="el-GR" dirty="0"/>
              <a:t>  λειτουργεί με τη βοήθεια των μεταγραφικών παραγόντων και μόνο όταν ο σωστός συνδυασμός αυτών προσδεθεί στον υποκινητή ενός γονιδίου, αρχίζει η </a:t>
            </a:r>
            <a:r>
              <a:rPr lang="en-US" dirty="0"/>
              <a:t>RNA</a:t>
            </a:r>
            <a:r>
              <a:rPr lang="el-GR" dirty="0"/>
              <a:t> </a:t>
            </a:r>
            <a:r>
              <a:rPr lang="el-GR" dirty="0" err="1"/>
              <a:t>πολυμεράση</a:t>
            </a:r>
            <a:r>
              <a:rPr lang="el-GR" dirty="0"/>
              <a:t> τη </a:t>
            </a:r>
            <a:r>
              <a:rPr lang="el-GR" dirty="0" err="1"/>
              <a:t>τη</a:t>
            </a:r>
            <a:r>
              <a:rPr lang="el-GR" dirty="0"/>
              <a:t> μεταγραφή του γονιδίου.</a:t>
            </a:r>
          </a:p>
          <a:p>
            <a:r>
              <a:rPr lang="el-GR" dirty="0"/>
              <a:t>Στο επίπεδο μετά τη μεταγραφή:</a:t>
            </a:r>
          </a:p>
          <a:p>
            <a:r>
              <a:rPr lang="el-GR" dirty="0"/>
              <a:t>Α) ωρίμανση πρόδρομου </a:t>
            </a:r>
            <a:r>
              <a:rPr lang="en-US" dirty="0"/>
              <a:t>mRNA</a:t>
            </a:r>
            <a:endParaRPr lang="el-GR" dirty="0"/>
          </a:p>
          <a:p>
            <a:r>
              <a:rPr lang="el-GR" dirty="0"/>
              <a:t>Β) ταχύτητα με την οποία το ώριμο </a:t>
            </a:r>
            <a:r>
              <a:rPr lang="en-US" dirty="0"/>
              <a:t>mRNA</a:t>
            </a:r>
            <a:r>
              <a:rPr lang="el-GR" dirty="0"/>
              <a:t> αφήνει τον πυρήνα και εισέρχεται στο κυτταρόπλασμα.</a:t>
            </a:r>
          </a:p>
        </p:txBody>
      </p:sp>
    </p:spTree>
    <p:extLst>
      <p:ext uri="{BB962C8B-B14F-4D97-AF65-F5344CB8AC3E}">
        <p14:creationId xmlns:p14="http://schemas.microsoft.com/office/powerpoint/2010/main" val="33014938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6CDDBC0-9A07-4860-9B01-A11FA31C4A2A}"/>
              </a:ext>
            </a:extLst>
          </p:cNvPr>
          <p:cNvSpPr>
            <a:spLocks noGrp="1"/>
          </p:cNvSpPr>
          <p:nvPr>
            <p:ph type="title"/>
          </p:nvPr>
        </p:nvSpPr>
        <p:spPr>
          <a:xfrm>
            <a:off x="1069848" y="484632"/>
            <a:ext cx="10058400" cy="1370801"/>
          </a:xfrm>
        </p:spPr>
        <p:txBody>
          <a:bodyPr>
            <a:normAutofit fontScale="90000"/>
          </a:bodyPr>
          <a:lstStyle/>
          <a:p>
            <a:r>
              <a:rPr kumimoji="0" lang="el-GR" sz="4900" b="0" i="0" u="none" strike="noStrike" kern="1200" cap="all" spc="0" normalizeH="0" baseline="0" noProof="0" dirty="0">
                <a:ln>
                  <a:noFill/>
                </a:ln>
                <a:blipFill>
                  <a:blip r:embed="rId2">
                    <a:extLst>
                      <a:ext uri="{28A0092B-C50C-407E-A947-70E740481C1C}">
                        <a14:useLocalDpi xmlns:a14="http://schemas.microsoft.com/office/drawing/2010/main" val="0"/>
                      </a:ext>
                    </a:extLst>
                  </a:blip>
                  <a:tile tx="6350" ty="-127000" sx="65000" sy="64000" flip="none" algn="tl"/>
                </a:blipFill>
                <a:effectLst/>
                <a:uLnTx/>
                <a:uFillTx/>
                <a:latin typeface="Cambria" panose="02040503050406030204" pitchFamily="18" charset="0"/>
                <a:ea typeface="+mj-ea"/>
                <a:cs typeface="+mj-cs"/>
              </a:rPr>
              <a:t>Η </a:t>
            </a:r>
            <a:r>
              <a:rPr kumimoji="0" lang="el-GR" sz="4900" b="0" i="0" u="none" strike="noStrike" kern="1200" cap="all" spc="0" normalizeH="0" baseline="0" noProof="0" dirty="0" err="1">
                <a:ln>
                  <a:noFill/>
                </a:ln>
                <a:blipFill>
                  <a:blip r:embed="rId2">
                    <a:extLst>
                      <a:ext uri="{28A0092B-C50C-407E-A947-70E740481C1C}">
                        <a14:useLocalDpi xmlns:a14="http://schemas.microsoft.com/office/drawing/2010/main" val="0"/>
                      </a:ext>
                    </a:extLst>
                  </a:blip>
                  <a:tile tx="6350" ty="-127000" sx="65000" sy="64000" flip="none" algn="tl"/>
                </a:blipFill>
                <a:effectLst/>
                <a:uLnTx/>
                <a:uFillTx/>
                <a:latin typeface="Cambria" panose="02040503050406030204" pitchFamily="18" charset="0"/>
                <a:ea typeface="+mj-ea"/>
                <a:cs typeface="+mj-cs"/>
              </a:rPr>
              <a:t>γονιδιακη</a:t>
            </a:r>
            <a:r>
              <a:rPr kumimoji="0" lang="el-GR" sz="4900" b="0" i="0" u="none" strike="noStrike" kern="1200" cap="all" spc="0" normalizeH="0" baseline="0" noProof="0" dirty="0">
                <a:ln>
                  <a:noFill/>
                </a:ln>
                <a:blipFill>
                  <a:blip r:embed="rId2">
                    <a:extLst>
                      <a:ext uri="{28A0092B-C50C-407E-A947-70E740481C1C}">
                        <a14:useLocalDpi xmlns:a14="http://schemas.microsoft.com/office/drawing/2010/main" val="0"/>
                      </a:ext>
                    </a:extLst>
                  </a:blip>
                  <a:tile tx="6350" ty="-127000" sx="65000" sy="64000" flip="none" algn="tl"/>
                </a:blipFill>
                <a:effectLst/>
                <a:uLnTx/>
                <a:uFillTx/>
                <a:latin typeface="Cambria" panose="02040503050406030204" pitchFamily="18" charset="0"/>
                <a:ea typeface="+mj-ea"/>
                <a:cs typeface="+mj-cs"/>
              </a:rPr>
              <a:t> </a:t>
            </a:r>
            <a:r>
              <a:rPr kumimoji="0" lang="el-GR" sz="4900" b="0" i="0" u="none" strike="noStrike" kern="1200" cap="all" spc="0" normalizeH="0" baseline="0" noProof="0" dirty="0" err="1">
                <a:ln>
                  <a:noFill/>
                </a:ln>
                <a:blipFill>
                  <a:blip r:embed="rId2">
                    <a:extLst>
                      <a:ext uri="{28A0092B-C50C-407E-A947-70E740481C1C}">
                        <a14:useLocalDpi xmlns:a14="http://schemas.microsoft.com/office/drawing/2010/main" val="0"/>
                      </a:ext>
                    </a:extLst>
                  </a:blip>
                  <a:tile tx="6350" ty="-127000" sx="65000" sy="64000" flip="none" algn="tl"/>
                </a:blipFill>
                <a:effectLst/>
                <a:uLnTx/>
                <a:uFillTx/>
                <a:latin typeface="Cambria" panose="02040503050406030204" pitchFamily="18" charset="0"/>
                <a:ea typeface="+mj-ea"/>
                <a:cs typeface="+mj-cs"/>
              </a:rPr>
              <a:t>ρυθμιση</a:t>
            </a:r>
            <a:r>
              <a:rPr kumimoji="0" lang="el-GR" sz="4900" b="0" i="0" u="none" strike="noStrike" kern="1200" cap="all" spc="0" normalizeH="0" baseline="0" noProof="0" dirty="0">
                <a:ln>
                  <a:noFill/>
                </a:ln>
                <a:blipFill>
                  <a:blip r:embed="rId2">
                    <a:extLst>
                      <a:ext uri="{28A0092B-C50C-407E-A947-70E740481C1C}">
                        <a14:useLocalDpi xmlns:a14="http://schemas.microsoft.com/office/drawing/2010/main" val="0"/>
                      </a:ext>
                    </a:extLst>
                  </a:blip>
                  <a:tile tx="6350" ty="-127000" sx="65000" sy="64000" flip="none" algn="tl"/>
                </a:blipFill>
                <a:effectLst/>
                <a:uLnTx/>
                <a:uFillTx/>
                <a:latin typeface="Cambria" panose="02040503050406030204" pitchFamily="18" charset="0"/>
                <a:ea typeface="+mj-ea"/>
                <a:cs typeface="+mj-cs"/>
              </a:rPr>
              <a:t> στους </a:t>
            </a:r>
            <a:r>
              <a:rPr kumimoji="0" lang="el-GR" sz="4900" b="0" i="0" u="none" strike="noStrike" kern="1200" cap="all" spc="0" normalizeH="0" baseline="0" noProof="0" dirty="0" err="1">
                <a:ln>
                  <a:noFill/>
                </a:ln>
                <a:blipFill>
                  <a:blip r:embed="rId2">
                    <a:extLst>
                      <a:ext uri="{28A0092B-C50C-407E-A947-70E740481C1C}">
                        <a14:useLocalDpi xmlns:a14="http://schemas.microsoft.com/office/drawing/2010/main" val="0"/>
                      </a:ext>
                    </a:extLst>
                  </a:blip>
                  <a:tile tx="6350" ty="-127000" sx="65000" sy="64000" flip="none" algn="tl"/>
                </a:blipFill>
                <a:effectLst/>
                <a:uLnTx/>
                <a:uFillTx/>
                <a:latin typeface="Cambria" panose="02040503050406030204" pitchFamily="18" charset="0"/>
                <a:ea typeface="+mj-ea"/>
                <a:cs typeface="+mj-cs"/>
              </a:rPr>
              <a:t>ευκαρυωτικούσ</a:t>
            </a:r>
            <a:r>
              <a:rPr kumimoji="0" lang="el-GR" sz="4900" b="0" i="0" u="none" strike="noStrike" kern="1200" cap="all" spc="0" normalizeH="0" baseline="0" noProof="0" dirty="0">
                <a:ln>
                  <a:noFill/>
                </a:ln>
                <a:blipFill>
                  <a:blip r:embed="rId2">
                    <a:extLst>
                      <a:ext uri="{28A0092B-C50C-407E-A947-70E740481C1C}">
                        <a14:useLocalDpi xmlns:a14="http://schemas.microsoft.com/office/drawing/2010/main" val="0"/>
                      </a:ext>
                    </a:extLst>
                  </a:blip>
                  <a:tile tx="6350" ty="-127000" sx="65000" sy="64000" flip="none" algn="tl"/>
                </a:blipFill>
                <a:effectLst/>
                <a:uLnTx/>
                <a:uFillTx/>
                <a:latin typeface="Cambria" panose="02040503050406030204" pitchFamily="18" charset="0"/>
                <a:ea typeface="+mj-ea"/>
                <a:cs typeface="+mj-cs"/>
              </a:rPr>
              <a:t> </a:t>
            </a:r>
            <a:r>
              <a:rPr kumimoji="0" lang="el-GR" sz="4900" b="0" i="0" u="none" strike="noStrike" kern="1200" cap="all" spc="0" normalizeH="0" baseline="0" noProof="0" dirty="0" err="1">
                <a:ln>
                  <a:noFill/>
                </a:ln>
                <a:blipFill>
                  <a:blip r:embed="rId2">
                    <a:extLst>
                      <a:ext uri="{28A0092B-C50C-407E-A947-70E740481C1C}">
                        <a14:useLocalDpi xmlns:a14="http://schemas.microsoft.com/office/drawing/2010/main" val="0"/>
                      </a:ext>
                    </a:extLst>
                  </a:blip>
                  <a:tile tx="6350" ty="-127000" sx="65000" sy="64000" flip="none" algn="tl"/>
                </a:blipFill>
                <a:effectLst/>
                <a:uLnTx/>
                <a:uFillTx/>
                <a:latin typeface="Cambria" panose="02040503050406030204" pitchFamily="18" charset="0"/>
                <a:ea typeface="+mj-ea"/>
                <a:cs typeface="+mj-cs"/>
              </a:rPr>
              <a:t>οργανισμουσ</a:t>
            </a:r>
            <a:endParaRPr lang="el-GR" dirty="0"/>
          </a:p>
        </p:txBody>
      </p:sp>
      <p:sp>
        <p:nvSpPr>
          <p:cNvPr id="3" name="Θέση περιεχομένου 2">
            <a:extLst>
              <a:ext uri="{FF2B5EF4-FFF2-40B4-BE49-F238E27FC236}">
                <a16:creationId xmlns:a16="http://schemas.microsoft.com/office/drawing/2014/main" id="{C9071D00-54E5-448B-A9A0-3FA5680F4191}"/>
              </a:ext>
            </a:extLst>
          </p:cNvPr>
          <p:cNvSpPr>
            <a:spLocks noGrp="1"/>
          </p:cNvSpPr>
          <p:nvPr>
            <p:ph idx="1"/>
          </p:nvPr>
        </p:nvSpPr>
        <p:spPr>
          <a:xfrm>
            <a:off x="1069848" y="1855433"/>
            <a:ext cx="10058400" cy="4316767"/>
          </a:xfrm>
        </p:spPr>
        <p:txBody>
          <a:bodyPr/>
          <a:lstStyle/>
          <a:p>
            <a:r>
              <a:rPr lang="el-GR" dirty="0"/>
              <a:t>Στο επίπεδο της μετάφρασης:</a:t>
            </a:r>
          </a:p>
          <a:p>
            <a:r>
              <a:rPr lang="el-GR" dirty="0"/>
              <a:t>Α) Ο χρόνος που «ζει» ένα </a:t>
            </a:r>
            <a:r>
              <a:rPr lang="en-US" dirty="0"/>
              <a:t>mRNA</a:t>
            </a:r>
            <a:r>
              <a:rPr lang="el-GR" dirty="0"/>
              <a:t> διαφέρει ανάλογα με τις ανάγκες του κυττάρου.</a:t>
            </a:r>
          </a:p>
          <a:p>
            <a:r>
              <a:rPr lang="el-GR" dirty="0"/>
              <a:t>Β) Ποικίλει η ικανότητα πρόσδεσης του </a:t>
            </a:r>
            <a:r>
              <a:rPr lang="en-US" dirty="0"/>
              <a:t>mRNA</a:t>
            </a:r>
            <a:r>
              <a:rPr lang="el-GR" dirty="0"/>
              <a:t> στα </a:t>
            </a:r>
            <a:r>
              <a:rPr lang="el-GR" dirty="0" err="1"/>
              <a:t>ριβοσώματα</a:t>
            </a:r>
            <a:r>
              <a:rPr lang="el-GR" dirty="0"/>
              <a:t>.</a:t>
            </a:r>
          </a:p>
          <a:p>
            <a:r>
              <a:rPr lang="el-GR" dirty="0"/>
              <a:t>Στο επίπεδο μετά τη μετάφραση:</a:t>
            </a:r>
          </a:p>
          <a:p>
            <a:r>
              <a:rPr lang="el-GR" dirty="0"/>
              <a:t>Η </a:t>
            </a:r>
            <a:r>
              <a:rPr lang="el-GR" dirty="0" err="1"/>
              <a:t>πρωτεϊνη</a:t>
            </a:r>
            <a:r>
              <a:rPr lang="el-GR" dirty="0"/>
              <a:t> που παράγεται κατά την </a:t>
            </a:r>
            <a:r>
              <a:rPr lang="el-GR" dirty="0" err="1"/>
              <a:t>πρωτεινοσύνθεση</a:t>
            </a:r>
            <a:r>
              <a:rPr lang="el-GR" dirty="0"/>
              <a:t> μπορεί να χρειαστεί τροποποιήσεις για να γίνει βιολογικά λειτουργική. Πχ. Το πρώτο </a:t>
            </a:r>
            <a:r>
              <a:rPr lang="el-GR" dirty="0" err="1"/>
              <a:t>κωδικόνιο</a:t>
            </a:r>
            <a:r>
              <a:rPr lang="el-GR" dirty="0"/>
              <a:t> του </a:t>
            </a:r>
            <a:r>
              <a:rPr lang="en-US" dirty="0"/>
              <a:t>mRNA </a:t>
            </a:r>
            <a:r>
              <a:rPr lang="el-GR" dirty="0"/>
              <a:t>είναι το </a:t>
            </a:r>
            <a:r>
              <a:rPr lang="en-US" dirty="0"/>
              <a:t>AUG</a:t>
            </a:r>
            <a:r>
              <a:rPr lang="el-GR" dirty="0"/>
              <a:t>, άλλα δεν έχουν όλες οι </a:t>
            </a:r>
            <a:r>
              <a:rPr lang="el-GR" dirty="0" err="1"/>
              <a:t>πρωτείνες</a:t>
            </a:r>
            <a:r>
              <a:rPr lang="el-GR" dirty="0"/>
              <a:t> ως πρώτο </a:t>
            </a:r>
            <a:r>
              <a:rPr lang="el-GR" dirty="0" err="1"/>
              <a:t>αμινοξύ</a:t>
            </a:r>
            <a:r>
              <a:rPr lang="el-GR" dirty="0"/>
              <a:t> τη </a:t>
            </a:r>
            <a:r>
              <a:rPr lang="el-GR" dirty="0" err="1"/>
              <a:t>μεθειονίνη</a:t>
            </a:r>
            <a:r>
              <a:rPr lang="el-GR" dirty="0"/>
              <a:t>. Αυτό συμβαίνει, γιατί σε πολλές </a:t>
            </a:r>
            <a:r>
              <a:rPr lang="el-GR" dirty="0" err="1"/>
              <a:t>πρωτεϊνες</a:t>
            </a:r>
            <a:r>
              <a:rPr lang="el-GR" dirty="0"/>
              <a:t>, μετά τη σύνθεσή τους απομακρύνονται ορισμένα αμινοξέα από το αρχικό </a:t>
            </a:r>
            <a:r>
              <a:rPr lang="el-GR"/>
              <a:t>αμινικό άκρο.</a:t>
            </a:r>
            <a:endParaRPr lang="el-GR" dirty="0"/>
          </a:p>
        </p:txBody>
      </p:sp>
    </p:spTree>
    <p:extLst>
      <p:ext uri="{BB962C8B-B14F-4D97-AF65-F5344CB8AC3E}">
        <p14:creationId xmlns:p14="http://schemas.microsoft.com/office/powerpoint/2010/main" val="2636813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33F86C8-0FD5-4974-95A4-73BC2708201C}"/>
              </a:ext>
            </a:extLst>
          </p:cNvPr>
          <p:cNvSpPr>
            <a:spLocks noGrp="1"/>
          </p:cNvSpPr>
          <p:nvPr>
            <p:ph type="title"/>
          </p:nvPr>
        </p:nvSpPr>
        <p:spPr>
          <a:xfrm>
            <a:off x="1069848" y="484632"/>
            <a:ext cx="10058400" cy="1308657"/>
          </a:xfrm>
        </p:spPr>
        <p:txBody>
          <a:bodyPr/>
          <a:lstStyle/>
          <a:p>
            <a:pPr algn="ctr"/>
            <a:r>
              <a:rPr lang="el-GR" dirty="0" err="1"/>
              <a:t>Γονιδιακη</a:t>
            </a:r>
            <a:r>
              <a:rPr lang="el-GR" dirty="0"/>
              <a:t> </a:t>
            </a:r>
            <a:r>
              <a:rPr lang="el-GR" dirty="0" err="1"/>
              <a:t>εκφραση</a:t>
            </a:r>
            <a:endParaRPr lang="el-GR" dirty="0"/>
          </a:p>
        </p:txBody>
      </p:sp>
      <p:sp>
        <p:nvSpPr>
          <p:cNvPr id="3" name="Θέση περιεχομένου 2">
            <a:extLst>
              <a:ext uri="{FF2B5EF4-FFF2-40B4-BE49-F238E27FC236}">
                <a16:creationId xmlns:a16="http://schemas.microsoft.com/office/drawing/2014/main" id="{42F6D02E-1B9C-4A8D-9DC6-5F4FF83A34F1}"/>
              </a:ext>
            </a:extLst>
          </p:cNvPr>
          <p:cNvSpPr>
            <a:spLocks noGrp="1"/>
          </p:cNvSpPr>
          <p:nvPr>
            <p:ph idx="1"/>
          </p:nvPr>
        </p:nvSpPr>
        <p:spPr>
          <a:xfrm>
            <a:off x="1069848" y="1793289"/>
            <a:ext cx="10058400" cy="4378911"/>
          </a:xfrm>
        </p:spPr>
        <p:txBody>
          <a:bodyPr/>
          <a:lstStyle/>
          <a:p>
            <a:r>
              <a:rPr lang="el-GR" dirty="0"/>
              <a:t>Η διαδικασία με την οποία ένα γονίδιο ενεργοποιείται για να παράγει μια πρωτεΐνη (μεταγραφή-μετάφραση)</a:t>
            </a:r>
          </a:p>
          <a:p>
            <a:endParaRPr lang="el-GR" dirty="0"/>
          </a:p>
          <a:p>
            <a:r>
              <a:rPr lang="el-GR" b="1" dirty="0"/>
              <a:t>Σημασία γονιδιακής ρύθμισης:</a:t>
            </a:r>
          </a:p>
          <a:p>
            <a:r>
              <a:rPr lang="el-GR" dirty="0"/>
              <a:t>Τα κύτταρα δεν χρειάζονται κάθε πρωτεΐνη κάθε χρονική. Αν δεν υπήρχε γονιδιακή ρύθμιση κάποιες πρωτεΐνες δεν θα επαρκούσαν ενώ άλλες θα πλεονάζουν. Είναι απαραίτητη η ύπαρξη και η λειτουργία ενός προγράμματος ρύθμισης της γονιδιακής έκφρασης, που παρέχει τις οδηγίες για το είδος και την ποσότητα των πρωτεϊνών, οι οποίες πρέπει να παραχθούν σε συγκεκριμένη χρονική στιγμή.</a:t>
            </a:r>
          </a:p>
          <a:p>
            <a:endParaRPr lang="el-GR" dirty="0"/>
          </a:p>
        </p:txBody>
      </p:sp>
    </p:spTree>
    <p:extLst>
      <p:ext uri="{BB962C8B-B14F-4D97-AF65-F5344CB8AC3E}">
        <p14:creationId xmlns:p14="http://schemas.microsoft.com/office/powerpoint/2010/main" val="133528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9A85982-CB9C-4A0D-8B23-6721F882F9DB}"/>
              </a:ext>
            </a:extLst>
          </p:cNvPr>
          <p:cNvSpPr>
            <a:spLocks noGrp="1"/>
          </p:cNvSpPr>
          <p:nvPr>
            <p:ph type="title"/>
          </p:nvPr>
        </p:nvSpPr>
        <p:spPr>
          <a:xfrm>
            <a:off x="1069848" y="484631"/>
            <a:ext cx="10058400" cy="1947851"/>
          </a:xfrm>
        </p:spPr>
        <p:txBody>
          <a:bodyPr>
            <a:normAutofit/>
          </a:bodyPr>
          <a:lstStyle/>
          <a:p>
            <a:pPr algn="ctr"/>
            <a:r>
              <a:rPr lang="el-GR" dirty="0" err="1"/>
              <a:t>Ρυθμιση</a:t>
            </a:r>
            <a:r>
              <a:rPr lang="el-GR" dirty="0"/>
              <a:t> στους </a:t>
            </a:r>
            <a:r>
              <a:rPr lang="el-GR" dirty="0" err="1"/>
              <a:t>προκαρυωτικους</a:t>
            </a:r>
            <a:endParaRPr lang="el-GR" dirty="0"/>
          </a:p>
        </p:txBody>
      </p:sp>
      <p:sp>
        <p:nvSpPr>
          <p:cNvPr id="3" name="Θέση περιεχομένου 2">
            <a:extLst>
              <a:ext uri="{FF2B5EF4-FFF2-40B4-BE49-F238E27FC236}">
                <a16:creationId xmlns:a16="http://schemas.microsoft.com/office/drawing/2014/main" id="{233C4942-EDC1-4B2E-AAFE-04AE69085E57}"/>
              </a:ext>
            </a:extLst>
          </p:cNvPr>
          <p:cNvSpPr>
            <a:spLocks noGrp="1"/>
          </p:cNvSpPr>
          <p:nvPr>
            <p:ph idx="1"/>
          </p:nvPr>
        </p:nvSpPr>
        <p:spPr>
          <a:xfrm>
            <a:off x="1069848" y="2432482"/>
            <a:ext cx="10058400" cy="3739718"/>
          </a:xfrm>
        </p:spPr>
        <p:txBody>
          <a:bodyPr/>
          <a:lstStyle/>
          <a:p>
            <a:endParaRPr lang="el-GR" dirty="0"/>
          </a:p>
          <a:p>
            <a:r>
              <a:rPr lang="el-GR" sz="2400" dirty="0"/>
              <a:t>Στα βακτήρια η ρύθμιση της γονιδιακής έκφρασης αποσκοπεί κυρίως στην προσαρμογή του οργανισμού στις εναλλαγές του περιβάλλοντος, έτσι ώστε να εξασφαλίζονται οι καλύτερες συνθήκες για τη βασική λειτουργία του που είναι η αύξηση και η διαίρεση.</a:t>
            </a:r>
          </a:p>
        </p:txBody>
      </p:sp>
    </p:spTree>
    <p:extLst>
      <p:ext uri="{BB962C8B-B14F-4D97-AF65-F5344CB8AC3E}">
        <p14:creationId xmlns:p14="http://schemas.microsoft.com/office/powerpoint/2010/main" val="40494635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DBAD14A-042C-4B25-962D-A8CB71E908A4}"/>
              </a:ext>
            </a:extLst>
          </p:cNvPr>
          <p:cNvSpPr>
            <a:spLocks noGrp="1"/>
          </p:cNvSpPr>
          <p:nvPr>
            <p:ph type="title"/>
          </p:nvPr>
        </p:nvSpPr>
        <p:spPr/>
        <p:txBody>
          <a:bodyPr/>
          <a:lstStyle/>
          <a:p>
            <a:pPr algn="ctr"/>
            <a:r>
              <a:rPr lang="el-GR" dirty="0" err="1"/>
              <a:t>Ρυθμιση</a:t>
            </a:r>
            <a:r>
              <a:rPr lang="el-GR" dirty="0"/>
              <a:t> στους </a:t>
            </a:r>
            <a:r>
              <a:rPr lang="el-GR" dirty="0" err="1"/>
              <a:t>ευκαρυωτικούσ</a:t>
            </a:r>
            <a:endParaRPr lang="el-GR" dirty="0"/>
          </a:p>
        </p:txBody>
      </p:sp>
      <p:sp>
        <p:nvSpPr>
          <p:cNvPr id="3" name="Θέση περιεχομένου 2">
            <a:extLst>
              <a:ext uri="{FF2B5EF4-FFF2-40B4-BE49-F238E27FC236}">
                <a16:creationId xmlns:a16="http://schemas.microsoft.com/office/drawing/2014/main" id="{C63AF3B8-1F8C-4777-A0F0-609A56819367}"/>
              </a:ext>
            </a:extLst>
          </p:cNvPr>
          <p:cNvSpPr>
            <a:spLocks noGrp="1"/>
          </p:cNvSpPr>
          <p:nvPr>
            <p:ph idx="1"/>
          </p:nvPr>
        </p:nvSpPr>
        <p:spPr/>
        <p:txBody>
          <a:bodyPr/>
          <a:lstStyle/>
          <a:p>
            <a:r>
              <a:rPr lang="el-GR" dirty="0"/>
              <a:t>Τα κύτταρα ενός πολυκύτταρου οργανισμού διαφέρουν στη δομή και τη λειτουργία τους</a:t>
            </a:r>
          </a:p>
          <a:p>
            <a:r>
              <a:rPr lang="el-GR" dirty="0"/>
              <a:t>Στα αρχικά στάδια της εμβρυογένεσης, τα κύτταρα εξειδικεύονται για να εκτελέσουν επιμέρους λειτουργίες και η διαδικασία αυτή ονομάζεται κυτταρική διαφοροποίηση. Όλα τα κύτταρα έχουν τις ίδιες γενετικές οδηγίες, αλλά έχουν αναπτύξει μηχανισμούς που τους επιτρέπουν να εκφράζουν τη γενετική τους πληροφορία επιλεκτικά και να ακολουθούν  μόνο τις οδηγίες που χρειάζονται κάθε χρονική στιγμή.</a:t>
            </a:r>
          </a:p>
          <a:p>
            <a:r>
              <a:rPr lang="el-GR" dirty="0"/>
              <a:t>Κάθε κυτταρικός τύπος έχει εξειδικευμένη λειτουργία και πρέπει να υπάρχει πλήρης συντονισμός των λειτουργιών όλων </a:t>
            </a:r>
            <a:r>
              <a:rPr lang="el-GR"/>
              <a:t>των κυττάρων.</a:t>
            </a:r>
            <a:endParaRPr lang="el-GR" dirty="0"/>
          </a:p>
        </p:txBody>
      </p:sp>
    </p:spTree>
    <p:extLst>
      <p:ext uri="{BB962C8B-B14F-4D97-AF65-F5344CB8AC3E}">
        <p14:creationId xmlns:p14="http://schemas.microsoft.com/office/powerpoint/2010/main" val="5403131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656108-EF24-435F-8E3D-5EF737EAE70B}"/>
              </a:ext>
            </a:extLst>
          </p:cNvPr>
          <p:cNvSpPr>
            <a:spLocks noGrp="1"/>
          </p:cNvSpPr>
          <p:nvPr>
            <p:ph type="title"/>
          </p:nvPr>
        </p:nvSpPr>
        <p:spPr>
          <a:xfrm>
            <a:off x="1069848" y="484632"/>
            <a:ext cx="10058400" cy="1308657"/>
          </a:xfrm>
        </p:spPr>
        <p:txBody>
          <a:bodyPr>
            <a:normAutofit/>
          </a:bodyPr>
          <a:lstStyle/>
          <a:p>
            <a:pPr algn="ctr"/>
            <a:r>
              <a:rPr lang="el-GR" sz="4400" dirty="0"/>
              <a:t>Η </a:t>
            </a:r>
            <a:r>
              <a:rPr lang="el-GR" sz="4400" dirty="0" err="1"/>
              <a:t>γονιδιακη</a:t>
            </a:r>
            <a:r>
              <a:rPr lang="el-GR" sz="4400" dirty="0"/>
              <a:t> </a:t>
            </a:r>
            <a:r>
              <a:rPr lang="el-GR" sz="4400" dirty="0" err="1"/>
              <a:t>ρυθμιση</a:t>
            </a:r>
            <a:r>
              <a:rPr lang="el-GR" sz="4400" dirty="0"/>
              <a:t> στους </a:t>
            </a:r>
            <a:r>
              <a:rPr lang="el-GR" sz="4400" dirty="0" err="1"/>
              <a:t>προκαρυωτικουσ</a:t>
            </a:r>
            <a:endParaRPr lang="el-GR" sz="4400" dirty="0"/>
          </a:p>
        </p:txBody>
      </p:sp>
      <p:sp>
        <p:nvSpPr>
          <p:cNvPr id="3" name="Θέση περιεχομένου 2">
            <a:extLst>
              <a:ext uri="{FF2B5EF4-FFF2-40B4-BE49-F238E27FC236}">
                <a16:creationId xmlns:a16="http://schemas.microsoft.com/office/drawing/2014/main" id="{D609D1D5-C08C-407A-AE4F-8F53F3EE41F2}"/>
              </a:ext>
            </a:extLst>
          </p:cNvPr>
          <p:cNvSpPr>
            <a:spLocks noGrp="1"/>
          </p:cNvSpPr>
          <p:nvPr>
            <p:ph idx="1"/>
          </p:nvPr>
        </p:nvSpPr>
        <p:spPr>
          <a:xfrm>
            <a:off x="1069848" y="1793289"/>
            <a:ext cx="10058400" cy="4378911"/>
          </a:xfrm>
        </p:spPr>
        <p:txBody>
          <a:bodyPr/>
          <a:lstStyle/>
          <a:p>
            <a:r>
              <a:rPr lang="el-GR" dirty="0"/>
              <a:t>Ένα </a:t>
            </a:r>
            <a:r>
              <a:rPr lang="el-GR" dirty="0" err="1"/>
              <a:t>βακτηριακό</a:t>
            </a:r>
            <a:r>
              <a:rPr lang="el-GR" dirty="0"/>
              <a:t> κύτταρο</a:t>
            </a:r>
            <a:r>
              <a:rPr lang="en-US" dirty="0"/>
              <a:t> E. coli</a:t>
            </a:r>
            <a:r>
              <a:rPr lang="el-GR" dirty="0"/>
              <a:t> έχει περισσότερα από 4.000 γονίδια. </a:t>
            </a:r>
          </a:p>
          <a:p>
            <a:r>
              <a:rPr lang="el-GR" dirty="0"/>
              <a:t>Κάποια μεταγράφονται συνεχώς και κωδικοποιούν πρωτεΐνες που χρειάζονται για τις βασικές λειτουργίες του κυττάρου (ρυθμιστικό γονίδιο)</a:t>
            </a:r>
          </a:p>
          <a:p>
            <a:r>
              <a:rPr lang="el-GR" dirty="0"/>
              <a:t>Άλλα όταν το κύτταρο αναπτύσσεται σε ειδικές περιβαλλοντικές συνθήκες (δομικά γονίδια)</a:t>
            </a:r>
          </a:p>
          <a:p>
            <a:r>
              <a:rPr lang="el-GR" dirty="0"/>
              <a:t>Παράδειγμα: Πηγή τροφής για την </a:t>
            </a:r>
            <a:r>
              <a:rPr lang="en-US" dirty="0"/>
              <a:t>E. coli </a:t>
            </a:r>
            <a:r>
              <a:rPr lang="el-GR" dirty="0"/>
              <a:t>είναι η </a:t>
            </a:r>
            <a:r>
              <a:rPr lang="el-GR" b="1" dirty="0"/>
              <a:t>γλυκόζη</a:t>
            </a:r>
          </a:p>
          <a:p>
            <a:r>
              <a:rPr lang="el-GR" dirty="0"/>
              <a:t>Αν στο περιβάλλον υπάρχει λακτόζη (</a:t>
            </a:r>
            <a:r>
              <a:rPr lang="el-GR" dirty="0" err="1"/>
              <a:t>γλυκόζη+γαλακτόζη</a:t>
            </a:r>
            <a:r>
              <a:rPr lang="el-GR" dirty="0"/>
              <a:t>) θα ενεργοποιηθεί το </a:t>
            </a:r>
            <a:r>
              <a:rPr lang="el-GR" b="1" dirty="0" err="1"/>
              <a:t>οπερόνιο</a:t>
            </a:r>
            <a:r>
              <a:rPr lang="el-GR" b="1" dirty="0"/>
              <a:t> της λακτόζης </a:t>
            </a:r>
            <a:r>
              <a:rPr lang="el-GR" dirty="0"/>
              <a:t>για να τη διασπάσει.</a:t>
            </a:r>
          </a:p>
          <a:p>
            <a:r>
              <a:rPr lang="el-GR" dirty="0"/>
              <a:t>Για να ενεργοποιηθεί το </a:t>
            </a:r>
            <a:r>
              <a:rPr lang="el-GR" dirty="0" err="1"/>
              <a:t>οπερόνιο</a:t>
            </a:r>
            <a:r>
              <a:rPr lang="el-GR" dirty="0"/>
              <a:t> της λακτόζης, στο περιβάλλον πρέπει να υπάρχει λακτόζη και </a:t>
            </a:r>
            <a:r>
              <a:rPr lang="el-GR" b="1" dirty="0"/>
              <a:t>να μην υπάρχει γλυκόζη. </a:t>
            </a:r>
            <a:r>
              <a:rPr lang="el-GR" dirty="0"/>
              <a:t>Αν στο θρεπτικό υπάρχει και γλυκόζη και λακτόζη, πρώτα θα καταναλωθεί η γλυκόζη και μετά θα ενεργοποιηθεί το </a:t>
            </a:r>
            <a:r>
              <a:rPr lang="el-GR" dirty="0" err="1"/>
              <a:t>οπερόνιο</a:t>
            </a:r>
            <a:r>
              <a:rPr lang="el-GR" dirty="0"/>
              <a:t> για να καταναλωθεί και η λακτόζη.</a:t>
            </a:r>
            <a:endParaRPr lang="el-GR" b="1" dirty="0"/>
          </a:p>
        </p:txBody>
      </p:sp>
    </p:spTree>
    <p:extLst>
      <p:ext uri="{BB962C8B-B14F-4D97-AF65-F5344CB8AC3E}">
        <p14:creationId xmlns:p14="http://schemas.microsoft.com/office/powerpoint/2010/main" val="3812526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B4030D4-8E16-4B01-B45E-B95C0976D840}"/>
              </a:ext>
            </a:extLst>
          </p:cNvPr>
          <p:cNvSpPr>
            <a:spLocks noGrp="1"/>
          </p:cNvSpPr>
          <p:nvPr>
            <p:ph type="title"/>
          </p:nvPr>
        </p:nvSpPr>
        <p:spPr>
          <a:xfrm>
            <a:off x="1069848" y="484632"/>
            <a:ext cx="10058400" cy="1006817"/>
          </a:xfrm>
        </p:spPr>
        <p:txBody>
          <a:bodyPr>
            <a:normAutofit/>
          </a:bodyPr>
          <a:lstStyle/>
          <a:p>
            <a:pPr algn="ctr"/>
            <a:r>
              <a:rPr lang="el-GR" sz="4400" dirty="0"/>
              <a:t>Το </a:t>
            </a:r>
            <a:r>
              <a:rPr lang="el-GR" sz="4400" dirty="0" err="1"/>
              <a:t>οπερονιο</a:t>
            </a:r>
            <a:r>
              <a:rPr lang="el-GR" sz="4400" dirty="0"/>
              <a:t> </a:t>
            </a:r>
            <a:r>
              <a:rPr lang="el-GR" sz="4400" dirty="0" err="1"/>
              <a:t>τησ</a:t>
            </a:r>
            <a:r>
              <a:rPr lang="el-GR" sz="4400" dirty="0"/>
              <a:t> </a:t>
            </a:r>
            <a:r>
              <a:rPr lang="el-GR" sz="4400" dirty="0" err="1"/>
              <a:t>λακτοζησ</a:t>
            </a:r>
            <a:endParaRPr lang="el-GR" sz="4400" dirty="0"/>
          </a:p>
        </p:txBody>
      </p:sp>
      <p:sp>
        <p:nvSpPr>
          <p:cNvPr id="3" name="Θέση περιεχομένου 2">
            <a:extLst>
              <a:ext uri="{FF2B5EF4-FFF2-40B4-BE49-F238E27FC236}">
                <a16:creationId xmlns:a16="http://schemas.microsoft.com/office/drawing/2014/main" id="{43A6CCCE-9DA5-4149-A2A0-6039A40962AD}"/>
              </a:ext>
            </a:extLst>
          </p:cNvPr>
          <p:cNvSpPr>
            <a:spLocks noGrp="1"/>
          </p:cNvSpPr>
          <p:nvPr>
            <p:ph idx="1"/>
          </p:nvPr>
        </p:nvSpPr>
        <p:spPr>
          <a:xfrm>
            <a:off x="1069848" y="1491449"/>
            <a:ext cx="10058400" cy="4680751"/>
          </a:xfrm>
        </p:spPr>
        <p:txBody>
          <a:bodyPr/>
          <a:lstStyle/>
          <a:p>
            <a:r>
              <a:rPr lang="el-GR" dirty="0"/>
              <a:t>Τα γονίδιο που κωδικοποιούν τα 3 ένζυμα που είναι απαραίτητα για τη διάσπαση της λακτόζης (β-</a:t>
            </a:r>
            <a:r>
              <a:rPr lang="el-GR" dirty="0" err="1"/>
              <a:t>γαλακτοζιδάση</a:t>
            </a:r>
            <a:r>
              <a:rPr lang="el-GR" dirty="0"/>
              <a:t>, </a:t>
            </a:r>
            <a:r>
              <a:rPr lang="el-GR" dirty="0" err="1"/>
              <a:t>περμεάση</a:t>
            </a:r>
            <a:r>
              <a:rPr lang="el-GR" dirty="0"/>
              <a:t>, </a:t>
            </a:r>
            <a:r>
              <a:rPr lang="el-GR" dirty="0" err="1"/>
              <a:t>τρανσακετυλάση</a:t>
            </a:r>
            <a:r>
              <a:rPr lang="el-GR" dirty="0"/>
              <a:t>) βρίσκονται το ένα δίπλα στο άλλο πάνω στο </a:t>
            </a:r>
            <a:r>
              <a:rPr lang="el-GR" dirty="0" err="1"/>
              <a:t>γονιδίωμα</a:t>
            </a:r>
            <a:r>
              <a:rPr lang="el-GR" dirty="0"/>
              <a:t> του βακτηρίου και η μεταγραφή τους ρυθμίζεται ταυτόχρονα από το </a:t>
            </a:r>
            <a:r>
              <a:rPr lang="el-GR" dirty="0" err="1"/>
              <a:t>ρυθμίστικό</a:t>
            </a:r>
            <a:r>
              <a:rPr lang="el-GR" dirty="0"/>
              <a:t> γονίδιο, τον υποκινητή και το χειριστή. </a:t>
            </a:r>
          </a:p>
          <a:p>
            <a:r>
              <a:rPr lang="el-GR" dirty="0"/>
              <a:t>Όλα τα παραπάνω αποτελούν μια δομή που ονομάζεται </a:t>
            </a:r>
            <a:r>
              <a:rPr lang="el-GR" dirty="0" err="1"/>
              <a:t>οπερόνιο</a:t>
            </a:r>
            <a:r>
              <a:rPr lang="el-GR" dirty="0"/>
              <a:t> </a:t>
            </a:r>
            <a:r>
              <a:rPr lang="el-GR"/>
              <a:t>της λακτόζης.</a:t>
            </a:r>
            <a:endParaRPr lang="el-GR" dirty="0"/>
          </a:p>
        </p:txBody>
      </p:sp>
    </p:spTree>
    <p:extLst>
      <p:ext uri="{BB962C8B-B14F-4D97-AF65-F5344CB8AC3E}">
        <p14:creationId xmlns:p14="http://schemas.microsoft.com/office/powerpoint/2010/main" val="4115752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41E8222-D509-48EF-AF5D-9030E4B09663}"/>
              </a:ext>
            </a:extLst>
          </p:cNvPr>
          <p:cNvSpPr>
            <a:spLocks noGrp="1"/>
          </p:cNvSpPr>
          <p:nvPr>
            <p:ph type="title"/>
          </p:nvPr>
        </p:nvSpPr>
        <p:spPr>
          <a:xfrm>
            <a:off x="1069848" y="484632"/>
            <a:ext cx="10058400" cy="1024572"/>
          </a:xfrm>
        </p:spPr>
        <p:txBody>
          <a:bodyPr/>
          <a:lstStyle/>
          <a:p>
            <a:r>
              <a:rPr lang="el-GR" dirty="0" err="1"/>
              <a:t>καταστολη</a:t>
            </a:r>
            <a:endParaRPr lang="el-GR" dirty="0"/>
          </a:p>
        </p:txBody>
      </p:sp>
      <p:sp>
        <p:nvSpPr>
          <p:cNvPr id="3" name="Θέση περιεχομένου 2">
            <a:extLst>
              <a:ext uri="{FF2B5EF4-FFF2-40B4-BE49-F238E27FC236}">
                <a16:creationId xmlns:a16="http://schemas.microsoft.com/office/drawing/2014/main" id="{21A72AEF-52BC-4773-8B19-362E96855B15}"/>
              </a:ext>
            </a:extLst>
          </p:cNvPr>
          <p:cNvSpPr>
            <a:spLocks noGrp="1"/>
          </p:cNvSpPr>
          <p:nvPr>
            <p:ph idx="1"/>
          </p:nvPr>
        </p:nvSpPr>
        <p:spPr>
          <a:xfrm>
            <a:off x="1069848" y="1509204"/>
            <a:ext cx="10058400" cy="4662996"/>
          </a:xfrm>
        </p:spPr>
        <p:txBody>
          <a:bodyPr/>
          <a:lstStyle/>
          <a:p>
            <a:r>
              <a:rPr lang="el-GR" dirty="0"/>
              <a:t>Το </a:t>
            </a:r>
            <a:r>
              <a:rPr lang="el-GR" dirty="0" err="1"/>
              <a:t>οπερόνιο</a:t>
            </a:r>
            <a:r>
              <a:rPr lang="el-GR" dirty="0"/>
              <a:t> της λακτόζης δεν μεταγράφεται ούτε μεταφράζεται απουσία λακτόζης.</a:t>
            </a:r>
          </a:p>
          <a:p>
            <a:r>
              <a:rPr lang="el-GR" dirty="0"/>
              <a:t>Το ρυθμιστικό γονίδιο μεταγράφεται και μεταφράζεται συνεχώς παράγοντας λίγα μόρια μια πρωτεΐνης καταστολέα, ο οποίος διαθέτει μια θέση πρόσδεσης στο χειριστή και μια θέση σύνδεσης με τη λακτόζη. </a:t>
            </a:r>
          </a:p>
          <a:p>
            <a:r>
              <a:rPr lang="el-GR" dirty="0"/>
              <a:t>Απουσία λακτόζης η </a:t>
            </a:r>
            <a:r>
              <a:rPr lang="el-GR" dirty="0" err="1"/>
              <a:t>πρωτεϊνη</a:t>
            </a:r>
            <a:r>
              <a:rPr lang="el-GR" dirty="0"/>
              <a:t>-καταστολέας συνδέεται στο χειριστή και δεν αφήνει την </a:t>
            </a:r>
            <a:r>
              <a:rPr lang="en-US" dirty="0"/>
              <a:t>RNA</a:t>
            </a:r>
            <a:r>
              <a:rPr lang="el-GR" dirty="0"/>
              <a:t> </a:t>
            </a:r>
            <a:r>
              <a:rPr lang="el-GR" dirty="0" err="1"/>
              <a:t>πολυμεράση</a:t>
            </a:r>
            <a:r>
              <a:rPr lang="el-GR" dirty="0"/>
              <a:t> που συνδέεται στον υποκινητή να ξεκινήσει τη μεταγραφή του γονιδίου.</a:t>
            </a:r>
          </a:p>
          <a:p>
            <a:endParaRPr lang="el-GR" dirty="0"/>
          </a:p>
        </p:txBody>
      </p:sp>
      <p:pic>
        <p:nvPicPr>
          <p:cNvPr id="5" name="Εικόνα 4">
            <a:extLst>
              <a:ext uri="{FF2B5EF4-FFF2-40B4-BE49-F238E27FC236}">
                <a16:creationId xmlns:a16="http://schemas.microsoft.com/office/drawing/2014/main" id="{5D0DC563-FC42-4CC5-802B-7EC245833C1E}"/>
              </a:ext>
            </a:extLst>
          </p:cNvPr>
          <p:cNvPicPr>
            <a:picLocks noChangeAspect="1"/>
          </p:cNvPicPr>
          <p:nvPr/>
        </p:nvPicPr>
        <p:blipFill>
          <a:blip r:embed="rId2"/>
          <a:stretch>
            <a:fillRect/>
          </a:stretch>
        </p:blipFill>
        <p:spPr>
          <a:xfrm>
            <a:off x="1257671" y="3840702"/>
            <a:ext cx="6208449" cy="2709729"/>
          </a:xfrm>
          <a:prstGeom prst="rect">
            <a:avLst/>
          </a:prstGeom>
        </p:spPr>
      </p:pic>
    </p:spTree>
    <p:extLst>
      <p:ext uri="{BB962C8B-B14F-4D97-AF65-F5344CB8AC3E}">
        <p14:creationId xmlns:p14="http://schemas.microsoft.com/office/powerpoint/2010/main" val="11763787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EFC841E-B827-402A-A47E-119566AAA028}"/>
              </a:ext>
            </a:extLst>
          </p:cNvPr>
          <p:cNvSpPr>
            <a:spLocks noGrp="1"/>
          </p:cNvSpPr>
          <p:nvPr>
            <p:ph type="title"/>
          </p:nvPr>
        </p:nvSpPr>
        <p:spPr>
          <a:xfrm>
            <a:off x="1069848" y="484632"/>
            <a:ext cx="10058400" cy="935795"/>
          </a:xfrm>
        </p:spPr>
        <p:txBody>
          <a:bodyPr/>
          <a:lstStyle/>
          <a:p>
            <a:r>
              <a:rPr lang="el-GR" dirty="0" err="1"/>
              <a:t>επαγωγη</a:t>
            </a:r>
            <a:endParaRPr lang="el-GR" dirty="0"/>
          </a:p>
        </p:txBody>
      </p:sp>
      <p:sp>
        <p:nvSpPr>
          <p:cNvPr id="3" name="Θέση περιεχομένου 2">
            <a:extLst>
              <a:ext uri="{FF2B5EF4-FFF2-40B4-BE49-F238E27FC236}">
                <a16:creationId xmlns:a16="http://schemas.microsoft.com/office/drawing/2014/main" id="{AB4EC630-E7D7-40EB-910B-3E8CE9CB9697}"/>
              </a:ext>
            </a:extLst>
          </p:cNvPr>
          <p:cNvSpPr>
            <a:spLocks noGrp="1"/>
          </p:cNvSpPr>
          <p:nvPr>
            <p:ph idx="1"/>
          </p:nvPr>
        </p:nvSpPr>
        <p:spPr>
          <a:xfrm>
            <a:off x="1069848" y="1420427"/>
            <a:ext cx="10058400" cy="4751773"/>
          </a:xfrm>
        </p:spPr>
        <p:txBody>
          <a:bodyPr/>
          <a:lstStyle/>
          <a:p>
            <a:r>
              <a:rPr lang="el-GR" dirty="0"/>
              <a:t>Στο περιβάλλον υπάρχει μόνο λακτόζη (όχι γλυκόζη) η οποία εισέρχεται στο κύτταρο και προσδένεται στην πρωτεΐνη- καταστολέα αλλάζοντας τη </a:t>
            </a:r>
            <a:r>
              <a:rPr lang="el-GR" dirty="0" err="1"/>
              <a:t>στερεοδιάταξη</a:t>
            </a:r>
            <a:r>
              <a:rPr lang="el-GR" dirty="0"/>
              <a:t> του μορίου, το οποίο πλέον δεν μπορεί να προσδεθεί στο χειριστή.</a:t>
            </a:r>
          </a:p>
          <a:p>
            <a:r>
              <a:rPr lang="el-GR" dirty="0"/>
              <a:t>Η </a:t>
            </a:r>
            <a:r>
              <a:rPr lang="en-US" dirty="0"/>
              <a:t>RNA</a:t>
            </a:r>
            <a:r>
              <a:rPr lang="el-GR" dirty="0"/>
              <a:t> </a:t>
            </a:r>
            <a:r>
              <a:rPr lang="el-GR" dirty="0" err="1"/>
              <a:t>πολυμεράση</a:t>
            </a:r>
            <a:r>
              <a:rPr lang="el-GR" dirty="0"/>
              <a:t> μπορεί να ξεκινήσει τη μεταγραφή των τριών δομικών γονιδίων και παράγει ένα μόριο </a:t>
            </a:r>
            <a:r>
              <a:rPr lang="en-US" dirty="0"/>
              <a:t>mRNA</a:t>
            </a:r>
            <a:r>
              <a:rPr lang="el-GR" dirty="0"/>
              <a:t> το οποίο περιέχει τις πληροφορίες για τη σύνθεση και των τριών ενζύμων και </a:t>
            </a:r>
            <a:r>
              <a:rPr lang="el-GR" dirty="0" err="1"/>
              <a:t>κωδικόνιο</a:t>
            </a:r>
            <a:r>
              <a:rPr lang="el-GR" dirty="0"/>
              <a:t> έναρξης και λήξης για το καθένα από αυτά.</a:t>
            </a:r>
          </a:p>
          <a:p>
            <a:r>
              <a:rPr lang="el-GR" dirty="0"/>
              <a:t>Η ίδια η λακτόζη λειτουργεί ως </a:t>
            </a:r>
            <a:r>
              <a:rPr lang="el-GR" dirty="0" err="1"/>
              <a:t>επαγωγέας</a:t>
            </a:r>
            <a:r>
              <a:rPr lang="el-GR" dirty="0"/>
              <a:t> της διάσπασής της.</a:t>
            </a:r>
          </a:p>
          <a:p>
            <a:endParaRPr lang="el-GR" dirty="0"/>
          </a:p>
        </p:txBody>
      </p:sp>
      <p:pic>
        <p:nvPicPr>
          <p:cNvPr id="5" name="Εικόνα 4">
            <a:extLst>
              <a:ext uri="{FF2B5EF4-FFF2-40B4-BE49-F238E27FC236}">
                <a16:creationId xmlns:a16="http://schemas.microsoft.com/office/drawing/2014/main" id="{59420C9C-23B0-443D-A433-2F864AFD4365}"/>
              </a:ext>
            </a:extLst>
          </p:cNvPr>
          <p:cNvPicPr>
            <a:picLocks noChangeAspect="1"/>
          </p:cNvPicPr>
          <p:nvPr/>
        </p:nvPicPr>
        <p:blipFill>
          <a:blip r:embed="rId2"/>
          <a:stretch>
            <a:fillRect/>
          </a:stretch>
        </p:blipFill>
        <p:spPr>
          <a:xfrm>
            <a:off x="1309826" y="3778557"/>
            <a:ext cx="6680077" cy="2719134"/>
          </a:xfrm>
          <a:prstGeom prst="rect">
            <a:avLst/>
          </a:prstGeom>
        </p:spPr>
      </p:pic>
    </p:spTree>
    <p:extLst>
      <p:ext uri="{BB962C8B-B14F-4D97-AF65-F5344CB8AC3E}">
        <p14:creationId xmlns:p14="http://schemas.microsoft.com/office/powerpoint/2010/main" val="7290807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95CB90E-EDE3-4E12-A136-B0154AD34EE2}"/>
              </a:ext>
            </a:extLst>
          </p:cNvPr>
          <p:cNvSpPr>
            <a:spLocks noGrp="1"/>
          </p:cNvSpPr>
          <p:nvPr>
            <p:ph type="title"/>
          </p:nvPr>
        </p:nvSpPr>
        <p:spPr>
          <a:xfrm>
            <a:off x="1069848" y="484632"/>
            <a:ext cx="10058400" cy="1024572"/>
          </a:xfrm>
        </p:spPr>
        <p:txBody>
          <a:bodyPr/>
          <a:lstStyle/>
          <a:p>
            <a:r>
              <a:rPr lang="el-GR" dirty="0" err="1"/>
              <a:t>καταστολη</a:t>
            </a:r>
            <a:endParaRPr lang="el-GR" dirty="0"/>
          </a:p>
        </p:txBody>
      </p:sp>
      <p:sp>
        <p:nvSpPr>
          <p:cNvPr id="3" name="Θέση περιεχομένου 2">
            <a:extLst>
              <a:ext uri="{FF2B5EF4-FFF2-40B4-BE49-F238E27FC236}">
                <a16:creationId xmlns:a16="http://schemas.microsoft.com/office/drawing/2014/main" id="{1FF49A47-7410-4674-A70D-DFF9C2FBF902}"/>
              </a:ext>
            </a:extLst>
          </p:cNvPr>
          <p:cNvSpPr>
            <a:spLocks noGrp="1"/>
          </p:cNvSpPr>
          <p:nvPr>
            <p:ph idx="1"/>
          </p:nvPr>
        </p:nvSpPr>
        <p:spPr>
          <a:xfrm>
            <a:off x="1069848" y="1509204"/>
            <a:ext cx="10058400" cy="4662996"/>
          </a:xfrm>
        </p:spPr>
        <p:txBody>
          <a:bodyPr/>
          <a:lstStyle/>
          <a:p>
            <a:r>
              <a:rPr lang="el-GR" dirty="0"/>
              <a:t>Όταν η λακτόζη διασπαστεί πλήρως, τότε η πρωτεΐνη καταστολέας θα προσδεθεί ξανά στο χειριστή και θα καταστείλει τη μεταγραφή των τριών γονιδίων.</a:t>
            </a:r>
          </a:p>
          <a:p>
            <a:endParaRPr lang="el-GR" dirty="0"/>
          </a:p>
          <a:p>
            <a:r>
              <a:rPr lang="el-GR" dirty="0" err="1"/>
              <a:t>Οπερόνιο</a:t>
            </a:r>
            <a:r>
              <a:rPr lang="el-GR" dirty="0"/>
              <a:t>-&gt; ομάδα γονιδίων που κωδικοποιούν ένζυμα που παίρνουν μέρος στην ίδια μεταβολική οδό και υπόκεινται σε κοινό έλεγχο της έκφρασής τους.</a:t>
            </a:r>
          </a:p>
          <a:p>
            <a:endParaRPr lang="el-GR" dirty="0"/>
          </a:p>
        </p:txBody>
      </p:sp>
    </p:spTree>
    <p:extLst>
      <p:ext uri="{BB962C8B-B14F-4D97-AF65-F5344CB8AC3E}">
        <p14:creationId xmlns:p14="http://schemas.microsoft.com/office/powerpoint/2010/main" val="41104624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Ξυλογραφία">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TM03090434[[fn=Ξυλογραφία]]</Template>
  <TotalTime>297</TotalTime>
  <Words>1039</Words>
  <Application>Microsoft Office PowerPoint</Application>
  <PresentationFormat>Ευρεία οθόνη</PresentationFormat>
  <Paragraphs>62</Paragraphs>
  <Slides>13</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13</vt:i4>
      </vt:variant>
    </vt:vector>
  </HeadingPairs>
  <TitlesOfParts>
    <vt:vector size="18" baseType="lpstr">
      <vt:lpstr>Cambria</vt:lpstr>
      <vt:lpstr>Rockwell</vt:lpstr>
      <vt:lpstr>Rockwell Condensed</vt:lpstr>
      <vt:lpstr>Wingdings</vt:lpstr>
      <vt:lpstr>Ξυλογραφία</vt:lpstr>
      <vt:lpstr>Κεφαλαιο 2ο </vt:lpstr>
      <vt:lpstr>Γονιδιακη εκφραση</vt:lpstr>
      <vt:lpstr>Ρυθμιση στους προκαρυωτικους</vt:lpstr>
      <vt:lpstr>Ρυθμιση στους ευκαρυωτικούσ</vt:lpstr>
      <vt:lpstr>Η γονιδιακη ρυθμιση στους προκαρυωτικουσ</vt:lpstr>
      <vt:lpstr>Το οπερονιο τησ λακτοζησ</vt:lpstr>
      <vt:lpstr>καταστολη</vt:lpstr>
      <vt:lpstr>επαγωγη</vt:lpstr>
      <vt:lpstr>καταστολη</vt:lpstr>
      <vt:lpstr>Ασκησεισ με οπερονιο</vt:lpstr>
      <vt:lpstr>Ασκησεισ με οπερονιο</vt:lpstr>
      <vt:lpstr>Η γονιδιακη ρυθμιση στους ευκαρυωτικούσ οργανισμουσ</vt:lpstr>
      <vt:lpstr>Η γονιδιακη ρυθμιση στους ευκαρυωτικούσ οργανισμουσ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Κεφαλαιο 2ο</dc:title>
  <dc:creator>Δήμητρα-Γεωργία Λαύκα</dc:creator>
  <cp:lastModifiedBy>Δήμητρα-Γεωργία Λαύκα</cp:lastModifiedBy>
  <cp:revision>26</cp:revision>
  <dcterms:created xsi:type="dcterms:W3CDTF">2020-12-16T10:33:52Z</dcterms:created>
  <dcterms:modified xsi:type="dcterms:W3CDTF">2021-03-15T15:37:24Z</dcterms:modified>
</cp:coreProperties>
</file>