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1" r:id="rId7"/>
    <p:sldId id="282" r:id="rId8"/>
    <p:sldId id="283" r:id="rId9"/>
    <p:sldId id="278" r:id="rId10"/>
    <p:sldId id="284" r:id="rId11"/>
    <p:sldId id="285" r:id="rId12"/>
    <p:sldId id="279" r:id="rId13"/>
    <p:sldId id="286" r:id="rId14"/>
    <p:sldId id="266" r:id="rId15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78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BEF74E3-54A9-4A9D-B141-8420ADB3F669}" type="datetime1">
              <a:rPr lang="el-GR" smtClean="0">
                <a:solidFill>
                  <a:schemeClr val="tx2"/>
                </a:solidFill>
              </a:rPr>
              <a:t>13/1/2022</a:t>
            </a:fld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l-GR">
                <a:solidFill>
                  <a:schemeClr val="tx2"/>
                </a:solidFill>
              </a:rPr>
              <a:pPr algn="r" rtl="0"/>
              <a:t>‹#›</a:t>
            </a:fld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46D304B2-A66F-4731-9CAE-20E1EFD40B0A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8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76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09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41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32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Στυλ κύριου υπότιτλου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80AA97-953C-4EAA-86BE-6A0DBD6A0A38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8DD0F3-758F-47DA-AAFC-C11174804C19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9B4CA7-6BD6-4AB5-BC79-1C59A6F2A519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810064-C6E1-4DEC-8EC2-2E91B552ED99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57A326-7C51-402D-86CD-24FEAF6B572D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E9EEF2-F58A-4BD4-95AA-03C0C135DA5B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452EC1-260E-46B9-B267-CDB552480A3D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6C9C3F-82B8-44D0-8ABF-56EC902E6BBC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50D58F-30C3-440F-85B2-B500B6ADF663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BCFB36F-F189-41F2-9925-2F22B6B6E554}" type="datetime1">
              <a:rPr lang="el-GR" smtClean="0"/>
              <a:pPr/>
              <a:t>13/1/2022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Κεφάλαιο 5</a:t>
            </a:r>
            <a:r>
              <a:rPr lang="el-GR" baseline="30000" dirty="0"/>
              <a:t>ο</a:t>
            </a:r>
            <a:r>
              <a:rPr lang="el-GR" dirty="0"/>
              <a:t>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l-GR" dirty="0"/>
              <a:t>Τροποποιήσεις αναλογιών που προκύπτουν από τους </a:t>
            </a:r>
            <a:r>
              <a:rPr lang="el-GR" dirty="0" err="1"/>
              <a:t>νόμουν</a:t>
            </a:r>
            <a:r>
              <a:rPr lang="el-GR" dirty="0"/>
              <a:t> του </a:t>
            </a:r>
            <a:r>
              <a:rPr lang="en-US" dirty="0"/>
              <a:t>Mendel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374C81"/>
                </a:solidFill>
              </a:rPr>
              <a:t>Τροποποίηση αναλογιών 2</a:t>
            </a:r>
            <a:r>
              <a:rPr lang="el-GR" sz="2800" baseline="30000" dirty="0">
                <a:solidFill>
                  <a:srgbClr val="374C81"/>
                </a:solidFill>
              </a:rPr>
              <a:t>ου</a:t>
            </a:r>
            <a:r>
              <a:rPr lang="el-GR" sz="2800" dirty="0">
                <a:solidFill>
                  <a:srgbClr val="374C81"/>
                </a:solidFill>
              </a:rPr>
              <a:t> νόμου του </a:t>
            </a:r>
            <a:r>
              <a:rPr lang="en-US" sz="2800" dirty="0">
                <a:solidFill>
                  <a:srgbClr val="374C81"/>
                </a:solidFill>
              </a:rPr>
              <a:t>Mendel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/>
          <a:lstStyle/>
          <a:p>
            <a:r>
              <a:rPr lang="el-GR" dirty="0"/>
              <a:t>Β)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1" y="692697"/>
            <a:ext cx="7200800" cy="54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589" y="1052736"/>
            <a:ext cx="7008574" cy="5322664"/>
          </a:xfrm>
        </p:spPr>
        <p:txBody>
          <a:bodyPr rtlCol="0">
            <a:norm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l-GR" sz="1800" dirty="0"/>
              <a:t>Πότε δεν ισχύει ο πρώτος νόμος του </a:t>
            </a:r>
            <a:r>
              <a:rPr lang="el-GR" sz="1800" dirty="0" err="1"/>
              <a:t>Μεντελ</a:t>
            </a:r>
            <a:r>
              <a:rPr lang="el-GR" sz="1800" dirty="0"/>
              <a:t>:</a:t>
            </a: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1) </a:t>
            </a:r>
            <a:r>
              <a:rPr lang="el-GR" sz="1800" dirty="0" err="1"/>
              <a:t>Μιτοχονδριακό</a:t>
            </a:r>
            <a:r>
              <a:rPr lang="el-GR" sz="1800" dirty="0"/>
              <a:t> </a:t>
            </a:r>
            <a:r>
              <a:rPr lang="en-US" sz="1800" dirty="0"/>
              <a:t>DNA</a:t>
            </a:r>
            <a:br>
              <a:rPr lang="el-GR" sz="1800" dirty="0"/>
            </a:br>
            <a:br>
              <a:rPr lang="en-US" sz="1800" dirty="0"/>
            </a:br>
            <a:r>
              <a:rPr lang="en-US" sz="1800" dirty="0"/>
              <a:t>2) </a:t>
            </a:r>
            <a:r>
              <a:rPr lang="el-GR" sz="1800" dirty="0" err="1"/>
              <a:t>Πολυγονιδιακοί</a:t>
            </a:r>
            <a:r>
              <a:rPr lang="el-GR" sz="1800" dirty="0"/>
              <a:t> χαρακτήρες</a:t>
            </a: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3) Γονίδια που η έκφρασή τους επηρεάζεται από το περιβάλλον</a:t>
            </a:r>
            <a:br>
              <a:rPr lang="el-GR" sz="1800" dirty="0"/>
            </a:b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Πότε δεν ισχύει ο δεύτερος νόμος του Μέντελ:</a:t>
            </a: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1) Όπου δεν ισχύει ο πρώτος ( </a:t>
            </a:r>
            <a:r>
              <a:rPr lang="el-GR" sz="1800" dirty="0" err="1"/>
              <a:t>προϊγούμενο</a:t>
            </a:r>
            <a:r>
              <a:rPr lang="el-GR" sz="1800" dirty="0"/>
              <a:t> ερώτημα)</a:t>
            </a:r>
            <a:br>
              <a:rPr lang="el-GR" sz="1800" dirty="0"/>
            </a:br>
            <a:br>
              <a:rPr lang="el-GR" sz="1800" dirty="0"/>
            </a:br>
            <a:r>
              <a:rPr lang="el-GR" sz="1800" dirty="0"/>
              <a:t>2) Όταν τα γονίδια βρίσκονται στο ίδιο ζεύγος ομόλογων χρωμοσωμάτων (</a:t>
            </a:r>
            <a:r>
              <a:rPr lang="el-GR" sz="1800" dirty="0" err="1"/>
              <a:t>προϊγούμενο</a:t>
            </a:r>
            <a:r>
              <a:rPr lang="el-GR" sz="1800" dirty="0"/>
              <a:t> παράδειγμα)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812589" y="188641"/>
            <a:ext cx="7008574" cy="720080"/>
          </a:xfrm>
        </p:spPr>
        <p:txBody>
          <a:bodyPr rtlCol="0">
            <a:normAutofit/>
          </a:bodyPr>
          <a:lstStyle/>
          <a:p>
            <a:pPr algn="ctr" rtl="0"/>
            <a:r>
              <a:rPr lang="el-GR" dirty="0"/>
              <a:t>Πότε δεν ισχύουν οι νόμοι του Μέντελ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Autofit/>
          </a:bodyPr>
          <a:lstStyle/>
          <a:p>
            <a:pPr rtl="0"/>
            <a:r>
              <a:rPr lang="el-GR" sz="2800" dirty="0"/>
              <a:t>Περιπτώσεις κατά τις οποίες τροποποιούνται οι αναλογίες που προκύπτουν από τους νόμους του </a:t>
            </a:r>
            <a:r>
              <a:rPr lang="en-US" sz="2800" dirty="0"/>
              <a:t>Mendel</a:t>
            </a:r>
            <a:endParaRPr lang="el-GR" sz="2800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4903440"/>
          </a:xfrm>
        </p:spPr>
        <p:txBody>
          <a:bodyPr rtlCol="0"/>
          <a:lstStyle/>
          <a:p>
            <a:pPr algn="just" rtl="0"/>
            <a:r>
              <a:rPr lang="el-GR" sz="1800" dirty="0"/>
              <a:t>Στις παρακάτω περιπτώσεις </a:t>
            </a:r>
            <a:r>
              <a:rPr lang="el-GR" sz="1800" b="1" dirty="0"/>
              <a:t>ισχύουν οι νόμοι του </a:t>
            </a:r>
            <a:r>
              <a:rPr lang="en-US" sz="1800" b="1" dirty="0"/>
              <a:t>Mendel</a:t>
            </a:r>
            <a:r>
              <a:rPr lang="el-GR" sz="1800" dirty="0"/>
              <a:t>, αλλά </a:t>
            </a:r>
            <a:r>
              <a:rPr lang="el-GR" sz="1800" b="1" dirty="0"/>
              <a:t>τροποποιούνται οι αναλογίες των απογόνων</a:t>
            </a:r>
            <a:r>
              <a:rPr lang="el-GR" sz="1800" dirty="0"/>
              <a:t>, λόγω των διαφορετικών σχέσεων που έχουν τα γονίδια μεταξύ τους.</a:t>
            </a:r>
          </a:p>
          <a:p>
            <a:pPr rtl="0"/>
            <a:r>
              <a:rPr lang="el-GR" sz="1800" b="1" dirty="0"/>
              <a:t>1. Ατελώς επικρατή</a:t>
            </a:r>
            <a:r>
              <a:rPr lang="el-GR" sz="1800" dirty="0"/>
              <a:t>: :</a:t>
            </a:r>
            <a:r>
              <a:rPr lang="el-GR" sz="1800" dirty="0" err="1"/>
              <a:t>Αλληλόμορφα</a:t>
            </a:r>
            <a:r>
              <a:rPr lang="el-GR" sz="1800" dirty="0"/>
              <a:t> γονίδια, τα οποία όταν βρεθούν μαζί στο γονότυπο δίνουν τον </a:t>
            </a:r>
            <a:r>
              <a:rPr lang="el-GR" sz="1800" b="1" dirty="0"/>
              <a:t>ενδιάμεσο φαινότυπο </a:t>
            </a:r>
            <a:r>
              <a:rPr lang="el-GR" sz="1800" dirty="0" err="1"/>
              <a:t>απ’ότι</a:t>
            </a:r>
            <a:r>
              <a:rPr lang="el-GR" sz="1800" dirty="0"/>
              <a:t> ορίζει το καθένα χωριστά. </a:t>
            </a:r>
          </a:p>
          <a:p>
            <a:pPr rtl="0"/>
            <a:r>
              <a:rPr lang="el-GR" sz="1800" dirty="0"/>
              <a:t>Στην περίπτωση αυτή ο φαινότυπος των </a:t>
            </a:r>
            <a:r>
              <a:rPr lang="el-GR" sz="1800" dirty="0" err="1"/>
              <a:t>ετερόζυγων</a:t>
            </a:r>
            <a:r>
              <a:rPr lang="el-GR" sz="1800" dirty="0"/>
              <a:t> ατόμων διαφέρει από το φαινότυπο των ομόζυγων.</a:t>
            </a:r>
          </a:p>
          <a:p>
            <a:r>
              <a:rPr lang="el-GR" sz="1800" dirty="0"/>
              <a:t>Παράδειγμα: Στο φυτό </a:t>
            </a:r>
            <a:r>
              <a:rPr lang="en-US" sz="1800" dirty="0" err="1"/>
              <a:t>Antirhinum</a:t>
            </a:r>
            <a:r>
              <a:rPr lang="en-US" sz="1800" dirty="0"/>
              <a:t> </a:t>
            </a:r>
            <a:r>
              <a:rPr lang="el-GR" sz="1800" dirty="0"/>
              <a:t>(σκυλάκι) το κόκκινο χρώμα καθορίζεται από το γονίδιο Κ</a:t>
            </a:r>
            <a:r>
              <a:rPr lang="el-GR" sz="1800" baseline="30000" dirty="0"/>
              <a:t>1</a:t>
            </a:r>
            <a:r>
              <a:rPr lang="el-GR" sz="1800" dirty="0"/>
              <a:t>, ενώ το λευκό από το γονίδιο Κ</a:t>
            </a:r>
            <a:r>
              <a:rPr lang="el-GR" sz="1800" baseline="30000" dirty="0"/>
              <a:t>2</a:t>
            </a:r>
            <a:r>
              <a:rPr lang="el-GR" sz="1800" dirty="0"/>
              <a:t> . Τα φυτά με γονότυπο Κ</a:t>
            </a:r>
            <a:r>
              <a:rPr lang="el-GR" sz="1800" baseline="30000" dirty="0"/>
              <a:t>1</a:t>
            </a:r>
            <a:r>
              <a:rPr lang="el-GR" sz="1800" dirty="0"/>
              <a:t> Κ</a:t>
            </a:r>
            <a:r>
              <a:rPr lang="el-GR" sz="1800" baseline="30000" dirty="0"/>
              <a:t>2</a:t>
            </a:r>
            <a:r>
              <a:rPr lang="el-GR" sz="1800" dirty="0"/>
              <a:t> ροζ άνθη.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Ατελώς επικρατή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764704"/>
            <a:ext cx="10157354" cy="5407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1800" dirty="0">
                <a:solidFill>
                  <a:srgbClr val="374C81"/>
                </a:solidFill>
              </a:rPr>
              <a:t>Βάσει των πειραμάτων του </a:t>
            </a:r>
            <a:r>
              <a:rPr lang="en-US" sz="1800" dirty="0">
                <a:solidFill>
                  <a:srgbClr val="374C81"/>
                </a:solidFill>
              </a:rPr>
              <a:t>Mendel </a:t>
            </a:r>
            <a:r>
              <a:rPr lang="el-GR" sz="1800" dirty="0">
                <a:solidFill>
                  <a:srgbClr val="374C81"/>
                </a:solidFill>
              </a:rPr>
              <a:t>έχουμε το παρακάτω πείραμα:</a:t>
            </a:r>
          </a:p>
          <a:p>
            <a:pPr marL="0" lvl="0" indent="0">
              <a:buNone/>
            </a:pPr>
            <a:r>
              <a:rPr lang="el-GR" sz="1800" dirty="0">
                <a:solidFill>
                  <a:srgbClr val="374C81"/>
                </a:solidFill>
              </a:rPr>
              <a:t> </a:t>
            </a:r>
            <a:r>
              <a:rPr lang="en-US" sz="1800" dirty="0">
                <a:solidFill>
                  <a:srgbClr val="374C81"/>
                </a:solidFill>
              </a:rPr>
              <a:t>P: </a:t>
            </a:r>
            <a:r>
              <a:rPr lang="el-GR" sz="1800" dirty="0">
                <a:solidFill>
                  <a:srgbClr val="374C81"/>
                </a:solidFill>
              </a:rPr>
              <a:t>    </a:t>
            </a:r>
            <a:r>
              <a:rPr lang="el-GR" sz="1800" dirty="0"/>
              <a:t>Κ</a:t>
            </a:r>
            <a:r>
              <a:rPr lang="el-GR" sz="1800" baseline="30000" dirty="0"/>
              <a:t>1</a:t>
            </a:r>
            <a:r>
              <a:rPr lang="el-GR" sz="1800" dirty="0"/>
              <a:t> Κ</a:t>
            </a:r>
            <a:r>
              <a:rPr lang="en-US" sz="1800" baseline="30000" dirty="0"/>
              <a:t>1  </a:t>
            </a:r>
            <a:r>
              <a:rPr lang="en-US" sz="1800" dirty="0"/>
              <a:t>*</a:t>
            </a:r>
            <a:r>
              <a:rPr lang="el-GR" sz="1800" dirty="0"/>
              <a:t>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n-US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endParaRPr lang="en-US" sz="1800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l-GR" sz="1800" dirty="0" err="1">
                <a:solidFill>
                  <a:srgbClr val="374C81"/>
                </a:solidFill>
              </a:rPr>
              <a:t>Γαμ</a:t>
            </a:r>
            <a:r>
              <a:rPr lang="el-GR" sz="1800" dirty="0">
                <a:solidFill>
                  <a:srgbClr val="374C81"/>
                </a:solidFill>
              </a:rPr>
              <a:t>.   Κ</a:t>
            </a:r>
            <a:r>
              <a:rPr lang="el-GR" sz="1800" baseline="30000" dirty="0">
                <a:solidFill>
                  <a:srgbClr val="374C81"/>
                </a:solidFill>
              </a:rPr>
              <a:t>1</a:t>
            </a:r>
            <a:r>
              <a:rPr lang="el-GR" sz="1800" dirty="0">
                <a:solidFill>
                  <a:srgbClr val="374C81"/>
                </a:solidFill>
              </a:rPr>
              <a:t>         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374C81"/>
                </a:solidFill>
              </a:rPr>
              <a:t>F</a:t>
            </a:r>
            <a:r>
              <a:rPr lang="en-US" sz="1800" baseline="-25000" dirty="0">
                <a:solidFill>
                  <a:srgbClr val="374C81"/>
                </a:solidFill>
              </a:rPr>
              <a:t>1</a:t>
            </a:r>
            <a:r>
              <a:rPr lang="en-US" sz="1800" dirty="0">
                <a:solidFill>
                  <a:srgbClr val="374C81"/>
                </a:solidFill>
              </a:rPr>
              <a:t>: 	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1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endParaRPr lang="en-US" sz="1800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rgbClr val="374C81"/>
                </a:solidFill>
              </a:rPr>
              <a:t>         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n-US" sz="1800" baseline="30000" dirty="0">
                <a:solidFill>
                  <a:srgbClr val="374C81"/>
                </a:solidFill>
              </a:rPr>
              <a:t> </a:t>
            </a:r>
            <a:r>
              <a:rPr lang="en-US" sz="1800" dirty="0">
                <a:solidFill>
                  <a:srgbClr val="374C81"/>
                </a:solidFill>
              </a:rPr>
              <a:t>|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1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r>
              <a:rPr lang="en-US" sz="1800" dirty="0">
                <a:solidFill>
                  <a:srgbClr val="374C81"/>
                </a:solidFill>
              </a:rPr>
              <a:t>100% </a:t>
            </a:r>
            <a:r>
              <a:rPr lang="el-GR" sz="1800" dirty="0">
                <a:solidFill>
                  <a:srgbClr val="374C81"/>
                </a:solidFill>
              </a:rPr>
              <a:t>ροζ άνθη</a:t>
            </a:r>
            <a:endParaRPr lang="en-US" sz="1800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l-GR" sz="1800" dirty="0">
                <a:solidFill>
                  <a:srgbClr val="374C81"/>
                </a:solidFill>
              </a:rPr>
              <a:t>         Κ</a:t>
            </a:r>
            <a:r>
              <a:rPr lang="el-GR" sz="1800" baseline="30000" dirty="0">
                <a:solidFill>
                  <a:srgbClr val="374C81"/>
                </a:solidFill>
              </a:rPr>
              <a:t>1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 * Κ</a:t>
            </a:r>
            <a:r>
              <a:rPr lang="el-GR" sz="1800" baseline="30000" dirty="0">
                <a:solidFill>
                  <a:srgbClr val="374C81"/>
                </a:solidFill>
              </a:rPr>
              <a:t>1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</a:p>
          <a:p>
            <a:pPr marL="0" lvl="0" indent="0">
              <a:buNone/>
            </a:pPr>
            <a:r>
              <a:rPr lang="el-GR" sz="1800" dirty="0" err="1">
                <a:solidFill>
                  <a:srgbClr val="374C81"/>
                </a:solidFill>
              </a:rPr>
              <a:t>Γαμ</a:t>
            </a:r>
            <a:r>
              <a:rPr lang="el-GR" sz="1800" dirty="0">
                <a:solidFill>
                  <a:srgbClr val="374C81"/>
                </a:solidFill>
              </a:rPr>
              <a:t>.  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l-GR" sz="1800" dirty="0">
                <a:solidFill>
                  <a:srgbClr val="374C81"/>
                </a:solidFill>
              </a:rPr>
              <a:t>,Κ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	  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l-GR" sz="1800" dirty="0">
                <a:solidFill>
                  <a:srgbClr val="374C81"/>
                </a:solidFill>
              </a:rPr>
              <a:t>,Κ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endParaRPr lang="el-GR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n-US" sz="1800" dirty="0"/>
              <a:t>F</a:t>
            </a:r>
            <a:r>
              <a:rPr lang="en-US" sz="1800" baseline="-25000" dirty="0"/>
              <a:t>2</a:t>
            </a:r>
            <a:r>
              <a:rPr lang="en-US" sz="1800" dirty="0"/>
              <a:t> :    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n-US" sz="1800" baseline="30000" dirty="0">
                <a:solidFill>
                  <a:srgbClr val="374C81"/>
                </a:solidFill>
              </a:rPr>
              <a:t>       </a:t>
            </a:r>
            <a:r>
              <a:rPr lang="en-US" sz="1800" dirty="0">
                <a:solidFill>
                  <a:srgbClr val="374C81"/>
                </a:solidFill>
              </a:rPr>
              <a:t>|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endParaRPr lang="en-US" sz="1800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rgbClr val="374C81"/>
                </a:solidFill>
              </a:rPr>
              <a:t>   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n-US" sz="1800" dirty="0">
                <a:solidFill>
                  <a:srgbClr val="374C81"/>
                </a:solidFill>
              </a:rPr>
              <a:t>|</a:t>
            </a:r>
            <a:r>
              <a:rPr lang="el-GR" sz="1800" dirty="0">
                <a:solidFill>
                  <a:srgbClr val="374C81"/>
                </a:solidFill>
              </a:rPr>
              <a:t> 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n-US" sz="1800" baseline="30000" dirty="0">
                <a:solidFill>
                  <a:srgbClr val="374C81"/>
                </a:solidFill>
              </a:rPr>
              <a:t>1</a:t>
            </a:r>
            <a:r>
              <a:rPr lang="en-US" sz="1800" dirty="0">
                <a:solidFill>
                  <a:srgbClr val="374C81"/>
                </a:solidFill>
              </a:rPr>
              <a:t>|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l-GR" sz="1800" dirty="0">
                <a:solidFill>
                  <a:srgbClr val="374C81"/>
                </a:solidFill>
              </a:rPr>
              <a:t>,Κ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r>
              <a:rPr lang="en-US" sz="1800" dirty="0">
                <a:solidFill>
                  <a:srgbClr val="374C81"/>
                </a:solidFill>
              </a:rPr>
              <a:t>	¼ </a:t>
            </a:r>
            <a:r>
              <a:rPr lang="el-GR" sz="1800" dirty="0">
                <a:solidFill>
                  <a:srgbClr val="374C81"/>
                </a:solidFill>
              </a:rPr>
              <a:t>κόκκινα άνθη</a:t>
            </a:r>
            <a:endParaRPr lang="en-US" sz="1800" baseline="30000" dirty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rgbClr val="374C81"/>
                </a:solidFill>
              </a:rPr>
              <a:t>   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</a:t>
            </a:r>
            <a:r>
              <a:rPr lang="en-US" sz="1800" dirty="0">
                <a:solidFill>
                  <a:srgbClr val="374C81"/>
                </a:solidFill>
              </a:rPr>
              <a:t>|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1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n-US" sz="1800" dirty="0">
                <a:solidFill>
                  <a:srgbClr val="374C81"/>
                </a:solidFill>
              </a:rPr>
              <a:t> |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n-US" sz="1800" baseline="30000" dirty="0">
                <a:solidFill>
                  <a:srgbClr val="374C81"/>
                </a:solidFill>
              </a:rPr>
              <a:t>2</a:t>
            </a:r>
            <a:r>
              <a:rPr lang="el-GR" sz="1800" baseline="30000" dirty="0">
                <a:solidFill>
                  <a:srgbClr val="374C81"/>
                </a:solidFill>
              </a:rPr>
              <a:t> </a:t>
            </a:r>
            <a:r>
              <a:rPr lang="el-GR" sz="1800" dirty="0">
                <a:solidFill>
                  <a:srgbClr val="374C81"/>
                </a:solidFill>
              </a:rPr>
              <a:t>Κ</a:t>
            </a:r>
            <a:r>
              <a:rPr lang="el-GR" sz="1800" baseline="30000" dirty="0">
                <a:solidFill>
                  <a:srgbClr val="374C81"/>
                </a:solidFill>
              </a:rPr>
              <a:t>2</a:t>
            </a:r>
            <a:r>
              <a:rPr lang="el-GR" sz="1800" dirty="0">
                <a:solidFill>
                  <a:srgbClr val="374C81"/>
                </a:solidFill>
              </a:rPr>
              <a:t> 	2/4 ροζ άνθη</a:t>
            </a:r>
          </a:p>
          <a:p>
            <a:pPr marL="0" lvl="0" indent="0">
              <a:buNone/>
            </a:pPr>
            <a:r>
              <a:rPr lang="el-GR" sz="1800" baseline="-25000" dirty="0">
                <a:solidFill>
                  <a:srgbClr val="374C81"/>
                </a:solidFill>
              </a:rPr>
              <a:t>		¼</a:t>
            </a:r>
            <a:r>
              <a:rPr lang="el-GR" sz="1800" dirty="0">
                <a:solidFill>
                  <a:srgbClr val="374C81"/>
                </a:solidFill>
              </a:rPr>
              <a:t> λευκά άνθη</a:t>
            </a:r>
          </a:p>
          <a:p>
            <a:pPr marL="0" lvl="0" indent="0">
              <a:buNone/>
            </a:pPr>
            <a:r>
              <a:rPr lang="el-GR" sz="1800" dirty="0">
                <a:solidFill>
                  <a:srgbClr val="374C81"/>
                </a:solidFill>
              </a:rPr>
              <a:t>*Στην περίπτωση των ατελώς επικρατών γονιδίων η </a:t>
            </a:r>
            <a:r>
              <a:rPr lang="el-GR" sz="1800" b="1" dirty="0" err="1">
                <a:solidFill>
                  <a:srgbClr val="374C81"/>
                </a:solidFill>
              </a:rPr>
              <a:t>φαινοτυπική</a:t>
            </a:r>
            <a:r>
              <a:rPr lang="el-GR" sz="1800" dirty="0">
                <a:solidFill>
                  <a:srgbClr val="374C81"/>
                </a:solidFill>
              </a:rPr>
              <a:t> και </a:t>
            </a:r>
            <a:r>
              <a:rPr lang="el-GR" sz="1800" b="1" dirty="0">
                <a:solidFill>
                  <a:srgbClr val="374C81"/>
                </a:solidFill>
              </a:rPr>
              <a:t>γονοτυπική</a:t>
            </a:r>
            <a:r>
              <a:rPr lang="el-GR" sz="1800" dirty="0">
                <a:solidFill>
                  <a:srgbClr val="374C81"/>
                </a:solidFill>
              </a:rPr>
              <a:t> αναλογία είναι </a:t>
            </a:r>
            <a:r>
              <a:rPr lang="el-GR" sz="1800" b="1" dirty="0">
                <a:solidFill>
                  <a:srgbClr val="374C81"/>
                </a:solidFill>
              </a:rPr>
              <a:t>ίδιες</a:t>
            </a:r>
            <a:r>
              <a:rPr lang="el-GR" sz="1800" dirty="0">
                <a:solidFill>
                  <a:srgbClr val="374C81"/>
                </a:solidFill>
              </a:rPr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1522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/>
              <a:t>Συνεπικρατή</a:t>
            </a:r>
            <a:r>
              <a:rPr lang="el-GR" sz="2800" dirty="0"/>
              <a:t> γονίδια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>
            <a:normAutofit/>
          </a:bodyPr>
          <a:lstStyle/>
          <a:p>
            <a:r>
              <a:rPr lang="el-GR" sz="1800" dirty="0" err="1"/>
              <a:t>Αλληλόμορφα</a:t>
            </a:r>
            <a:r>
              <a:rPr lang="el-GR" sz="1800" dirty="0"/>
              <a:t> γονίδια, τα οποία όταν βρεθούν μαζί στο γονότυπο εκφράζονται και τα δύο στο φαινότυπο. </a:t>
            </a:r>
            <a:endParaRPr lang="en-US" sz="1800" dirty="0"/>
          </a:p>
          <a:p>
            <a:r>
              <a:rPr lang="el-GR" sz="1800" dirty="0"/>
              <a:t>Ομάδες αίματος: Καθορίζονται από τρία γονίδια. Το γονίδιο Ι</a:t>
            </a:r>
            <a:r>
              <a:rPr lang="el-GR" sz="1800" baseline="30000" dirty="0"/>
              <a:t>Α  </a:t>
            </a:r>
            <a:r>
              <a:rPr lang="el-GR" sz="1800" dirty="0"/>
              <a:t>κωδικοποιεί το ένζυμο που σχηματίζει το αντιγόνο Α. Το γονίδιο </a:t>
            </a:r>
            <a:r>
              <a:rPr lang="el-GR" sz="1800" baseline="30000" dirty="0"/>
              <a:t> </a:t>
            </a:r>
            <a:r>
              <a:rPr lang="el-GR" sz="1800" dirty="0"/>
              <a:t>Ι</a:t>
            </a:r>
            <a:r>
              <a:rPr lang="el-GR" sz="1800" baseline="30000" dirty="0"/>
              <a:t>Β </a:t>
            </a:r>
            <a:r>
              <a:rPr lang="el-GR" sz="1800" dirty="0"/>
              <a:t>κωδικοποιεί το ένζυμο που σχηματίζει το αντιγόνο Β. Το γονίδιο </a:t>
            </a:r>
            <a:r>
              <a:rPr lang="en-US" sz="1800" dirty="0" err="1"/>
              <a:t>i</a:t>
            </a:r>
            <a:r>
              <a:rPr lang="el-GR" sz="1800" dirty="0"/>
              <a:t> δεν κωδικοποιεί κάποιο ένζυμο και είναι υπολειπόμενο των άλλων δυο.</a:t>
            </a:r>
          </a:p>
          <a:p>
            <a:r>
              <a:rPr lang="el-GR" sz="1800" dirty="0"/>
              <a:t>Οι πιθανοί γονότυποι των ατόμων ως προς τις ομάδες αίματος είναι:</a:t>
            </a:r>
          </a:p>
          <a:p>
            <a:pPr marL="0" indent="0">
              <a:buNone/>
            </a:pPr>
            <a:r>
              <a:rPr lang="el-GR" sz="1800" dirty="0"/>
              <a:t> Ομάδα αίματος Α: </a:t>
            </a:r>
            <a:r>
              <a:rPr lang="el-GR" sz="1800" dirty="0">
                <a:solidFill>
                  <a:srgbClr val="374C81"/>
                </a:solidFill>
              </a:rPr>
              <a:t>Ι</a:t>
            </a:r>
            <a:r>
              <a:rPr lang="el-GR" sz="1800" baseline="30000" dirty="0">
                <a:solidFill>
                  <a:srgbClr val="374C81"/>
                </a:solidFill>
              </a:rPr>
              <a:t>Α</a:t>
            </a:r>
            <a:r>
              <a:rPr lang="el-GR" sz="1800" dirty="0"/>
              <a:t> </a:t>
            </a:r>
            <a:r>
              <a:rPr lang="el-GR" sz="1800" dirty="0" err="1"/>
              <a:t>Ι</a:t>
            </a:r>
            <a:r>
              <a:rPr lang="el-GR" sz="1800" baseline="30000" dirty="0" err="1"/>
              <a:t>Α</a:t>
            </a:r>
            <a:r>
              <a:rPr lang="el-GR" sz="1800" baseline="30000" dirty="0"/>
              <a:t> </a:t>
            </a:r>
            <a:r>
              <a:rPr lang="el-GR" sz="1800" dirty="0"/>
              <a:t>ή </a:t>
            </a:r>
            <a:r>
              <a:rPr lang="el-GR" sz="1800" dirty="0">
                <a:solidFill>
                  <a:srgbClr val="374C81"/>
                </a:solidFill>
              </a:rPr>
              <a:t>Ι</a:t>
            </a:r>
            <a:r>
              <a:rPr lang="el-GR" sz="1800" baseline="30000" dirty="0">
                <a:solidFill>
                  <a:srgbClr val="374C81"/>
                </a:solidFill>
              </a:rPr>
              <a:t>Α</a:t>
            </a:r>
            <a:r>
              <a:rPr lang="en-US" sz="1800" baseline="30000" dirty="0">
                <a:solidFill>
                  <a:srgbClr val="374C81"/>
                </a:solidFill>
              </a:rPr>
              <a:t> </a:t>
            </a:r>
            <a:r>
              <a:rPr lang="en-US" sz="1800" dirty="0" err="1">
                <a:solidFill>
                  <a:srgbClr val="374C81"/>
                </a:solidFill>
              </a:rPr>
              <a:t>i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 Ομάδα αίματος Β: Ι</a:t>
            </a:r>
            <a:r>
              <a:rPr lang="el-GR" sz="1800" baseline="30000" dirty="0"/>
              <a:t>Β </a:t>
            </a:r>
            <a:r>
              <a:rPr lang="el-GR" sz="1800" dirty="0" err="1"/>
              <a:t>Ι</a:t>
            </a:r>
            <a:r>
              <a:rPr lang="el-GR" sz="1800" baseline="30000" dirty="0" err="1"/>
              <a:t>Β</a:t>
            </a:r>
            <a:r>
              <a:rPr lang="el-GR" sz="1800" baseline="30000" dirty="0"/>
              <a:t> </a:t>
            </a:r>
            <a:r>
              <a:rPr lang="el-GR" sz="1800" dirty="0"/>
              <a:t>ή Ι</a:t>
            </a:r>
            <a:r>
              <a:rPr lang="el-GR" sz="1800" baseline="30000" dirty="0"/>
              <a:t>Β</a:t>
            </a:r>
            <a:r>
              <a:rPr lang="en-US" sz="1800" baseline="30000" dirty="0"/>
              <a:t> </a:t>
            </a:r>
            <a:r>
              <a:rPr lang="en-US" sz="1800" dirty="0" err="1"/>
              <a:t>i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 Ομάδα αίματος ΑΒ: </a:t>
            </a:r>
            <a:r>
              <a:rPr lang="el-GR" sz="1800" dirty="0">
                <a:solidFill>
                  <a:srgbClr val="374C81"/>
                </a:solidFill>
              </a:rPr>
              <a:t>Ι</a:t>
            </a:r>
            <a:r>
              <a:rPr lang="el-GR" sz="1800" baseline="30000" dirty="0">
                <a:solidFill>
                  <a:srgbClr val="374C81"/>
                </a:solidFill>
              </a:rPr>
              <a:t>Α</a:t>
            </a:r>
            <a:r>
              <a:rPr lang="el-GR" sz="1800" dirty="0"/>
              <a:t> Ι</a:t>
            </a:r>
            <a:r>
              <a:rPr lang="el-GR" sz="1800" baseline="30000" dirty="0"/>
              <a:t>Β</a:t>
            </a:r>
            <a:r>
              <a:rPr lang="en-US" sz="1800" baseline="30000" dirty="0"/>
              <a:t> 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 Ομάδα αίματος Ο: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endParaRPr lang="en-US" sz="1800" dirty="0"/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2934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Πολλαπλά </a:t>
            </a:r>
            <a:r>
              <a:rPr lang="el-GR" sz="2800" dirty="0" err="1"/>
              <a:t>αλληλόμορφα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836712"/>
            <a:ext cx="10157354" cy="5335488"/>
          </a:xfrm>
        </p:spPr>
        <p:txBody>
          <a:bodyPr>
            <a:normAutofit/>
          </a:bodyPr>
          <a:lstStyle/>
          <a:p>
            <a:r>
              <a:rPr lang="el-GR" sz="1800" dirty="0"/>
              <a:t>Στην ομάδα αίματος του ανθρώπου εκτός από τη σχέση </a:t>
            </a:r>
            <a:r>
              <a:rPr lang="el-GR" sz="1800" dirty="0" err="1"/>
              <a:t>συνεπικράτιας</a:t>
            </a:r>
            <a:r>
              <a:rPr lang="el-GR" sz="1800" dirty="0"/>
              <a:t> μεταξύ των γονιδίων </a:t>
            </a:r>
            <a:r>
              <a:rPr lang="en-US" sz="1800" dirty="0"/>
              <a:t>I</a:t>
            </a:r>
            <a:r>
              <a:rPr lang="en-US" sz="1800" baseline="30000" dirty="0"/>
              <a:t>A</a:t>
            </a:r>
            <a:r>
              <a:rPr lang="en-US" sz="1800" dirty="0"/>
              <a:t> </a:t>
            </a:r>
            <a:r>
              <a:rPr lang="el-GR" sz="1800" dirty="0"/>
              <a:t>και </a:t>
            </a:r>
            <a:r>
              <a:rPr lang="en-US" sz="1800" dirty="0"/>
              <a:t>I</a:t>
            </a:r>
            <a:r>
              <a:rPr lang="en-US" sz="1800" baseline="30000" dirty="0"/>
              <a:t>B</a:t>
            </a:r>
            <a:r>
              <a:rPr lang="el-GR" sz="1800" baseline="30000" dirty="0"/>
              <a:t> </a:t>
            </a:r>
            <a:r>
              <a:rPr lang="el-GR" sz="1800" dirty="0"/>
              <a:t>παρατηρείται και η ύπαρξη πολλαπλών </a:t>
            </a:r>
            <a:r>
              <a:rPr lang="el-GR" sz="1800" dirty="0" err="1"/>
              <a:t>αλληλομόρφων</a:t>
            </a:r>
            <a:r>
              <a:rPr lang="el-GR" sz="1800" dirty="0"/>
              <a:t>.</a:t>
            </a:r>
          </a:p>
          <a:p>
            <a:r>
              <a:rPr lang="el-GR" sz="1800" dirty="0"/>
              <a:t>Πολλαπλά </a:t>
            </a:r>
            <a:r>
              <a:rPr lang="el-GR" sz="1800" dirty="0" err="1"/>
              <a:t>αλληλόμορφα</a:t>
            </a:r>
            <a:r>
              <a:rPr lang="el-GR" sz="1800" dirty="0"/>
              <a:t>: Τα πολλά διαφορετικά </a:t>
            </a:r>
            <a:r>
              <a:rPr lang="el-GR" sz="1800" dirty="0" err="1"/>
              <a:t>αλληλόμορφα</a:t>
            </a:r>
            <a:r>
              <a:rPr lang="el-GR" sz="1800" dirty="0"/>
              <a:t> που βρίσκονται στις ίδιες γενετικές θέσεις </a:t>
            </a:r>
            <a:r>
              <a:rPr lang="el-GR" sz="1800" dirty="0" err="1"/>
              <a:t>σ’ένα</a:t>
            </a:r>
            <a:r>
              <a:rPr lang="el-GR" sz="1800" dirty="0"/>
              <a:t> πληθυσμό. Είναι 3 ή περισσότερα.</a:t>
            </a:r>
          </a:p>
          <a:p>
            <a:r>
              <a:rPr lang="el-GR" sz="1800" dirty="0"/>
              <a:t>Τα πολλαπλά </a:t>
            </a:r>
            <a:r>
              <a:rPr lang="el-GR" sz="1800" dirty="0" err="1"/>
              <a:t>αλληλόμορφα</a:t>
            </a:r>
            <a:r>
              <a:rPr lang="el-GR" sz="1800" dirty="0"/>
              <a:t> τροποποιούν τις αναλογίες των νόμων του </a:t>
            </a:r>
            <a:r>
              <a:rPr lang="en-US" sz="1800" dirty="0"/>
              <a:t>Mendel</a:t>
            </a:r>
            <a:r>
              <a:rPr lang="el-GR" sz="1800" dirty="0"/>
              <a:t>, γιατί δημιουργούν πολλά είδη φαινοτύπων μέσα σε έναν πληθυσμό, λόγω των διαφορετικών συνδυασμών που μπορούν να συμβούν. </a:t>
            </a:r>
          </a:p>
          <a:p>
            <a:r>
              <a:rPr lang="el-GR" sz="1800" dirty="0"/>
              <a:t>Βασικό παράδειγμα τροποποίησης </a:t>
            </a:r>
            <a:r>
              <a:rPr lang="el-GR" sz="1800" dirty="0" err="1"/>
              <a:t>φαινοτυπικής</a:t>
            </a:r>
            <a:r>
              <a:rPr lang="el-GR" sz="1800" dirty="0"/>
              <a:t> αναλογίας λόγω πολλαπλών </a:t>
            </a:r>
            <a:r>
              <a:rPr lang="el-GR" sz="1800" dirty="0" err="1"/>
              <a:t>αλληλομόρφων</a:t>
            </a:r>
            <a:r>
              <a:rPr lang="el-GR" sz="1800" dirty="0"/>
              <a:t> είναι η διασταύρωση δυο </a:t>
            </a:r>
            <a:r>
              <a:rPr lang="el-GR" sz="1800" dirty="0" err="1"/>
              <a:t>ετερόζυγων</a:t>
            </a:r>
            <a:r>
              <a:rPr lang="el-GR" sz="1800" dirty="0"/>
              <a:t> ατόμων με ομάδα αίματος Α και Β αντίστοιχα:</a:t>
            </a:r>
          </a:p>
          <a:p>
            <a:pPr>
              <a:spcBef>
                <a:spcPts val="0"/>
              </a:spcBef>
            </a:pPr>
            <a:r>
              <a:rPr lang="el-GR" sz="1800" dirty="0"/>
              <a:t>  </a:t>
            </a:r>
            <a:r>
              <a:rPr lang="en-US" sz="1800" dirty="0"/>
              <a:t>P:  I</a:t>
            </a:r>
            <a:r>
              <a:rPr lang="en-US" sz="1800" baseline="300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 * I</a:t>
            </a:r>
            <a:r>
              <a:rPr lang="en-US" sz="1800" baseline="30000" dirty="0"/>
              <a:t>B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</a:p>
          <a:p>
            <a:pPr lvl="0">
              <a:spcBef>
                <a:spcPts val="0"/>
              </a:spcBef>
            </a:pPr>
            <a:r>
              <a:rPr lang="el-GR" sz="1800" dirty="0" err="1"/>
              <a:t>Γαμ</a:t>
            </a:r>
            <a:r>
              <a:rPr lang="el-GR" sz="1800" dirty="0"/>
              <a:t>. </a:t>
            </a:r>
            <a:r>
              <a:rPr lang="en-US" sz="1800" dirty="0">
                <a:solidFill>
                  <a:srgbClr val="374C81"/>
                </a:solidFill>
              </a:rPr>
              <a:t>I</a:t>
            </a:r>
            <a:r>
              <a:rPr lang="en-US" sz="1800" baseline="30000" dirty="0">
                <a:solidFill>
                  <a:srgbClr val="374C81"/>
                </a:solidFill>
              </a:rPr>
              <a:t>A</a:t>
            </a:r>
            <a:r>
              <a:rPr lang="en-US" sz="1800" dirty="0">
                <a:solidFill>
                  <a:srgbClr val="374C81"/>
                </a:solidFill>
              </a:rPr>
              <a:t> </a:t>
            </a:r>
            <a:r>
              <a:rPr lang="el-GR" sz="1800" dirty="0">
                <a:solidFill>
                  <a:srgbClr val="374C81"/>
                </a:solidFill>
              </a:rPr>
              <a:t>, </a:t>
            </a:r>
            <a:r>
              <a:rPr lang="en-US" sz="1800" dirty="0" err="1">
                <a:solidFill>
                  <a:srgbClr val="374C81"/>
                </a:solidFill>
              </a:rPr>
              <a:t>i</a:t>
            </a:r>
            <a:r>
              <a:rPr lang="en-US" sz="1800" dirty="0">
                <a:solidFill>
                  <a:srgbClr val="374C81"/>
                </a:solidFill>
              </a:rPr>
              <a:t>   I</a:t>
            </a:r>
            <a:r>
              <a:rPr lang="en-US" sz="1800" baseline="30000" dirty="0">
                <a:solidFill>
                  <a:srgbClr val="374C81"/>
                </a:solidFill>
              </a:rPr>
              <a:t>B</a:t>
            </a:r>
            <a:r>
              <a:rPr lang="en-US" sz="1800" dirty="0">
                <a:solidFill>
                  <a:srgbClr val="374C81"/>
                </a:solidFill>
              </a:rPr>
              <a:t> </a:t>
            </a:r>
            <a:r>
              <a:rPr lang="el-GR" sz="1800" dirty="0">
                <a:solidFill>
                  <a:srgbClr val="374C81"/>
                </a:solidFill>
              </a:rPr>
              <a:t>, </a:t>
            </a:r>
            <a:r>
              <a:rPr lang="en-US" sz="1800" dirty="0" err="1">
                <a:solidFill>
                  <a:srgbClr val="374C81"/>
                </a:solidFill>
              </a:rPr>
              <a:t>i</a:t>
            </a:r>
            <a:r>
              <a:rPr lang="en-US" sz="1800" dirty="0">
                <a:solidFill>
                  <a:srgbClr val="374C81"/>
                </a:solidFill>
              </a:rPr>
              <a:t> </a:t>
            </a:r>
          </a:p>
          <a:p>
            <a:pPr marL="2986517" lvl="7" indent="0">
              <a:spcBef>
                <a:spcPts val="0"/>
              </a:spcBef>
              <a:buNone/>
            </a:pPr>
            <a:r>
              <a:rPr lang="el-GR" dirty="0">
                <a:solidFill>
                  <a:srgbClr val="374C81"/>
                </a:solidFill>
              </a:rPr>
              <a:t>Φαινότυπος</a:t>
            </a:r>
          </a:p>
          <a:p>
            <a:pPr marL="2986517" lvl="7" indent="0">
              <a:spcBef>
                <a:spcPts val="0"/>
              </a:spcBef>
              <a:buNone/>
            </a:pPr>
            <a:r>
              <a:rPr lang="el-GR" dirty="0">
                <a:solidFill>
                  <a:srgbClr val="374C81"/>
                </a:solidFill>
              </a:rPr>
              <a:t>¼ ΑΒ</a:t>
            </a:r>
          </a:p>
          <a:p>
            <a:pPr marL="2986517" lvl="7" indent="0">
              <a:spcBef>
                <a:spcPts val="0"/>
              </a:spcBef>
              <a:buNone/>
            </a:pPr>
            <a:r>
              <a:rPr lang="el-GR" dirty="0">
                <a:solidFill>
                  <a:srgbClr val="374C81"/>
                </a:solidFill>
              </a:rPr>
              <a:t>¼ Α</a:t>
            </a:r>
          </a:p>
          <a:p>
            <a:pPr marL="2986517" lvl="7" indent="0">
              <a:spcBef>
                <a:spcPts val="0"/>
              </a:spcBef>
              <a:buNone/>
            </a:pPr>
            <a:r>
              <a:rPr lang="el-GR" dirty="0">
                <a:solidFill>
                  <a:srgbClr val="374C81"/>
                </a:solidFill>
              </a:rPr>
              <a:t>¼ Β</a:t>
            </a:r>
          </a:p>
          <a:p>
            <a:pPr marL="2986517" lvl="7" indent="0">
              <a:spcBef>
                <a:spcPts val="0"/>
              </a:spcBef>
              <a:buNone/>
            </a:pPr>
            <a:r>
              <a:rPr lang="el-GR" dirty="0">
                <a:solidFill>
                  <a:srgbClr val="374C81"/>
                </a:solidFill>
              </a:rPr>
              <a:t>¼ Ο</a:t>
            </a:r>
          </a:p>
          <a:p>
            <a:pPr lvl="0"/>
            <a:endParaRPr lang="en-US" sz="1800" dirty="0">
              <a:solidFill>
                <a:srgbClr val="374C81"/>
              </a:solidFill>
            </a:endParaRPr>
          </a:p>
          <a:p>
            <a:pPr marL="0" indent="0">
              <a:buNone/>
            </a:pPr>
            <a:endParaRPr lang="el-GR" sz="1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85005"/>
              </p:ext>
            </p:extLst>
          </p:nvPr>
        </p:nvGraphicFramePr>
        <p:xfrm>
          <a:off x="1557909" y="4941167"/>
          <a:ext cx="2376264" cy="1252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933"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  <a:r>
                        <a:rPr lang="en-US" sz="1800" baseline="-25000" dirty="0"/>
                        <a:t>2</a:t>
                      </a:r>
                      <a:endParaRPr lang="el-GR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I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</a:t>
                      </a:r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74C8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</a:t>
                      </a:r>
                      <a:r>
                        <a:rPr lang="en-US" sz="1800" baseline="30000" dirty="0"/>
                        <a:t>B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r>
                        <a:rPr lang="en-US" sz="1800" dirty="0" err="1"/>
                        <a:t>i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</a:t>
                      </a:r>
                      <a:r>
                        <a:rPr lang="en-US" sz="1800" baseline="30000" dirty="0"/>
                        <a:t>A </a:t>
                      </a:r>
                      <a:r>
                        <a:rPr lang="en-US" sz="1800" dirty="0" err="1"/>
                        <a:t>i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0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2800" dirty="0" err="1"/>
              <a:t>Θνησιγόνα</a:t>
            </a:r>
            <a:r>
              <a:rPr lang="el-GR" sz="2800" dirty="0"/>
              <a:t> γονίδια</a:t>
            </a:r>
          </a:p>
        </p:txBody>
      </p:sp>
      <p:sp>
        <p:nvSpPr>
          <p:cNvPr id="5" name="Σύμβολο κράτησης θέσης περιεχομένου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1800" dirty="0"/>
              <a:t>Γονίδια τα οποία όταν βρεθούν σε ομόζυγη κατάσταση μπορούν να προκαλέσουν πολύ σοβαρά προβλήματα στην ανάπτυξη του εμβρύου και οδηγούν σε θάνατο πριν την 8</a:t>
            </a:r>
            <a:r>
              <a:rPr lang="el-GR" sz="1800" baseline="30000" dirty="0"/>
              <a:t>η</a:t>
            </a:r>
            <a:r>
              <a:rPr lang="el-GR" sz="1800" dirty="0"/>
              <a:t> εβδομάδα της κύησης. Τα γονίδια αυτά είναι υπολειπόμενα.</a:t>
            </a:r>
          </a:p>
          <a:p>
            <a:pPr rtl="0"/>
            <a:r>
              <a:rPr lang="el-GR" sz="1800" dirty="0"/>
              <a:t>Προκαλούν αυτόματες αποβολές στις εγκύους και για να </a:t>
            </a:r>
            <a:r>
              <a:rPr lang="el-GR" sz="1800" dirty="0" err="1"/>
              <a:t>εμφανίστουν</a:t>
            </a:r>
            <a:r>
              <a:rPr lang="el-GR" sz="1800" dirty="0"/>
              <a:t> στους απογόνους πρέπει και οι δύο γονείς να είναι φορείς. </a:t>
            </a:r>
          </a:p>
          <a:p>
            <a:pPr rtl="0"/>
            <a:r>
              <a:rPr lang="el-GR" sz="1800" dirty="0"/>
              <a:t>Τα </a:t>
            </a:r>
            <a:r>
              <a:rPr lang="el-GR" sz="1800" dirty="0" err="1"/>
              <a:t>θνησιγόνα</a:t>
            </a:r>
            <a:r>
              <a:rPr lang="el-GR" sz="1800" dirty="0"/>
              <a:t> στις ασκήσεις διακρίνονται σε δυο μεγάλες κατηγορίες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/>
              <a:t>Θνησιγόνα</a:t>
            </a:r>
            <a:r>
              <a:rPr lang="el-GR" sz="2800" dirty="0"/>
              <a:t> γονίδια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191472"/>
          </a:xfrm>
        </p:spPr>
        <p:txBody>
          <a:bodyPr>
            <a:normAutofit/>
          </a:bodyPr>
          <a:lstStyle/>
          <a:p>
            <a:r>
              <a:rPr lang="el-GR" sz="1800" dirty="0"/>
              <a:t>Πρώτη κατηγορία: Γονίδια τα οποία όταν το άτομο είναι </a:t>
            </a:r>
            <a:r>
              <a:rPr lang="el-GR" sz="1800" dirty="0" err="1"/>
              <a:t>ετερόζυγο</a:t>
            </a:r>
            <a:r>
              <a:rPr lang="el-GR" sz="1800" dirty="0"/>
              <a:t> δεν επηρεάζουν καθόλου το φαινότυπο.</a:t>
            </a:r>
          </a:p>
          <a:p>
            <a:pPr>
              <a:spcBef>
                <a:spcPts val="600"/>
              </a:spcBef>
            </a:pPr>
            <a:r>
              <a:rPr lang="el-GR" sz="1800" dirty="0"/>
              <a:t>Πχ. </a:t>
            </a:r>
            <a:r>
              <a:rPr lang="el-GR" sz="1800" dirty="0" err="1"/>
              <a:t>Αα</a:t>
            </a:r>
            <a:r>
              <a:rPr lang="el-GR" sz="1800" dirty="0"/>
              <a:t>  * </a:t>
            </a:r>
            <a:r>
              <a:rPr lang="el-GR" sz="1800" dirty="0" err="1"/>
              <a:t>Αα</a:t>
            </a: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 err="1"/>
              <a:t>Γαμ</a:t>
            </a:r>
            <a:r>
              <a:rPr lang="el-GR" sz="1800" dirty="0"/>
              <a:t>.  Α, α 	Α, α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		100% </a:t>
            </a:r>
            <a:r>
              <a:rPr lang="el-GR" sz="1800" dirty="0"/>
              <a:t>υγιής απόγονοι</a:t>
            </a:r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Στην περίπτωση αυτή για να καταλάβουμε ότι υπάρχει υπολειπόμενο </a:t>
            </a:r>
            <a:r>
              <a:rPr lang="el-GR" sz="1800" dirty="0" err="1"/>
              <a:t>θνησιγόνο</a:t>
            </a:r>
            <a:r>
              <a:rPr lang="el-GR" sz="1800" dirty="0"/>
              <a:t> από τους απογόνους θα πρέπει να μας δίνεται κάποια επιπλέον πληροφορία, όπως ότι τα άτομα την </a:t>
            </a:r>
            <a:r>
              <a:rPr lang="en-US" sz="1800" dirty="0"/>
              <a:t>P</a:t>
            </a:r>
            <a:r>
              <a:rPr lang="el-GR" sz="1800" dirty="0"/>
              <a:t> γενιάς είναι </a:t>
            </a:r>
            <a:r>
              <a:rPr lang="el-GR" sz="1800" dirty="0" err="1"/>
              <a:t>ετερόζυγα</a:t>
            </a:r>
            <a:r>
              <a:rPr lang="el-GR" sz="18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</p:txBody>
      </p:sp>
      <p:graphicFrame>
        <p:nvGraphicFramePr>
          <p:cNvPr id="4" name="Σύμβολο κράτησης θέσης περιεχομένου 5" descr="Δείγμα πίνακα με 3 στήλες και 4 γραμμές" title="Πίνακας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51713"/>
              </p:ext>
            </p:extLst>
          </p:nvPr>
        </p:nvGraphicFramePr>
        <p:xfrm>
          <a:off x="1269876" y="2492896"/>
          <a:ext cx="3024000" cy="12241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F</a:t>
                      </a:r>
                      <a:r>
                        <a:rPr lang="en-US" sz="1800" baseline="-25000" noProof="0" dirty="0"/>
                        <a:t>1</a:t>
                      </a:r>
                      <a:endParaRPr lang="el-GR" sz="1800" baseline="-25000" noProof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A</a:t>
                      </a:r>
                      <a:endParaRPr lang="el-GR" sz="18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a</a:t>
                      </a:r>
                      <a:endParaRPr lang="el-GR" sz="18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A</a:t>
                      </a:r>
                      <a:endParaRPr lang="el-GR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AA</a:t>
                      </a:r>
                      <a:endParaRPr lang="el-GR" sz="1800" noProof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 err="1"/>
                        <a:t>Aa</a:t>
                      </a:r>
                      <a:endParaRPr lang="el-GR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/>
                        <a:t>a</a:t>
                      </a:r>
                      <a:endParaRPr lang="el-GR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 err="1"/>
                        <a:t>Aa</a:t>
                      </a:r>
                      <a:endParaRPr lang="el-GR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noProof="0" dirty="0" err="1"/>
                        <a:t>aa</a:t>
                      </a:r>
                      <a:endParaRPr lang="el-GR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Ευθεία γραμμή σύνδεσης 5"/>
          <p:cNvCxnSpPr/>
          <p:nvPr/>
        </p:nvCxnSpPr>
        <p:spPr>
          <a:xfrm flipH="1">
            <a:off x="3430116" y="3356992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430116" y="3356992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/>
              <a:t>Θνησιγόνα</a:t>
            </a:r>
            <a:r>
              <a:rPr lang="el-GR" sz="2800" dirty="0"/>
              <a:t> γονίδια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764704"/>
            <a:ext cx="10157354" cy="54074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800" dirty="0"/>
              <a:t>Δεύτερη κατηγορία: Γονίδια τα οποία το άτομο είναι </a:t>
            </a:r>
            <a:r>
              <a:rPr lang="el-GR" sz="1800" dirty="0" err="1"/>
              <a:t>ετερόζυγο</a:t>
            </a:r>
            <a:r>
              <a:rPr lang="el-GR" sz="1800" dirty="0"/>
              <a:t> επηρεάζουν το φαινότυπο δημιουργώντας κάποια ασθένεια ή </a:t>
            </a:r>
            <a:r>
              <a:rPr lang="el-GR" sz="1800" dirty="0" err="1"/>
              <a:t>φαινοτυπικό</a:t>
            </a:r>
            <a:r>
              <a:rPr lang="el-GR" sz="1800" dirty="0"/>
              <a:t> </a:t>
            </a:r>
            <a:r>
              <a:rPr lang="el-GR" sz="1800" dirty="0" err="1"/>
              <a:t>χαρακτηριστίκο</a:t>
            </a:r>
            <a:r>
              <a:rPr lang="el-GR" sz="1800" dirty="0"/>
              <a:t>, πχ. </a:t>
            </a:r>
            <a:r>
              <a:rPr lang="el-GR" sz="1800" dirty="0" err="1"/>
              <a:t>Βραχυφαλαγγία</a:t>
            </a:r>
            <a:r>
              <a:rPr lang="el-GR" sz="1800" dirty="0"/>
              <a:t> (πιο κοντά δάχτυλα από το φυσιολογικό).</a:t>
            </a:r>
          </a:p>
          <a:p>
            <a:pPr>
              <a:spcBef>
                <a:spcPts val="600"/>
              </a:spcBef>
            </a:pPr>
            <a:r>
              <a:rPr lang="el-GR" sz="1800" dirty="0"/>
              <a:t>Πχ. </a:t>
            </a:r>
            <a:r>
              <a:rPr lang="en-US" sz="1800" dirty="0"/>
              <a:t>P:</a:t>
            </a:r>
            <a:r>
              <a:rPr lang="el-GR" sz="1800" dirty="0"/>
              <a:t>  </a:t>
            </a:r>
            <a:r>
              <a:rPr lang="el-GR" sz="1800" dirty="0" err="1"/>
              <a:t>Ββ</a:t>
            </a:r>
            <a:r>
              <a:rPr lang="el-GR" sz="1800" dirty="0"/>
              <a:t>  *  </a:t>
            </a:r>
            <a:r>
              <a:rPr lang="el-GR" sz="1800" dirty="0" err="1"/>
              <a:t>Ββ</a:t>
            </a: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 err="1"/>
              <a:t>Γαμ</a:t>
            </a:r>
            <a:r>
              <a:rPr lang="el-GR" sz="1800" dirty="0"/>
              <a:t>.        Β, β      </a:t>
            </a:r>
            <a:r>
              <a:rPr lang="el-GR" sz="1800" dirty="0" err="1"/>
              <a:t>Β,β</a:t>
            </a: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			Φαινότυπος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			1/3 υγιή άτομα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			2/3 άτομα με </a:t>
            </a:r>
            <a:r>
              <a:rPr lang="el-GR" sz="1800" dirty="0" err="1"/>
              <a:t>βραχυφαλαγγία</a:t>
            </a: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endParaRPr lang="el-GR" sz="18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Παρατηρούμε ότι η </a:t>
            </a:r>
            <a:r>
              <a:rPr lang="el-GR" sz="1800" dirty="0" err="1"/>
              <a:t>φαινοτυπική</a:t>
            </a:r>
            <a:r>
              <a:rPr lang="el-GR" sz="1800" dirty="0"/>
              <a:t> αναλογία τροποποιείται από 3:1 σε 2:1 που είναι βασικό στοιχείο προσδιορισμού ύπαρξης </a:t>
            </a:r>
            <a:r>
              <a:rPr lang="el-GR" sz="1800" dirty="0" err="1"/>
              <a:t>θνησιγόνου</a:t>
            </a:r>
            <a:r>
              <a:rPr lang="el-GR" sz="1800" dirty="0"/>
              <a:t> γονιδίου στην </a:t>
            </a:r>
            <a:r>
              <a:rPr lang="en-US" sz="1800" dirty="0"/>
              <a:t>P</a:t>
            </a:r>
            <a:r>
              <a:rPr lang="el-GR" sz="1800" dirty="0"/>
              <a:t> γενιά μέσω της μελέτης της αναλογίας των απογόνων.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78833"/>
              </p:ext>
            </p:extLst>
          </p:nvPr>
        </p:nvGraphicFramePr>
        <p:xfrm>
          <a:off x="1269876" y="2492896"/>
          <a:ext cx="2592288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  <a:r>
                        <a:rPr lang="en-US" sz="1800" baseline="-25000" dirty="0"/>
                        <a:t>1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ΒΒ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/>
                        <a:t>Ββ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/>
                        <a:t>Ββ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/>
                        <a:t>ββ</a:t>
                      </a:r>
                      <a:endParaRPr lang="el-G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Ευθεία γραμμή σύνδεσης 5"/>
          <p:cNvCxnSpPr/>
          <p:nvPr/>
        </p:nvCxnSpPr>
        <p:spPr>
          <a:xfrm>
            <a:off x="2998068" y="3356992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H="1">
            <a:off x="3070076" y="3356992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2800" dirty="0"/>
              <a:t>Τροποποίηση αναλογιών 2</a:t>
            </a:r>
            <a:r>
              <a:rPr lang="el-GR" sz="2800" baseline="30000" dirty="0"/>
              <a:t>ου</a:t>
            </a:r>
            <a:r>
              <a:rPr lang="el-GR" sz="2800" dirty="0"/>
              <a:t> νόμου του </a:t>
            </a:r>
            <a:r>
              <a:rPr lang="en-US" sz="2800" dirty="0"/>
              <a:t>Mendel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904656"/>
          </a:xfrm>
        </p:spPr>
        <p:txBody>
          <a:bodyPr>
            <a:normAutofit/>
          </a:bodyPr>
          <a:lstStyle/>
          <a:p>
            <a:r>
              <a:rPr lang="el-GR" sz="1800" dirty="0"/>
              <a:t>Όταν δυο γονίδια βρίσκονται στο ίδιο ζεύγος ομόλογων χρωμοσωμάτων, δεν διαχωρίζονται κατά τη δημιουργία των γαμετών, άρα η </a:t>
            </a:r>
            <a:r>
              <a:rPr lang="el-GR" sz="1800" dirty="0" err="1"/>
              <a:t>φαινοτυπική</a:t>
            </a:r>
            <a:r>
              <a:rPr lang="el-GR" sz="1800" dirty="0"/>
              <a:t> </a:t>
            </a:r>
            <a:r>
              <a:rPr lang="el-GR" sz="1800" dirty="0" err="1"/>
              <a:t>αναλογια</a:t>
            </a:r>
            <a:r>
              <a:rPr lang="el-GR" sz="1800" dirty="0"/>
              <a:t> των απογόνων για γονίδια σχέσης επικρατούς υπολειπόμενου δεν είναι 9:3:3:1.</a:t>
            </a:r>
          </a:p>
          <a:p>
            <a:r>
              <a:rPr lang="el-GR" sz="1800" dirty="0"/>
              <a:t>Χρησιμοποιώντας ως παράδειγμα τ</a:t>
            </a:r>
            <a:r>
              <a:rPr lang="en-US" sz="1800" dirty="0"/>
              <a:t>o </a:t>
            </a:r>
            <a:r>
              <a:rPr lang="el-GR" sz="1800" dirty="0"/>
              <a:t>πείραμα του Μέντελ, έχουμε δυο περιπτώσεις:</a:t>
            </a:r>
          </a:p>
          <a:p>
            <a:r>
              <a:rPr lang="el-GR" sz="1800" dirty="0"/>
              <a:t>Α) Άτομα με γονοτύπους ΑΑΒΒ * </a:t>
            </a:r>
            <a:r>
              <a:rPr lang="el-GR" sz="1800" dirty="0" err="1"/>
              <a:t>ααββ</a:t>
            </a:r>
            <a:r>
              <a:rPr lang="el-GR" sz="1800" dirty="0"/>
              <a:t>. Τα γονίδια βρίσκονται στο ίδιο ζεύγος ομόλογων χρωμοσωμάτων, οπότε δουλεύουμε ως εξής:</a:t>
            </a:r>
          </a:p>
          <a:p>
            <a:endParaRPr lang="el-GR" sz="1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3" y="2924944"/>
            <a:ext cx="4709675" cy="35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Βιβλία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7_TF02787940_TF02787940" id="{990CCF52-0B98-4E6E-A440-8F37C7CA403B}" vid="{35E72EB8-7ADB-4349-9B43-2221BE89132E}"/>
    </a:ext>
  </a:extLst>
</a:theme>
</file>

<file path=ppt/theme/theme2.xml><?xml version="1.0" encoding="utf-8"?>
<a:theme xmlns:a="http://schemas.openxmlformats.org/drawingml/2006/main" name="Θέμα του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μπλε στοίβα βιβλίων (ευρεία οθόνη)</Template>
  <TotalTime>0</TotalTime>
  <Words>905</Words>
  <Application>Microsoft Office PowerPoint</Application>
  <PresentationFormat>Προσαρμογή</PresentationFormat>
  <Paragraphs>104</Paragraphs>
  <Slides>11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Βιβλία 16x9</vt:lpstr>
      <vt:lpstr>Κεφάλαιο 5ο </vt:lpstr>
      <vt:lpstr>Περιπτώσεις κατά τις οποίες τροποποιούνται οι αναλογίες που προκύπτουν από τους νόμους του Mendel</vt:lpstr>
      <vt:lpstr>Ατελώς επικρατή</vt:lpstr>
      <vt:lpstr>Συνεπικρατή γονίδια</vt:lpstr>
      <vt:lpstr>Πολλαπλά αλληλόμορφα</vt:lpstr>
      <vt:lpstr>Θνησιγόνα γονίδια</vt:lpstr>
      <vt:lpstr>Θνησιγόνα γονίδια</vt:lpstr>
      <vt:lpstr>Θνησιγόνα γονίδια</vt:lpstr>
      <vt:lpstr>Τροποποίηση αναλογιών 2ου νόμου του Mendel</vt:lpstr>
      <vt:lpstr>Τροποποίηση αναλογιών 2ου νόμου του Mendel</vt:lpstr>
      <vt:lpstr>Πότε δεν ισχύει ο πρώτος νόμος του Μεντελ:  1) Μιτοχονδριακό DNA  2) Πολυγονιδιακοί χαρακτήρες  3) Γονίδια που η έκφρασή τους επηρεάζεται από το περιβάλλον   Πότε δεν ισχύει ο δεύτερος νόμος του Μέντελ:  1) Όπου δεν ισχύει ο πρώτος ( προϊγούμενο ερώτημα)  2) Όταν τα γονίδια βρίσκονται στο ίδιο ζεύγος ομόλογων χρωμοσωμάτων (προϊγούμενο παράδειγμα)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2020-12-02T08:50:44Z</dcterms:created>
  <dcterms:modified xsi:type="dcterms:W3CDTF">2022-01-13T07:30:06Z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