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2" r:id="rId2"/>
    <p:sldId id="258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3FB99B4-62C4-4F14-90E6-09B63A327F14}" type="datetime1">
              <a:rPr lang="el-GR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7/3/2021</a:t>
            </a:fld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l-GR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‹#›</a:t>
            </a:fld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2D7981E-F374-4E06-9C7C-D0258555CE49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/>
              <a:t>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41221E5-7225-48EB-A4EE-420E7BFCF70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1</a:t>
            </a:fld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78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2</a:t>
            </a:fld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0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3</a:t>
            </a:fld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23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4</a:t>
            </a:fld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8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l-GR" noProof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3F7D8DD-4100-4D71-9C6F-880F16C2B18C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EDBEEF-0813-42BB-8010-4C637CFACE8F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D27DA1E-0E68-4382-B048-890570A99557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48C4308-E771-4B43-8D10-A5FFA0EB4AEE}" type="datetime1">
              <a:rPr lang="el-GR" noProof="0" smtClean="0"/>
              <a:pPr/>
              <a:t>7/3/2021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F6A1EA89-C6DF-4500-BD6D-0F99BB53FF28}" type="datetime1">
              <a:rPr lang="el-GR" noProof="0" smtClean="0"/>
              <a:t>7/3/2021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D7D6103-6B03-4A82-9B45-6831E1D86917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C8F847B-41BD-4550-97A2-4A8FDC301227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59A2A2E-3BD6-4ECA-A539-A9C89EC4A182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043AEB-B5F9-423C-84AE-C418B7A327E1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defRPr sz="2400" b="1" cap="all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 rtlCol="0"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  <a:p>
            <a:pPr lvl="1" rtl="0"/>
            <a:r>
              <a:rPr lang="el-GR" noProof="0"/>
              <a:t>Δεύτερο επίπεδο</a:t>
            </a:r>
          </a:p>
          <a:p>
            <a:pPr lvl="2" rtl="0"/>
            <a:r>
              <a:rPr lang="el-GR" noProof="0"/>
              <a:t>Τρίτο επίπεδο</a:t>
            </a:r>
          </a:p>
          <a:p>
            <a:pPr lvl="3" rtl="0"/>
            <a:r>
              <a:rPr lang="el-GR" noProof="0"/>
              <a:t>Τέταρτο επίπεδο</a:t>
            </a:r>
          </a:p>
          <a:p>
            <a:pPr lvl="4" rtl="0"/>
            <a:r>
              <a:rPr lang="el-GR" noProof="0"/>
              <a:t>Πέμπτο επίπεδο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C921881-F79F-4CFF-8CDE-375BE8EE2DDB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l-GR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defRPr sz="25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Θέση εικόνας 2" descr="Ένα κενό σύμβολ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 noProof="0"/>
              <a:t>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C83112-618D-409B-AE3C-A982623104EF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Ορθογώνιο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 rtl="0"/>
              <a:endParaRPr lang="el-GR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0" name="Ομάδα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Ελεύθερη σχεδίαση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8" name="Ελεύθερη σχεδίαση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9" name="Ελεύθερη σχεδίαση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0" name="Ελεύθερη σχεδίαση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1" name="Ελεύθερη σχεδίαση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2" name="Ελεύθερη σχεδίαση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3" name="Ελεύθερη σχεδίαση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4" name="Ελεύθερη σχεδίαση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5" name="Ελεύθερη σχεδίαση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6" name="Ελεύθερη σχεδίαση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7" name="Ελεύθερη σχεδίαση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Ελεύθερη σχεδίαση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Ελεύθερη σχεδίαση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30" name="Ελεύθερη σχεδίαση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/>
              <a:t>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9575000-5220-4C7B-9A7B-6649ED795F70}" type="datetime1">
              <a:rPr lang="el-GR" smtClean="0"/>
              <a:pPr/>
              <a:t>7/3/2021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DC1BBB0-96F0-4077-A278-0F3FB5C104D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Κεφάλαιο 1</a:t>
            </a:r>
            <a:r>
              <a:rPr lang="el-GR" baseline="30000" dirty="0"/>
              <a:t>ο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l-GR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παρουσίαση</a:t>
            </a:r>
          </a:p>
        </p:txBody>
      </p:sp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A66FE3-AEC3-4EBD-B1AC-135D36084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 </a:t>
            </a:r>
            <a:r>
              <a:rPr lang="el-GR" dirty="0" err="1"/>
              <a:t>πλασμιδίων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E0F4F3-E66B-4333-82CB-F9C95A8CD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340768"/>
            <a:ext cx="9782801" cy="5112568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1) Ένα βακτήριο μπορεί να περιέχει 1 ή περισσότερα </a:t>
            </a:r>
            <a:r>
              <a:rPr lang="el-GR" sz="2400" dirty="0" err="1"/>
              <a:t>πλασμίδια</a:t>
            </a:r>
            <a:r>
              <a:rPr lang="el-GR" sz="2400" dirty="0"/>
              <a:t> που αντιγράφονται ανεξάρτητα από το κυρίως μόριο </a:t>
            </a:r>
            <a:r>
              <a:rPr lang="en-US" sz="2400" dirty="0"/>
              <a:t>DNA.</a:t>
            </a:r>
            <a:r>
              <a:rPr lang="el-GR" sz="2400" dirty="0"/>
              <a:t> </a:t>
            </a:r>
          </a:p>
          <a:p>
            <a:r>
              <a:rPr lang="el-GR" sz="2400" dirty="0"/>
              <a:t>2) Περιέχουν γονίδια που προσδίδουν στο βακτήριο </a:t>
            </a:r>
            <a:r>
              <a:rPr lang="el-GR" sz="2400" b="1" dirty="0"/>
              <a:t>ανθεκτικότητα</a:t>
            </a:r>
            <a:r>
              <a:rPr lang="el-GR" sz="2400" dirty="0"/>
              <a:t> σε κάποιο αντιβιοτικό.</a:t>
            </a:r>
          </a:p>
          <a:p>
            <a:r>
              <a:rPr lang="el-GR" sz="2400" dirty="0"/>
              <a:t>3) Περιέχουν γονίδια που τους επιτρέπουν να </a:t>
            </a:r>
            <a:r>
              <a:rPr lang="el-GR" sz="2400" b="1" dirty="0"/>
              <a:t>μεταφέρουν γενετικό υλικό </a:t>
            </a:r>
            <a:r>
              <a:rPr lang="el-GR" sz="2400" dirty="0"/>
              <a:t>από ένα βακτήριο σε ένα άλλο. </a:t>
            </a:r>
          </a:p>
          <a:p>
            <a:r>
              <a:rPr lang="el-GR" sz="2400" dirty="0"/>
              <a:t>4) Έχουν τη δυνατότητα να </a:t>
            </a:r>
            <a:r>
              <a:rPr lang="el-GR" sz="2400" b="1" dirty="0"/>
              <a:t>ανταλλάσσουν</a:t>
            </a:r>
            <a:r>
              <a:rPr lang="el-GR" sz="2400" dirty="0"/>
              <a:t> γενετικό υλικό μεταξύ τους.</a:t>
            </a:r>
          </a:p>
          <a:p>
            <a:r>
              <a:rPr lang="el-GR" sz="2400" dirty="0"/>
              <a:t>5) Έχουν τη δυνατότητα να </a:t>
            </a:r>
            <a:r>
              <a:rPr lang="el-GR" sz="2400" b="1" dirty="0"/>
              <a:t>ανταλλάσσουν</a:t>
            </a:r>
            <a:r>
              <a:rPr lang="el-GR" sz="2400" dirty="0"/>
              <a:t> γενετικό υλικό με το κυρίως μόριο </a:t>
            </a:r>
            <a:r>
              <a:rPr lang="en-US" sz="2400" dirty="0"/>
              <a:t>DNA </a:t>
            </a:r>
            <a:r>
              <a:rPr lang="el-GR" sz="2400" dirty="0"/>
              <a:t>του βακτηρίου.</a:t>
            </a:r>
          </a:p>
          <a:p>
            <a:r>
              <a:rPr lang="el-GR" sz="2400" dirty="0"/>
              <a:t>6) Έχουν τη δυνατότητα να </a:t>
            </a:r>
            <a:r>
              <a:rPr lang="el-GR" sz="2400" b="1" dirty="0"/>
              <a:t>μεταφέρονται</a:t>
            </a:r>
            <a:r>
              <a:rPr lang="el-GR" sz="2400" dirty="0"/>
              <a:t> από ένα βακτήριο σε άλλο.</a:t>
            </a:r>
          </a:p>
          <a:p>
            <a:r>
              <a:rPr lang="el-GR" sz="2400" dirty="0"/>
              <a:t>*Κατά τη μεταφορά τους από ένα βακτήριο σε άλλο προσδίδουν καινούργιες ιδιότητες στο νέο βακτήριο (</a:t>
            </a:r>
            <a:r>
              <a:rPr lang="en-US" sz="2400" dirty="0"/>
              <a:t>Griffith)</a:t>
            </a:r>
            <a:r>
              <a:rPr lang="el-G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455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ανακάλυψη της διπλής έλικας του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Θέση περιεχομένου 13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925144"/>
          </a:xfrm>
        </p:spPr>
        <p:txBody>
          <a:bodyPr rtlCol="0">
            <a:normAutofit/>
          </a:bodyPr>
          <a:lstStyle/>
          <a:p>
            <a:pPr lvl="0" rtl="0"/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Δεδομένα από την ανάλυση του ποσοστού των βάσεων των βάσεων σε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μόριο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0" rtl="0"/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 αριθμός των </a:t>
            </a:r>
            <a:r>
              <a:rPr lang="el-G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νουκλεοτιδίων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που έχουν ως βάση την </a:t>
            </a:r>
            <a:r>
              <a:rPr lang="el-G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αδενίνη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είναι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ίσος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με τον αριθμό των </a:t>
            </a:r>
            <a:r>
              <a:rPr lang="el-G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νουκλεοτιδίων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που έχουν ως βάση τη </a:t>
            </a:r>
            <a:r>
              <a:rPr lang="el-G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θυμίνη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ο αριθμός των </a:t>
            </a:r>
            <a:r>
              <a:rPr lang="el-G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νουκλεοτιδίων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που έχουν ως βάση τη </a:t>
            </a:r>
            <a:r>
              <a:rPr lang="el-G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γουανίνη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ίσος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με αυτών που έχουν ως βάση την </a:t>
            </a:r>
            <a:r>
              <a:rPr lang="el-G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κυτοσίνη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Α=Τ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G=C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0" rtl="0"/>
            <a:r>
              <a:rPr lang="el-GR" sz="2400" dirty="0"/>
              <a:t>Ο λόγος </a:t>
            </a:r>
            <a:r>
              <a:rPr lang="el-GR" sz="2400" b="1" dirty="0"/>
              <a:t>Α+Τ/</a:t>
            </a:r>
            <a:r>
              <a:rPr lang="en-US" sz="2400" b="1" dirty="0"/>
              <a:t>G+C</a:t>
            </a:r>
            <a:r>
              <a:rPr lang="el-GR" sz="2400" dirty="0"/>
              <a:t> διαφέρει από </a:t>
            </a:r>
            <a:r>
              <a:rPr lang="el-GR" sz="2400" b="1" dirty="0"/>
              <a:t>είδος σε είδος </a:t>
            </a:r>
            <a:r>
              <a:rPr lang="el-GR" sz="2400" dirty="0"/>
              <a:t>και σχετίζεται με το </a:t>
            </a:r>
            <a:r>
              <a:rPr lang="el-GR" sz="2400" b="1" dirty="0"/>
              <a:t>είδος του οργανισμού</a:t>
            </a:r>
            <a:r>
              <a:rPr lang="el-GR" sz="2400" dirty="0"/>
              <a:t>.</a:t>
            </a:r>
          </a:p>
          <a:p>
            <a:r>
              <a:rPr lang="el-GR" sz="2400" dirty="0"/>
              <a:t>Τα παραπάνω σε συνδυασμό με την </a:t>
            </a:r>
            <a:r>
              <a:rPr lang="el-GR" sz="2400" b="1" dirty="0"/>
              <a:t>απεικόνιση</a:t>
            </a:r>
            <a:r>
              <a:rPr lang="el-GR" sz="2400" dirty="0"/>
              <a:t> του μορίου </a:t>
            </a:r>
            <a:r>
              <a:rPr lang="en-US" sz="2400" dirty="0"/>
              <a:t>DNA</a:t>
            </a:r>
            <a:r>
              <a:rPr lang="el-GR" sz="2400" dirty="0"/>
              <a:t> με </a:t>
            </a:r>
            <a:r>
              <a:rPr lang="el-GR" sz="2400" b="1" dirty="0"/>
              <a:t>χρήση </a:t>
            </a:r>
            <a:r>
              <a:rPr lang="el-GR" sz="2400" b="1" dirty="0" err="1"/>
              <a:t>ακτίνων</a:t>
            </a:r>
            <a:r>
              <a:rPr lang="el-GR" sz="2400" b="1" dirty="0"/>
              <a:t> Χ </a:t>
            </a:r>
            <a:r>
              <a:rPr lang="el-GR" sz="2400" dirty="0"/>
              <a:t>από την </a:t>
            </a:r>
            <a:r>
              <a:rPr lang="en-US" sz="2400" dirty="0"/>
              <a:t>R. Franklin</a:t>
            </a:r>
            <a:r>
              <a:rPr lang="el-GR" sz="2400" dirty="0"/>
              <a:t> οδήγησαν τους </a:t>
            </a:r>
            <a:r>
              <a:rPr lang="en-US" sz="2400" dirty="0"/>
              <a:t>Watson </a:t>
            </a:r>
            <a:r>
              <a:rPr lang="el-GR" sz="2400" dirty="0"/>
              <a:t>και </a:t>
            </a:r>
            <a:r>
              <a:rPr lang="en-US" sz="2400" dirty="0"/>
              <a:t>Crick</a:t>
            </a:r>
            <a:r>
              <a:rPr lang="el-GR" sz="2400" dirty="0"/>
              <a:t> με τη βοήθεια του </a:t>
            </a:r>
            <a:r>
              <a:rPr lang="en-US" sz="2400" dirty="0"/>
              <a:t>Wilkins</a:t>
            </a:r>
            <a:r>
              <a:rPr lang="el-GR" sz="2400" dirty="0"/>
              <a:t> στην ανακάλυψη της </a:t>
            </a:r>
            <a:r>
              <a:rPr lang="el-GR" sz="2400" b="1" dirty="0"/>
              <a:t>διπλής έλικας του </a:t>
            </a:r>
            <a:r>
              <a:rPr lang="en-US" sz="2400" b="1" dirty="0"/>
              <a:t>DNA</a:t>
            </a:r>
            <a:r>
              <a:rPr lang="el-GR" sz="2400" dirty="0"/>
              <a:t> το 1953.</a:t>
            </a:r>
          </a:p>
          <a:p>
            <a:pPr lvl="0" rtl="0"/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74936"/>
          </a:xfrm>
        </p:spPr>
        <p:txBody>
          <a:bodyPr rtlCol="0"/>
          <a:lstStyle/>
          <a:p>
            <a:pPr rtl="0"/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μοντέλο της διπλής έλικας του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Θέση περιεχομένου 10"/>
          <p:cNvSpPr>
            <a:spLocks noGrp="1"/>
          </p:cNvSpPr>
          <p:nvPr>
            <p:ph idx="1"/>
          </p:nvPr>
        </p:nvSpPr>
        <p:spPr>
          <a:xfrm>
            <a:off x="1593436" y="1052737"/>
            <a:ext cx="9782801" cy="5400599"/>
          </a:xfrm>
        </p:spPr>
        <p:txBody>
          <a:bodyPr rtlCol="0">
            <a:normAutofit/>
          </a:bodyPr>
          <a:lstStyle/>
          <a:p>
            <a:pPr rtl="0"/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Το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</a:t>
            </a:r>
            <a:r>
              <a:rPr lang="el-GR" sz="2400" dirty="0"/>
              <a:t> αποτελείται από </a:t>
            </a:r>
            <a:r>
              <a:rPr lang="el-GR" sz="2400" b="1" dirty="0"/>
              <a:t>δύο </a:t>
            </a:r>
            <a:r>
              <a:rPr lang="el-GR" sz="2400" b="1" dirty="0" err="1"/>
              <a:t>πολυνουκλεοτιδικές</a:t>
            </a:r>
            <a:r>
              <a:rPr lang="el-GR" sz="2400" b="1" dirty="0"/>
              <a:t> αλυσίδες </a:t>
            </a:r>
            <a:r>
              <a:rPr lang="el-GR" sz="2400" dirty="0"/>
              <a:t>που σχηματίζουν στο χώρο μια </a:t>
            </a:r>
            <a:r>
              <a:rPr lang="el-GR" sz="2400" b="1" dirty="0"/>
              <a:t>δεξιόστροφη διπλή έλικα</a:t>
            </a:r>
            <a:r>
              <a:rPr lang="el-GR" sz="2400" dirty="0"/>
              <a:t>.</a:t>
            </a:r>
          </a:p>
          <a:p>
            <a:pPr rtl="0"/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Η διπλή έλικα έχει ένα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σταθερό σκελετό 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που αποτελείται από επαναλαμβανόμενα μόρια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φωσφορικής ομάδας-</a:t>
            </a:r>
            <a:r>
              <a:rPr lang="el-G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δεοξυριβόζης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ενωμένα με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3’-5’ </a:t>
            </a:r>
            <a:r>
              <a:rPr lang="el-G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φωσφοδιεστερικό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δεσμό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ο οποίος είναι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υδρόφιλος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ενώ στο εσωτερικό του μορίου βρίσκονται οι αζωτούχες βάσεις που είναι </a:t>
            </a:r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υδρόφοβες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rtl="0"/>
            <a:r>
              <a:rPr lang="el-GR" sz="2400" dirty="0"/>
              <a:t>3) Κανόνας </a:t>
            </a:r>
            <a:r>
              <a:rPr lang="el-GR" sz="2400" b="1" dirty="0" err="1"/>
              <a:t>συμπληρώματικότητας</a:t>
            </a:r>
            <a:r>
              <a:rPr lang="el-GR" sz="2400" b="1" dirty="0"/>
              <a:t> των βάσεων-</a:t>
            </a:r>
            <a:r>
              <a:rPr lang="el-GR" sz="2400" dirty="0"/>
              <a:t>&gt; Οι αζωτούχες βάσεις των δύο αλυσίδων συνδέονται μεταξύ τους με </a:t>
            </a:r>
            <a:r>
              <a:rPr lang="el-GR" sz="2400" b="1" dirty="0"/>
              <a:t>δεσμούς υδρογόνου</a:t>
            </a:r>
            <a:r>
              <a:rPr lang="el-GR" sz="2400" dirty="0"/>
              <a:t>. Η </a:t>
            </a:r>
            <a:r>
              <a:rPr lang="el-GR" sz="2400" dirty="0" err="1"/>
              <a:t>αδενίνη</a:t>
            </a:r>
            <a:r>
              <a:rPr lang="el-GR" sz="2400" dirty="0"/>
              <a:t> (Α) μόνο με τη </a:t>
            </a:r>
            <a:r>
              <a:rPr lang="el-GR" sz="2400" dirty="0" err="1"/>
              <a:t>θυμίνη</a:t>
            </a:r>
            <a:r>
              <a:rPr lang="el-GR" sz="2400" dirty="0"/>
              <a:t> (Τ) και η </a:t>
            </a:r>
            <a:r>
              <a:rPr lang="el-GR" sz="2400" dirty="0" err="1"/>
              <a:t>γουανίνη</a:t>
            </a:r>
            <a:r>
              <a:rPr lang="el-GR" sz="2400" dirty="0"/>
              <a:t> </a:t>
            </a:r>
            <a:r>
              <a:rPr lang="en-US" sz="2400" dirty="0"/>
              <a:t>(G)</a:t>
            </a:r>
            <a:r>
              <a:rPr lang="el-GR" sz="2400" dirty="0"/>
              <a:t> μόνο με την </a:t>
            </a:r>
            <a:r>
              <a:rPr lang="el-GR" sz="2400" dirty="0" err="1"/>
              <a:t>κυτοσύνη</a:t>
            </a:r>
            <a:r>
              <a:rPr lang="el-GR" sz="2400" dirty="0"/>
              <a:t> </a:t>
            </a:r>
            <a:r>
              <a:rPr lang="en-US" sz="2400" dirty="0"/>
              <a:t>(C). </a:t>
            </a:r>
            <a:r>
              <a:rPr lang="el-GR" sz="2400" dirty="0"/>
              <a:t>Με τους δεσμούς σταθεροποιείται η </a:t>
            </a:r>
            <a:r>
              <a:rPr lang="el-GR" sz="2400" b="1" dirty="0"/>
              <a:t>δευτεροταγής δομή </a:t>
            </a:r>
            <a:r>
              <a:rPr lang="el-GR" sz="2400" dirty="0"/>
              <a:t>του μορίου.</a:t>
            </a:r>
          </a:p>
          <a:p>
            <a:pPr marL="246888" marR="0" lvl="0" indent="-2468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›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Η Α με την Τ συνδέονται με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δύο δεσμούς υδρογόνου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ενώ η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 την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με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δεσμούς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υδρογόνου.</a:t>
            </a:r>
          </a:p>
        </p:txBody>
      </p:sp>
    </p:spTree>
    <p:extLst>
      <p:ext uri="{BB962C8B-B14F-4D97-AF65-F5344CB8AC3E}">
        <p14:creationId xmlns:p14="http://schemas.microsoft.com/office/powerpoint/2010/main" val="16066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μοντέλο της διπλής έλικας του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F584BFAA-7F00-4FC4-9DE1-B3BFE6BCC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1765" y="1600200"/>
            <a:ext cx="3124472" cy="4709120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60E59F5-5151-4D4B-BF6B-F38689EB9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6658328" cy="4781128"/>
          </a:xfrm>
        </p:spPr>
        <p:txBody>
          <a:bodyPr>
            <a:normAutofit/>
          </a:bodyPr>
          <a:lstStyle/>
          <a:p>
            <a:r>
              <a:rPr lang="el-GR" sz="2400" dirty="0"/>
              <a:t>5) Οι δύο αλυσίδες είναι </a:t>
            </a:r>
            <a:r>
              <a:rPr lang="el-GR" sz="2400" b="1" dirty="0"/>
              <a:t>συμπληρωματικές μεταξύ τους</a:t>
            </a:r>
            <a:r>
              <a:rPr lang="el-GR" sz="2400" dirty="0"/>
              <a:t>, δηλαδή η αλληλουχία της μιας καθορίζει την αλληλουχία της άλλης.</a:t>
            </a:r>
          </a:p>
          <a:p>
            <a:r>
              <a:rPr lang="el-GR" sz="2400" dirty="0"/>
              <a:t>-&gt;τεράστια σημασία για τον </a:t>
            </a:r>
            <a:r>
              <a:rPr lang="el-GR" sz="2400" dirty="0" err="1"/>
              <a:t>αυτοδιπλασιασμό</a:t>
            </a:r>
            <a:r>
              <a:rPr lang="el-GR" sz="2400" dirty="0"/>
              <a:t> του </a:t>
            </a:r>
            <a:r>
              <a:rPr lang="en-US" sz="2400" dirty="0"/>
              <a:t>DNA</a:t>
            </a:r>
            <a:r>
              <a:rPr lang="el-GR" sz="2400" dirty="0"/>
              <a:t> </a:t>
            </a:r>
            <a:r>
              <a:rPr lang="el-GR" sz="2400" dirty="0" err="1"/>
              <a:t>καθιστόντας</a:t>
            </a:r>
            <a:r>
              <a:rPr lang="el-GR" sz="2400" dirty="0"/>
              <a:t> το </a:t>
            </a:r>
            <a:r>
              <a:rPr lang="el-GR" sz="2400" dirty="0" err="1"/>
              <a:t>το</a:t>
            </a:r>
            <a:r>
              <a:rPr lang="el-GR" sz="2400" dirty="0"/>
              <a:t> καταλληλότερο μόριο για τη διατήρηση και τη μεταβίβαση της γενετικής πληροφορίας.</a:t>
            </a:r>
          </a:p>
          <a:p>
            <a:r>
              <a:rPr lang="el-GR" sz="2400" dirty="0"/>
              <a:t>Κατά την αντιγραφή του </a:t>
            </a:r>
            <a:r>
              <a:rPr lang="en-US" sz="2400" dirty="0"/>
              <a:t>DNA</a:t>
            </a:r>
            <a:r>
              <a:rPr lang="el-GR" sz="2400" dirty="0"/>
              <a:t> κάθε αλυσίδα χρησιμοποιείται ως καλούπι για τη σύνθεση μιας </a:t>
            </a:r>
            <a:r>
              <a:rPr lang="el-GR" sz="2400" b="1" dirty="0"/>
              <a:t>συμπληρωματικής</a:t>
            </a:r>
            <a:r>
              <a:rPr lang="el-GR" sz="2400" dirty="0"/>
              <a:t> δημιουργώντας τελικά </a:t>
            </a:r>
            <a:r>
              <a:rPr lang="el-GR" sz="2400" b="1" dirty="0"/>
              <a:t>δυο δίκλωνα μόρια </a:t>
            </a:r>
            <a:r>
              <a:rPr lang="en-US" sz="2400" b="1" dirty="0"/>
              <a:t>DNA</a:t>
            </a:r>
            <a:r>
              <a:rPr lang="el-GR" sz="2400" b="1" dirty="0"/>
              <a:t> </a:t>
            </a:r>
            <a:r>
              <a:rPr lang="el-GR" sz="2400" dirty="0"/>
              <a:t>πανομοιότυπα με το μητρικό.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04B109C-7749-4762-BAC5-A7B56C1FF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766" y="1604391"/>
            <a:ext cx="3124471" cy="41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0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DF423D-0B18-4301-AE7A-F4994BE08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z="3600" b="1" i="0" u="none" strike="noStrike" kern="1200" cap="none" spc="0" normalizeH="0" baseline="0" noProof="0" dirty="0">
                <a:ln w="22225">
                  <a:solidFill>
                    <a:srgbClr val="B4DCFA"/>
                  </a:solidFill>
                  <a:prstDash val="solid"/>
                </a:ln>
                <a:solidFill>
                  <a:srgbClr val="B4DCFA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μοντέλο της διπλής έλικας του </a:t>
            </a:r>
            <a:r>
              <a:rPr kumimoji="0" lang="en-US" sz="3600" b="1" i="0" u="none" strike="noStrike" kern="1200" cap="none" spc="0" normalizeH="0" baseline="0" noProof="0" dirty="0">
                <a:ln w="22225">
                  <a:solidFill>
                    <a:srgbClr val="B4DCFA"/>
                  </a:solidFill>
                  <a:prstDash val="solid"/>
                </a:ln>
                <a:solidFill>
                  <a:srgbClr val="B4DCFA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0A9FEF-41E3-4107-9625-8B323B827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6) Οι δύο αλυσίδες είναι </a:t>
            </a:r>
            <a:r>
              <a:rPr lang="el-GR" sz="2400" b="1" dirty="0" err="1"/>
              <a:t>αντιπαράλληλες</a:t>
            </a:r>
            <a:r>
              <a:rPr lang="el-GR" sz="2400" dirty="0"/>
              <a:t>, δηλαδή το </a:t>
            </a:r>
            <a:r>
              <a:rPr lang="el-GR" sz="2400" b="1" dirty="0"/>
              <a:t>3’ άκρο </a:t>
            </a:r>
            <a:r>
              <a:rPr lang="el-GR" sz="2400" dirty="0"/>
              <a:t>της μιας βρίσκεται απέναντι από το </a:t>
            </a:r>
            <a:r>
              <a:rPr lang="el-GR" sz="2400" b="1" dirty="0"/>
              <a:t>5’ άκρο</a:t>
            </a:r>
            <a:r>
              <a:rPr lang="el-GR" sz="2400" dirty="0"/>
              <a:t> της άλλης.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015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B4442C-6DAE-4BB6-A1C9-885D795D9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γενετικό υλικό ελέγχει όλες τις λειτουργίες του κυττάρου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ABD94B-A6D5-4BAA-B9B9-1EC09D7C1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DNA-&gt;</a:t>
            </a:r>
            <a:r>
              <a:rPr lang="el-GR" sz="2400" dirty="0"/>
              <a:t> Το γενετικό υλικό όλων των κυττάρων και των περισσότερων ιών</a:t>
            </a:r>
          </a:p>
          <a:p>
            <a:r>
              <a:rPr lang="el-GR" sz="2400" b="1" dirty="0"/>
              <a:t>Οι λειτουργίες του </a:t>
            </a:r>
            <a:r>
              <a:rPr lang="en-US" sz="2400" b="1" dirty="0"/>
              <a:t>DNA:</a:t>
            </a:r>
            <a:endParaRPr lang="el-GR" sz="2400" b="1" dirty="0"/>
          </a:p>
          <a:p>
            <a:r>
              <a:rPr lang="el-GR" sz="2400" dirty="0"/>
              <a:t>1) </a:t>
            </a:r>
            <a:r>
              <a:rPr lang="el-GR" sz="2400" b="1" dirty="0"/>
              <a:t>Αποθήκευση γενετικής πληροφορίας</a:t>
            </a:r>
            <a:r>
              <a:rPr lang="el-GR" sz="2400" dirty="0"/>
              <a:t>. Οι πληροφορίες καθορίζουν όλα τα χαρακτηριστικά ενός οργανισμού και οργανώνονται σε λειτουργικές μονάδες, τα γονίδια.</a:t>
            </a:r>
          </a:p>
          <a:p>
            <a:r>
              <a:rPr lang="el-GR" sz="2400" b="1" dirty="0"/>
              <a:t>Γονίδιο</a:t>
            </a:r>
            <a:r>
              <a:rPr lang="el-GR" sz="2400" dirty="0"/>
              <a:t>-&gt; λειτουργική μονάδα που αποθηκεύει την πληροφορία σχετικά με τη δημιουργία μιας πρωτεΐνης ή ενός είδους </a:t>
            </a:r>
            <a:r>
              <a:rPr lang="en-US" sz="2400" dirty="0"/>
              <a:t>RNA</a:t>
            </a:r>
            <a:r>
              <a:rPr lang="el-GR" sz="2400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401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F581C6-C0CD-462A-86D3-12F48991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z="3600" b="1" i="0" u="none" strike="noStrike" kern="1200" cap="none" spc="0" normalizeH="0" baseline="0" noProof="0" dirty="0">
                <a:ln w="22225">
                  <a:solidFill>
                    <a:srgbClr val="B4DCFA"/>
                  </a:solidFill>
                  <a:prstDash val="solid"/>
                </a:ln>
                <a:solidFill>
                  <a:srgbClr val="B4DCFA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γενετικό υλικό ελέγχει όλες τις λειτουργίες του κυττάρου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4F8C26-EFA4-4C55-A653-98F91073C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2) </a:t>
            </a:r>
            <a:r>
              <a:rPr lang="el-GR" sz="2400" b="1" dirty="0"/>
              <a:t>Διατήρηση και μεταβίβαση </a:t>
            </a:r>
            <a:r>
              <a:rPr lang="el-GR" sz="2400" dirty="0"/>
              <a:t>της γενετικής πληροφορίας από κύτταρο σε κύτταρο και από οργανισμό σε οργανισμό με τον </a:t>
            </a:r>
            <a:r>
              <a:rPr lang="el-GR" sz="2400" dirty="0" err="1"/>
              <a:t>αυτοδιπλασιασμό</a:t>
            </a:r>
            <a:r>
              <a:rPr lang="el-GR" sz="2400" dirty="0"/>
              <a:t> του </a:t>
            </a:r>
            <a:r>
              <a:rPr lang="en-US" sz="2400" dirty="0"/>
              <a:t>DNA.</a:t>
            </a:r>
            <a:endParaRPr lang="el-GR" sz="2400" dirty="0"/>
          </a:p>
          <a:p>
            <a:r>
              <a:rPr lang="el-GR" sz="2400" dirty="0"/>
              <a:t>3) </a:t>
            </a:r>
            <a:r>
              <a:rPr lang="el-GR" sz="2400" b="1" dirty="0"/>
              <a:t>Έκφραση</a:t>
            </a:r>
            <a:r>
              <a:rPr lang="el-GR" sz="2400" dirty="0"/>
              <a:t> της γενετικής πληροφορίας με τον έλεγχο της σύνθεσης των πρωτεϊνών. </a:t>
            </a:r>
          </a:p>
          <a:p>
            <a:endParaRPr lang="el-GR" sz="2400" dirty="0"/>
          </a:p>
          <a:p>
            <a:r>
              <a:rPr lang="el-GR" sz="2400" dirty="0"/>
              <a:t>Το </a:t>
            </a:r>
            <a:r>
              <a:rPr lang="en-US" sz="2400" dirty="0"/>
              <a:t>DNA</a:t>
            </a:r>
            <a:r>
              <a:rPr lang="el-GR" sz="2400" dirty="0"/>
              <a:t> σε ένα </a:t>
            </a:r>
            <a:r>
              <a:rPr lang="el-GR" sz="2400" dirty="0" err="1"/>
              <a:t>ευκαρυωτικό</a:t>
            </a:r>
            <a:r>
              <a:rPr lang="el-GR" sz="2400" dirty="0"/>
              <a:t> κύτταρο βρίσκεται στον </a:t>
            </a:r>
            <a:r>
              <a:rPr lang="el-GR" sz="2400" b="1" dirty="0"/>
              <a:t>πυρήνα</a:t>
            </a:r>
            <a:r>
              <a:rPr lang="el-GR" sz="2400" dirty="0"/>
              <a:t>, στα </a:t>
            </a:r>
            <a:r>
              <a:rPr lang="el-GR" sz="2400" b="1" dirty="0"/>
              <a:t>μιτοχόνδρια</a:t>
            </a:r>
            <a:r>
              <a:rPr lang="el-GR" sz="2400" dirty="0"/>
              <a:t> και στους </a:t>
            </a:r>
            <a:r>
              <a:rPr lang="el-GR" sz="2400" b="1" dirty="0" err="1"/>
              <a:t>χλωροπλάστες</a:t>
            </a:r>
            <a:r>
              <a:rPr lang="el-GR" sz="2400" dirty="0"/>
              <a:t>, αλλά όταν χρησιμοποιούμε τον όρο </a:t>
            </a:r>
            <a:r>
              <a:rPr lang="el-GR" sz="2400" b="1" dirty="0" err="1"/>
              <a:t>γονιδίωμα</a:t>
            </a:r>
            <a:r>
              <a:rPr lang="el-GR" sz="2400" dirty="0"/>
              <a:t> αναφερόμαστε στο </a:t>
            </a:r>
            <a:r>
              <a:rPr lang="en-US" sz="2400" dirty="0"/>
              <a:t>DNA</a:t>
            </a:r>
            <a:r>
              <a:rPr lang="el-GR" sz="2400" dirty="0"/>
              <a:t> που βρίσκεται στον </a:t>
            </a:r>
            <a:r>
              <a:rPr lang="el-GR" sz="2400" b="1" dirty="0"/>
              <a:t>πυρήνα</a:t>
            </a:r>
            <a:r>
              <a:rPr lang="el-G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989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4E6041-ECCF-48C7-9846-0BC3DA85A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z="3600" b="1" i="0" u="none" strike="noStrike" kern="1200" cap="none" spc="0" normalizeH="0" baseline="0" noProof="0" dirty="0">
                <a:ln w="22225">
                  <a:solidFill>
                    <a:srgbClr val="B4DCFA"/>
                  </a:solidFill>
                  <a:prstDash val="solid"/>
                </a:ln>
                <a:solidFill>
                  <a:srgbClr val="B4DCFA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γενετικό υλικό ελέγχει όλες τις λειτουργίες του κυττάρου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3AE483-09C1-43B0-B335-55B831A7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925144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Απλοειδή κύτταρα</a:t>
            </a:r>
            <a:r>
              <a:rPr lang="el-GR" dirty="0"/>
              <a:t>: αυτά που το </a:t>
            </a:r>
            <a:r>
              <a:rPr lang="el-GR" dirty="0" err="1"/>
              <a:t>γονιδίωμά</a:t>
            </a:r>
            <a:r>
              <a:rPr lang="el-GR" dirty="0"/>
              <a:t> τους υπάρχει σε ένα μόνο αντίγραφο</a:t>
            </a:r>
          </a:p>
          <a:p>
            <a:r>
              <a:rPr lang="el-GR" b="1" dirty="0" err="1"/>
              <a:t>Διπλοειδή</a:t>
            </a:r>
            <a:r>
              <a:rPr lang="el-GR" b="1" dirty="0"/>
              <a:t> κύτταρα</a:t>
            </a:r>
            <a:r>
              <a:rPr lang="el-GR" dirty="0"/>
              <a:t>: αυτά που το </a:t>
            </a:r>
            <a:r>
              <a:rPr lang="el-GR" dirty="0" err="1"/>
              <a:t>γονιδίωμά</a:t>
            </a:r>
            <a:r>
              <a:rPr lang="el-GR" dirty="0"/>
              <a:t> τους υπάρχει σε δυο αντίγραφα.</a:t>
            </a:r>
          </a:p>
          <a:p>
            <a:endParaRPr lang="el-GR" dirty="0"/>
          </a:p>
          <a:p>
            <a:r>
              <a:rPr lang="el-GR" dirty="0"/>
              <a:t>Η περιγραφή του μήκους ή της αλληλουχίας ενός </a:t>
            </a:r>
            <a:r>
              <a:rPr lang="el-GR" dirty="0" err="1"/>
              <a:t>νουκλεϊκού</a:t>
            </a:r>
            <a:r>
              <a:rPr lang="el-GR" dirty="0"/>
              <a:t> οξέος γίνεται με τον όρο αριθμός ή αλληλουχία βάσεων. Εννοούμε αριθμό ή αλληλουχία </a:t>
            </a:r>
            <a:r>
              <a:rPr lang="el-GR" dirty="0" err="1"/>
              <a:t>νουκλεοτιδίων</a:t>
            </a:r>
            <a:r>
              <a:rPr lang="el-GR" dirty="0"/>
              <a:t>, αλλά γίνεται μόνο απλούστευση επειδή μόνο η βάση αλλάζει. Στα μονόκλωνα μόρια αναφερόμαστε με τον όρο βάσεις ενώ στα δίκλωνα με ζεύγη βάσεων για να αναφερθούμε στο μήκος του μορίου.</a:t>
            </a:r>
          </a:p>
          <a:p>
            <a:r>
              <a:rPr lang="el-GR" dirty="0"/>
              <a:t>Πχ. Ένα δίκλωνο </a:t>
            </a:r>
            <a:r>
              <a:rPr lang="en-US" dirty="0"/>
              <a:t>DNA</a:t>
            </a:r>
            <a:r>
              <a:rPr lang="el-GR" dirty="0"/>
              <a:t> μπορεί να έχει μήκος 2.000 ζευγών βάσεων, δηλαδή συνολικά </a:t>
            </a:r>
            <a:r>
              <a:rPr lang="el-GR" dirty="0" err="1"/>
              <a:t>απότελείται</a:t>
            </a:r>
            <a:r>
              <a:rPr lang="el-GR" dirty="0"/>
              <a:t> από 4.000 βάσεις. </a:t>
            </a:r>
          </a:p>
          <a:p>
            <a:r>
              <a:rPr lang="el-GR" dirty="0"/>
              <a:t>Ένα μόριο </a:t>
            </a:r>
            <a:r>
              <a:rPr lang="en-US" dirty="0"/>
              <a:t>RNA</a:t>
            </a:r>
            <a:r>
              <a:rPr lang="el-GR" dirty="0"/>
              <a:t> είναι μονόκλωνο, άρα έχει μήκος 2.000 βάσεις.</a:t>
            </a:r>
          </a:p>
        </p:txBody>
      </p:sp>
    </p:spTree>
    <p:extLst>
      <p:ext uri="{BB962C8B-B14F-4D97-AF65-F5344CB8AC3E}">
        <p14:creationId xmlns:p14="http://schemas.microsoft.com/office/powerpoint/2010/main" val="137456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3BC841-6E18-4C03-9925-BE8CDB7F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γενετικό υλικό των </a:t>
            </a:r>
            <a:r>
              <a:rPr lang="el-GR" dirty="0" err="1"/>
              <a:t>προκαρυωτικών</a:t>
            </a:r>
            <a:r>
              <a:rPr lang="el-GR" dirty="0"/>
              <a:t> κυττάρων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9D72F6-12FE-48A4-A408-6BD7017ED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Δίκλωνο κυκλικό μόριο </a:t>
            </a:r>
            <a:r>
              <a:rPr lang="en-US" sz="2400" dirty="0"/>
              <a:t>DNA</a:t>
            </a:r>
            <a:r>
              <a:rPr lang="el-GR" sz="2400" dirty="0"/>
              <a:t> μήκους περίπου 1</a:t>
            </a:r>
            <a:r>
              <a:rPr lang="en-US" sz="2400" dirty="0"/>
              <a:t>mm.</a:t>
            </a:r>
            <a:endParaRPr lang="el-GR" sz="2400" dirty="0"/>
          </a:p>
          <a:p>
            <a:r>
              <a:rPr lang="el-GR" sz="2400" dirty="0"/>
              <a:t>Το </a:t>
            </a:r>
            <a:r>
              <a:rPr lang="en-US" sz="2400" dirty="0"/>
              <a:t>DNA</a:t>
            </a:r>
            <a:r>
              <a:rPr lang="el-GR" sz="2400" dirty="0"/>
              <a:t> αναδιπλώνεται και </a:t>
            </a:r>
            <a:r>
              <a:rPr lang="el-GR" sz="2400" dirty="0" err="1"/>
              <a:t>πακετάρεται</a:t>
            </a:r>
            <a:r>
              <a:rPr lang="el-GR" sz="2400" dirty="0"/>
              <a:t> με τη βοήθεια πρωτεϊνών αποκτώντας τελικό μήκος 1μ</a:t>
            </a:r>
            <a:r>
              <a:rPr lang="en-US" sz="2400" dirty="0"/>
              <a:t>m</a:t>
            </a:r>
            <a:r>
              <a:rPr lang="el-GR" sz="2400" dirty="0"/>
              <a:t>.</a:t>
            </a:r>
          </a:p>
          <a:p>
            <a:r>
              <a:rPr lang="el-GR" sz="2400" dirty="0"/>
              <a:t>Τα </a:t>
            </a:r>
            <a:r>
              <a:rPr lang="el-GR" sz="2400" dirty="0" err="1"/>
              <a:t>προκαρυωτικά</a:t>
            </a:r>
            <a:r>
              <a:rPr lang="el-GR" sz="2400" dirty="0"/>
              <a:t> κύτταρα είναι απλοειδή- </a:t>
            </a:r>
            <a:r>
              <a:rPr lang="el-GR" sz="2400" b="1" dirty="0"/>
              <a:t>έχουν ένα αντίγραφο </a:t>
            </a:r>
            <a:r>
              <a:rPr lang="el-GR" sz="2400" b="1" dirty="0" err="1"/>
              <a:t>γονιδιώματος</a:t>
            </a:r>
            <a:r>
              <a:rPr lang="el-GR" sz="2400" b="1" dirty="0"/>
              <a:t>.</a:t>
            </a:r>
          </a:p>
          <a:p>
            <a:r>
              <a:rPr lang="el-GR" sz="2400" b="1" dirty="0" err="1"/>
              <a:t>Πλασμίδια</a:t>
            </a:r>
            <a:r>
              <a:rPr lang="el-GR" sz="2400" dirty="0"/>
              <a:t>: </a:t>
            </a:r>
            <a:r>
              <a:rPr lang="el-GR" sz="2400" b="1" dirty="0"/>
              <a:t>δίκλωνα κυκλικά μόρια </a:t>
            </a:r>
            <a:r>
              <a:rPr lang="en-US" sz="2400" b="1" dirty="0"/>
              <a:t>DNA </a:t>
            </a:r>
            <a:r>
              <a:rPr lang="el-GR" sz="2400" dirty="0"/>
              <a:t>διαφόρων μεγεθών που περιέχουν </a:t>
            </a:r>
            <a:r>
              <a:rPr lang="el-GR" sz="2400" b="1" dirty="0"/>
              <a:t>μικρό ποσοστό της γενετικής </a:t>
            </a:r>
            <a:r>
              <a:rPr lang="el-GR" sz="2400" b="1" dirty="0" err="1"/>
              <a:t>πληροφοριάς</a:t>
            </a:r>
            <a:r>
              <a:rPr lang="el-GR" sz="2400" b="1" dirty="0"/>
              <a:t> </a:t>
            </a:r>
            <a:r>
              <a:rPr lang="el-GR" sz="2400" dirty="0"/>
              <a:t>του κυττάρου και αποτελούν το 1-2% του </a:t>
            </a:r>
            <a:r>
              <a:rPr lang="el-GR" sz="2400" dirty="0" err="1"/>
              <a:t>βακτηριακού</a:t>
            </a:r>
            <a:r>
              <a:rPr lang="el-GR" sz="2400" dirty="0"/>
              <a:t> </a:t>
            </a:r>
            <a:r>
              <a:rPr lang="en-US" sz="2400" dirty="0"/>
              <a:t>DNA.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7009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Πρότυπο σχεδίασης παζλ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685231_TF03460527" id="{3385F5DE-F8B9-4140-A510-85FDC2635F00}" vid="{372D3BFA-DBAB-48CA-9000-E3561A69C240}"/>
    </a:ext>
  </a:extLst>
</a:theme>
</file>

<file path=ppt/theme/theme2.xml><?xml version="1.0" encoding="utf-8"?>
<a:theme xmlns:a="http://schemas.openxmlformats.org/drawingml/2006/main" name="Θέμα του Offic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Διαφάνειες με σχεδίαση παζλ</Template>
  <TotalTime>231</TotalTime>
  <Words>847</Words>
  <Application>Microsoft Office PowerPoint</Application>
  <PresentationFormat>Προσαρμογή</PresentationFormat>
  <Paragraphs>52</Paragraphs>
  <Slides>10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Euphemia</vt:lpstr>
      <vt:lpstr>Tahoma</vt:lpstr>
      <vt:lpstr>Πρότυπο σχεδίασης παζλ</vt:lpstr>
      <vt:lpstr>Κεφάλαιο 1ο</vt:lpstr>
      <vt:lpstr>Η ανακάλυψη της διπλής έλικας του DNA</vt:lpstr>
      <vt:lpstr>Το μοντέλο της διπλής έλικας του DNA</vt:lpstr>
      <vt:lpstr>Το μοντέλο της διπλής έλικας του DNA</vt:lpstr>
      <vt:lpstr>Το μοντέλο της διπλής έλικας του DNA</vt:lpstr>
      <vt:lpstr>Το γενετικό υλικό ελέγχει όλες τις λειτουργίες του κυττάρου</vt:lpstr>
      <vt:lpstr>Το γενετικό υλικό ελέγχει όλες τις λειτουργίες του κυττάρου</vt:lpstr>
      <vt:lpstr>Το γενετικό υλικό ελέγχει όλες τις λειτουργίες του κυττάρου</vt:lpstr>
      <vt:lpstr>Το γενετικό υλικό των προκαρυωτικών κυττάρων</vt:lpstr>
      <vt:lpstr>Ιδιότητες πλασμιδίων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1ο</dc:title>
  <dc:creator>Δήμητρα-Γεωργία Λαύκα</dc:creator>
  <cp:lastModifiedBy>Δήμητρα-Γεωργία Λαύκα</cp:lastModifiedBy>
  <cp:revision>15</cp:revision>
  <dcterms:created xsi:type="dcterms:W3CDTF">2021-02-26T10:14:10Z</dcterms:created>
  <dcterms:modified xsi:type="dcterms:W3CDTF">2021-03-07T12:33:03Z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