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7" r:id="rId4"/>
    <p:sldId id="268" r:id="rId5"/>
    <p:sldId id="269" r:id="rId6"/>
    <p:sldId id="258" r:id="rId7"/>
    <p:sldId id="260" r:id="rId8"/>
    <p:sldId id="261" r:id="rId9"/>
    <p:sldId id="262" r:id="rId10"/>
    <p:sldId id="263" r:id="rId11"/>
    <p:sldId id="266" r:id="rId12"/>
    <p:sldId id="270" r:id="rId13"/>
    <p:sldId id="271" r:id="rId14"/>
    <p:sldId id="272" r:id="rId15"/>
  </p:sldIdLst>
  <p:sldSz cx="12188825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599" autoAdjust="0"/>
  </p:normalViewPr>
  <p:slideViewPr>
    <p:cSldViewPr>
      <p:cViewPr varScale="1">
        <p:scale>
          <a:sx n="86" d="100"/>
          <a:sy n="86" d="100"/>
        </p:scale>
        <p:origin x="562" y="67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072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BCFB5D4-A4C8-4338-A8FC-A504D2C24A9B}" type="datetime1">
              <a:rPr lang="el-GR" smtClean="0"/>
              <a:t>18/3/2021</a:t>
            </a:fld>
            <a:endParaRPr lang="el-GR" dirty="0"/>
          </a:p>
        </p:txBody>
      </p:sp>
      <p:sp>
        <p:nvSpPr>
          <p:cNvPr id="4" name="Σύμβολο κράτησης θέσης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5" name="Σύμβολο κράτησης θέσης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813E63C-D67E-46AD-8F8E-C5243B6C950C}" type="datetime1">
              <a:rPr lang="el-GR" smtClean="0"/>
              <a:t>18/3/2021</a:t>
            </a:fld>
            <a:endParaRPr lang="el-GR" dirty="0"/>
          </a:p>
        </p:txBody>
      </p:sp>
      <p:sp>
        <p:nvSpPr>
          <p:cNvPr id="4" name="Σύμβολο κράτησης θέσης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 rtl="0"/>
            <a:r>
              <a:rPr lang="el-GR" dirty="0"/>
              <a:t>Δεύτερου επιπέδου</a:t>
            </a:r>
          </a:p>
          <a:p>
            <a:pPr lvl="2" rtl="0"/>
            <a:r>
              <a:rPr lang="el-GR" dirty="0"/>
              <a:t>Τρίτου επιπέδου</a:t>
            </a:r>
          </a:p>
          <a:p>
            <a:pPr lvl="3" rtl="0"/>
            <a:r>
              <a:rPr lang="el-GR" dirty="0"/>
              <a:t>Τέταρτου επιπέδου</a:t>
            </a:r>
          </a:p>
          <a:p>
            <a:pPr lvl="4" rtl="0"/>
            <a:r>
              <a:rPr lang="el-GR" dirty="0"/>
              <a:t>Πέμπτου επιπέδου</a:t>
            </a:r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63339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521950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84616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0892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75593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82133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82262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61635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46330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132397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l-GR" smtClean="0"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73698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256" name="Γραμμή" descr="Γραφικό γραμμής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Ελεύθερη σχεδίαση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8" name="Ελεύθερη σχεδίαση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9" name="Ελεύθερη σχεδίαση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0" name="Ελεύθερη σχεδίαση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1" name="Ελεύθερη σχεδίαση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2" name="Ελεύθερη σχεδίαση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3" name="Ελεύθερη σχεδίαση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4" name="Ελεύθερη σχεδίαση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5" name="Ελεύθερη σχεδίαση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6" name="Ελεύθερη σχεδίαση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7" name="Ελεύθερη σχεδίαση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8" name="Ελεύθερη σχεδίαση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9" name="Ελεύθερη σχεδίαση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0" name="Ελεύθερη σχεδίαση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1" name="Ελεύθερη σχεδίαση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2" name="Ελεύθερη σχεδίαση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3" name="Ελεύθερη σχεδίαση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4" name="Ελεύθερη σχεδίαση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5" name="Ελεύθερη σχεδίαση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6" name="Ελεύθερη σχεδίαση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7" name="Ελεύθερη σχεδίαση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8" name="Ελεύθερη σχεδίαση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9" name="Ελεύθερη σχεδίαση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0" name="Ελεύθερη σχεδίαση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1" name="Ελεύθερη σχεδίαση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2" name="Ελεύθερη σχεδίαση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3" name="Ελεύθερη σχεδίαση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4" name="Ελεύθερη σχεδίαση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5" name="Ελεύθερη σχεδίαση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6" name="Ελεύθερη σχεδίαση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7" name="Ελεύθερη σχεδίαση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8" name="Ελεύθερη σχεδίαση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9" name="Ελεύθερη σχεδίαση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0" name="Ελεύθερη σχεδίαση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1" name="Ελεύθερη σχεδίαση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2" name="Ελεύθερη σχεδίαση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3" name="Ελεύθερη σχεδίαση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4" name="Ελεύθερη σχεδίαση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5" name="Ελεύθερη σχεδίαση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6" name="Ελεύθερη σχεδίαση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7" name="Ελεύθερη σχεδίαση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8" name="Ελεύθερη σχεδίαση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9" name="Ελεύθερη σχεδίαση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0" name="Ελεύθερη σχεδίαση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1" name="Ελεύθερη σχεδίαση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2" name="Ελεύθερη σχεδίαση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3" name="Ελεύθερη σχεδίαση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4" name="Ελεύθερη σχεδίαση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5" name="Ελεύθερη σχεδίαση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6" name="Ελεύθερη σχεδίαση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7" name="Ελεύθερη σχεδίαση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8" name="Ελεύθερη σχεδίαση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9" name="Ελεύθερη σχεδίαση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0" name="Ελεύθερη σχεδίαση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1" name="Ελεύθερη σχεδίαση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2" name="Ελεύθερη σχεδίαση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3" name="Ελεύθερη σχεδίαση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4" name="Ελεύθερη σχεδίαση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5" name="Ελεύθερη σχεδίαση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6" name="Ελεύθερη σχεδίαση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7" name="Ελεύθερη σχεδίαση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8" name="Ελεύθερη σχεδίαση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9" name="Ελεύθερη σχεδίαση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0" name="Ελεύθερη σχεδίαση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1" name="Ελεύθερη σχεδίαση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2" name="Ελεύθερη σχεδίαση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3" name="Ελεύθερη σχεδίαση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4" name="Ελεύθερη σχεδίαση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5" name="Ελεύθερη σχεδίαση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6" name="Ελεύθερη σχεδίαση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7" name="Ελεύθερη σχεδίαση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8" name="Ελεύθερη σχεδίαση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9" name="Ελεύθερη σχεδίαση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0" name="Ελεύθερη σχεδίαση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1" name="Ελεύθερη σχεδίαση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2" name="Ελεύθερη σχεδίαση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3" name="Ελεύθερη σχεδίαση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4" name="Ελεύθερη σχεδίαση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5" name="Ελεύθερη σχεδίαση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6" name="Ελεύθερη σχεδίαση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7" name="Ελεύθερη σχεδίαση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8" name="Ελεύθερη σχεδίαση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9" name="Ελεύθερη σχεδίαση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0" name="Ελεύθερη σχεδίαση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1" name="Ελεύθερη σχεδίαση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2" name="Ελεύθερη σχεδίαση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3" name="Ελεύθερη σχεδίαση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4" name="Ελεύθερη σχεδίαση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5" name="Ελεύθερη σχεδίαση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6" name="Ελεύθερη σχεδίαση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7" name="Ελεύθερη σχεδίαση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8" name="Ελεύθερη σχεδίαση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9" name="Ελεύθερη σχεδίαση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0" name="Ελεύθερη σχεδίαση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1" name="Ελεύθερη σχεδίαση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2" name="Ελεύθερη σχεδίαση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3" name="Ελεύθερη σχεδίαση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4" name="Ελεύθερη σχεδίαση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5" name="Ελεύθερη σχεδίαση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6" name="Ελεύθερη σχεδίαση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7" name="Ελεύθερη σχεδίαση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8" name="Ελεύθερη σχεδίαση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9" name="Ελεύθερη σχεδίαση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0" name="Ελεύθερη σχεδίαση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1" name="Ελεύθερη σχεδίαση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2" name="Ελεύθερη σχεδίαση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3" name="Ελεύθερη σχεδίαση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4" name="Ελεύθερη σχεδίαση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5" name="Ελεύθερη σχεδίαση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6" name="Ελεύθερη σχεδίαση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7" name="Ελεύθερη σχεδίαση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8" name="Ελεύθερη σχεδίαση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9" name="Ελεύθερη σχεδίαση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0" name="Ελεύθερη σχεδίαση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1" name="Ελεύθερη σχεδίαση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2" name="Ελεύθερη σχεδίαση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3" name="Ελεύθερη σχεδίαση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4" name="Ελεύθερη σχεδίαση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5" name="Ελεύθερη σχεδίαση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6" name="Ελεύθερη σχεδίαση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7" name="Ελεύθερη σχεδίαση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8" name="Ελεύθερη σχεδίαση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9" name="Ελεύθερη σχεδίαση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</p:grp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7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Ελεύθερη σχεδίαση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9" name="Ελεύθερη σχεδίαση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0" name="Ελεύθερη σχεδίαση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1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2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3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4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5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4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5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6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7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8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9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0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1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2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3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4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5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6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7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8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9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0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1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2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3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4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5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6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7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8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9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0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1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2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3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4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5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6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7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8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9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0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1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2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3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4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5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6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7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8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9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0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1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2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3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4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5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6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7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8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9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80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81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D5C4122-C6A0-4C3A-884B-99E79B92808F}" type="datetime1">
              <a:rPr lang="el-GR" smtClean="0"/>
              <a:t>18/3/2021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7" name="Γραμμή" descr="Γραφικό γραμμής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9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0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1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2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3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4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5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4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5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6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7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8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9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0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1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2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3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4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5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6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7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8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39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0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1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2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3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4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5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6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7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8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49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0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1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2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3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4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5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6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7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8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59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0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1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2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3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4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5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6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7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8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69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0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1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2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3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4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5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6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7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8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79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80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81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87423C5-B4FD-4F01-AAC7-0EEF433AB54A}" type="datetime1">
              <a:rPr lang="el-GR" smtClean="0"/>
              <a:t>18/3/2021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167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9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0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1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2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3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4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5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6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7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8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9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0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1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2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3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4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5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6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7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8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9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0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1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2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3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4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5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6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7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8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9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0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1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2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3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4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5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6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7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8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9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0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1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2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3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4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5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6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7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8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9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0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1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2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3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4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5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6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7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8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9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0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1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2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3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4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5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6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7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8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9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40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41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17B44FC-29E4-4980-A70E-CC0957147049}" type="datetime1">
              <a:rPr lang="el-GR" smtClean="0"/>
              <a:t>18/3/2021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255" name="Γραμμή" descr="Γραφικό γραμμής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Ελεύθερη σχεδίαση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7" name="Ελεύθερη σχεδίαση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8" name="Ελεύθερη σχεδίαση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59" name="Ελεύθερη σχεδίαση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0" name="Ελεύθερη σχεδίαση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1" name="Ελεύθερη σχεδίαση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2" name="Ελεύθερη σχεδίαση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3" name="Ελεύθερη σχεδίαση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4" name="Ελεύθερη σχεδίαση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5" name="Ελεύθερη σχεδίαση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6" name="Ελεύθερη σχεδίαση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7" name="Ελεύθερη σχεδίαση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8" name="Ελεύθερη σχεδίαση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69" name="Ελεύθερη σχεδίαση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0" name="Ελεύθερη σχεδίαση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1" name="Ελεύθερη σχεδίαση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2" name="Ελεύθερη σχεδίαση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3" name="Ελεύθερη σχεδίαση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4" name="Ελεύθερη σχεδίαση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5" name="Ελεύθερη σχεδίαση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6" name="Ελεύθερη σχεδίαση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7" name="Ελεύθερη σχεδίαση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8" name="Ελεύθερη σχεδίαση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79" name="Ελεύθερη σχεδίαση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0" name="Ελεύθερη σχεδίαση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1" name="Ελεύθερη σχεδίαση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2" name="Ελεύθερη σχεδίαση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3" name="Ελεύθερη σχεδίαση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4" name="Ελεύθερη σχεδίαση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5" name="Ελεύθερη σχεδίαση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6" name="Ελεύθερη σχεδίαση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7" name="Ελεύθερη σχεδίαση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8" name="Ελεύθερη σχεδίαση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89" name="Ελεύθερη σχεδίαση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0" name="Ελεύθερη σχεδίαση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1" name="Ελεύθερη σχεδίαση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2" name="Ελεύθερη σχεδίαση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3" name="Ελεύθερη σχεδίαση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4" name="Ελεύθερη σχεδίαση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5" name="Ελεύθερη σχεδίαση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6" name="Ελεύθερη σχεδίαση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7" name="Ελεύθερη σχεδίαση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8" name="Ελεύθερη σχεδίαση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299" name="Ελεύθερη σχεδίαση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0" name="Ελεύθερη σχεδίαση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1" name="Ελεύθερη σχεδίαση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2" name="Ελεύθερη σχεδίαση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3" name="Ελεύθερη σχεδίαση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4" name="Ελεύθερη σχεδίαση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5" name="Ελεύθερη σχεδίαση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6" name="Ελεύθερη σχεδίαση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7" name="Ελεύθερη σχεδίαση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8" name="Ελεύθερη σχεδίαση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09" name="Ελεύθερη σχεδίαση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0" name="Ελεύθερη σχεδίαση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1" name="Ελεύθερη σχεδίαση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2" name="Ελεύθερη σχεδίαση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3" name="Ελεύθερη σχεδίαση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4" name="Ελεύθερη σχεδίαση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5" name="Ελεύθερη σχεδίαση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6" name="Ελεύθερη σχεδίαση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7" name="Ελεύθερη σχεδίαση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8" name="Ελεύθερη σχεδίαση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19" name="Ελεύθερη σχεδίαση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0" name="Ελεύθερη σχεδίαση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1" name="Ελεύθερη σχεδίαση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2" name="Ελεύθερη σχεδίαση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3" name="Ελεύθερη σχεδίαση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4" name="Ελεύθερη σχεδίαση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5" name="Ελεύθερη σχεδίαση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6" name="Ελεύθερη σχεδίαση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7" name="Ελεύθερη σχεδίαση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8" name="Ελεύθερη σχεδίαση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29" name="Ελεύθερη σχεδίαση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0" name="Ελεύθερη σχεδίαση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1" name="Ελεύθερη σχεδίαση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2" name="Ελεύθερη σχεδίαση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3" name="Ελεύθερη σχεδίαση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4" name="Ελεύθερη σχεδίαση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5" name="Ελεύθερη σχεδίαση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6" name="Ελεύθερη σχεδίαση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7" name="Ελεύθερη σχεδίαση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8" name="Ελεύθερη σχεδίαση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39" name="Ελεύθερη σχεδίαση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0" name="Ελεύθερη σχεδίαση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1" name="Ελεύθερη σχεδίαση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2" name="Ελεύθερη σχεδίαση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3" name="Ελεύθερη σχεδίαση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4" name="Ελεύθερη σχεδίαση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5" name="Ελεύθερη σχεδίαση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6" name="Ελεύθερη σχεδίαση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7" name="Ελεύθερη σχεδίαση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8" name="Ελεύθερη σχεδίαση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49" name="Ελεύθερη σχεδίαση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0" name="Ελεύθερη σχεδίαση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1" name="Ελεύθερη σχεδίαση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2" name="Ελεύθερη σχεδίαση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3" name="Ελεύθερη σχεδίαση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4" name="Ελεύθερη σχεδίαση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5" name="Ελεύθερη σχεδίαση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6" name="Ελεύθερη σχεδίαση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7" name="Ελεύθερη σχεδίαση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8" name="Ελεύθερη σχεδίαση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59" name="Ελεύθερη σχεδίαση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0" name="Ελεύθερη σχεδίαση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1" name="Ελεύθερη σχεδίαση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2" name="Ελεύθερη σχεδίαση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3" name="Ελεύθερη σχεδίαση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4" name="Ελεύθερη σχεδίαση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5" name="Ελεύθερη σχεδίαση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6" name="Ελεύθερη σχεδίαση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7" name="Ελεύθερη σχεδίαση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8" name="Ελεύθερη σχεδίαση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69" name="Ελεύθερη σχεδίαση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0" name="Ελεύθερη σχεδίαση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1" name="Ελεύθερη σχεδίαση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2" name="Ελεύθερη σχεδίαση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3" name="Ελεύθερη σχεδίαση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4" name="Ελεύθερη σχεδίαση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5" name="Ελεύθερη σχεδίαση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6" name="Ελεύθερη σχεδίαση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7" name="Ελεύθερη σχεδίαση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  <p:sp>
          <p:nvSpPr>
            <p:cNvPr id="378" name="Ελεύθερη σχεδίαση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/>
            </a:p>
          </p:txBody>
        </p:sp>
      </p:grp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9C8DCF6-63D4-4ED8-8CE0-E0384DD74C4D}" type="datetime1">
              <a:rPr lang="el-GR" smtClean="0"/>
              <a:t>18/3/2021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158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0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1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2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3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4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5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6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7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8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9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0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1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2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3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4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5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6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7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8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9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0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1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2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3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4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5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6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7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8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9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0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1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2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3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4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5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6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7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8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9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0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1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2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3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4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5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6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7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8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9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0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1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2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3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4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5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6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7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8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9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0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1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2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3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4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5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6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7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8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9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0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1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2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περιεχομένου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14B6AF-8822-45A2-A623-EEEB4E692DB5}" type="datetime1">
              <a:rPr lang="el-GR" smtClean="0"/>
              <a:t>18/3/2021</a:t>
            </a:fld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160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Ελεύθερη σχεδίαση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2" name="Ελεύθερη σχεδίαση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3" name="Ελεύθερη σχεδίαση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4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5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6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7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8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9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0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1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2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3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4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5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6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7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8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9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0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1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2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3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4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5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6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7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8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9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0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1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2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3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4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5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6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7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8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9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0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1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2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3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4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5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6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7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8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9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0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1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2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3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4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5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6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7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8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9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0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1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2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3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4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5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6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7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8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9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0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1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2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3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4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Σύμβολο κράτησης θέσης περιεχομένου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5" name="Σύμβολο κράτησης θέσης κειμένου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Σύμβολο κράτησης θέσης υποσέλιδου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7" name="Σύμβολο κράτησης θέσης ημερομηνίας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2BCFDCC-5693-4EAE-8CEF-69A16980683C}" type="datetime1">
              <a:rPr lang="el-GR" smtClean="0"/>
              <a:t>18/3/2021</a:t>
            </a:fld>
            <a:endParaRPr lang="el-GR" dirty="0"/>
          </a:p>
        </p:txBody>
      </p:sp>
      <p:sp>
        <p:nvSpPr>
          <p:cNvPr id="9" name="Σύμβολο κράτησης θέσης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  <p:sp>
        <p:nvSpPr>
          <p:cNvPr id="85" name="Σύμβολο κράτησης θέσης περιεχομένου 3"/>
          <p:cNvSpPr>
            <a:spLocks noGrp="1"/>
          </p:cNvSpPr>
          <p:nvPr>
            <p:ph sz="half" idx="13"/>
          </p:nvPr>
        </p:nvSpPr>
        <p:spPr>
          <a:xfrm>
            <a:off x="6249860" y="2819400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grpSp>
        <p:nvGrpSpPr>
          <p:cNvPr id="156" name="Γραμμή" descr="Γραφικό γραμμής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Ελεύθερη σχεδίαση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58" name="Ελεύθερη σχεδίαση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59" name="Ελεύθερη σχεδίαση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0" name="Ελεύθερη σχεδίαση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1" name="Ελεύθερη σχεδίαση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2" name="Ελεύθερη σχεδίαση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3" name="Ελεύθερη σχεδίαση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4" name="Ελεύθερη σχεδίαση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5" name="Ελεύθερη σχεδίαση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6" name="Ελεύθερη σχεδίαση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7" name="Ελεύθερη σχεδίαση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8" name="Ελεύθερη σχεδίαση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69" name="Ελεύθερη σχεδίαση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0" name="Ελεύθερη σχεδίαση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1" name="Ελεύθερη σχεδίαση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2" name="Ελεύθερη σχεδίαση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3" name="Ελεύθερη σχεδίαση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4" name="Ελεύθερη σχεδίαση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5" name="Ελεύθερη σχεδίαση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6" name="Ελεύθερη σχεδίαση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7" name="Ελεύθερη σχεδίαση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8" name="Ελεύθερη σχεδίαση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79" name="Ελεύθερη σχεδίαση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0" name="Ελεύθερη σχεδίαση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1" name="Ελεύθερη σχεδίαση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2" name="Ελεύθερη σχεδίαση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3" name="Ελεύθερη σχεδίαση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4" name="Ελεύθερη σχεδίαση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5" name="Ελεύθερη σχεδίαση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6" name="Ελεύθερη σχεδίαση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7" name="Ελεύθερη σχεδίαση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8" name="Ελεύθερη σχεδίαση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89" name="Ελεύθερη σχεδίαση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0" name="Ελεύθερη σχεδίαση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1" name="Ελεύθερη σχεδίαση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2" name="Ελεύθερη σχεδίαση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3" name="Ελεύθερη σχεδίαση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4" name="Ελεύθερη σχεδίαση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5" name="Ελεύθερη σχεδίαση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6" name="Ελεύθερη σχεδίαση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7" name="Ελεύθερη σχεδίαση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8" name="Ελεύθερη σχεδίαση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199" name="Ελεύθερη σχεδίαση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0" name="Ελεύθερη σχεδίαση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1" name="Ελεύθερη σχεδίαση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2" name="Ελεύθερη σχεδίαση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3" name="Ελεύθερη σχεδίαση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4" name="Ελεύθερη σχεδίαση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5" name="Ελεύθερη σχεδίαση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6" name="Ελεύθερη σχεδίαση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7" name="Ελεύθερη σχεδίαση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8" name="Ελεύθερη σχεδίαση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09" name="Ελεύθερη σχεδίαση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0" name="Ελεύθερη σχεδίαση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1" name="Ελεύθερη σχεδίαση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2" name="Ελεύθερη σχεδίαση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3" name="Ελεύθερη σχεδίαση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4" name="Ελεύθερη σχεδίαση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5" name="Ελεύθερη σχεδίαση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6" name="Ελεύθερη σχεδίαση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7" name="Ελεύθερη σχεδίαση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8" name="Ελεύθερη σχεδίαση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19" name="Ελεύθερη σχεδίαση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0" name="Ελεύθερη σχεδίαση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1" name="Ελεύθερη σχεδίαση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2" name="Ελεύθερη σχεδίαση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3" name="Ελεύθερη σχεδίαση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4" name="Ελεύθερη σχεδίαση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5" name="Ελεύθερη σχεδίαση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6" name="Ελεύθερη σχεδίαση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7" name="Ελεύθερη σχεδίαση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8" name="Ελεύθερη σχεδίαση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29" name="Ελεύθερη σχεδίαση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  <p:sp>
          <p:nvSpPr>
            <p:cNvPr id="230" name="Ελεύθερη σχεδίαση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dirty="0">
                <a:ln>
                  <a:noFill/>
                </a:ln>
              </a:endParaRPr>
            </a:p>
          </p:txBody>
        </p:sp>
      </p:grpSp>
      <p:sp>
        <p:nvSpPr>
          <p:cNvPr id="4" name="Σύμβολο κράτησης θέσης υποσέλιδου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3" name="Σύμβολο κράτησης θέσης ημερομηνίας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1F0177-3457-4B12-BEA0-825D05B3CB8D}" type="datetime1">
              <a:rPr lang="el-GR" smtClean="0"/>
              <a:t>18/3/2021</a:t>
            </a:fld>
            <a:endParaRPr lang="el-GR" dirty="0"/>
          </a:p>
        </p:txBody>
      </p:sp>
      <p:sp>
        <p:nvSpPr>
          <p:cNvPr id="5" name="Σύμβολο κράτησης θέσης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Σύμβολο κράτησης θέσης υποσέλιδου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2" name="Σύμβολο κράτησης θέσης ημερομηνίας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83EFF7-E94C-4FD9-A6DE-18293CCC3264}" type="datetime1">
              <a:rPr lang="el-GR" smtClean="0"/>
              <a:t>18/3/2021</a:t>
            </a:fld>
            <a:endParaRPr lang="el-GR" dirty="0"/>
          </a:p>
        </p:txBody>
      </p:sp>
      <p:sp>
        <p:nvSpPr>
          <p:cNvPr id="4" name="Σύμβολο κράτησης θέσης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grpSp>
        <p:nvGrpSpPr>
          <p:cNvPr id="615" name="Πλαίσιο" descr="Γραφικό κουτιού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Ομάδα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Ομάδα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Ελεύθερη σχεδίαση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Ελεύθερη σχεδίαση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Ελεύθερη σχεδίαση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Ομάδα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Ελεύθερη σχεδίαση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Ελεύθερη σχεδίαση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Ελεύθερη σχεδίαση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Ομάδα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Ομάδα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Ελεύθερη σχεδίαση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Ελεύθερη σχεδίαση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Ελεύθερη σχεδίαση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Ομάδα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Ελεύθερη σχεδίαση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Ελεύθερη σχεδίαση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Ελεύθερη σχεδίαση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102F11F-5270-4642-B1F2-9C9E3C6334B7}" type="datetime1">
              <a:rPr lang="el-GR" smtClean="0"/>
              <a:t>18/3/2021</a:t>
            </a:fld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3" name="Σύμβολο κράτησης θέσης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l-GR"/>
              <a:t>Κάντε κλικ στο εικονίδιο για να προσθέσετε εικόνα</a:t>
            </a:r>
            <a:endParaRPr lang="el-GR" dirty="0"/>
          </a:p>
        </p:txBody>
      </p:sp>
      <p:grpSp>
        <p:nvGrpSpPr>
          <p:cNvPr id="614" name="Πλαίσιο" descr="Γραφικό κουτιού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Ομάδα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Ομάδα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Ελεύθερη σχεδίαση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Ελεύθερη σχεδίαση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Ελεύθερη σχεδίαση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Ομάδα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Ελεύθερη σχεδίαση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Ελεύθερη σχεδίαση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Ελεύθερη σχεδίαση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Ομάδα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Ομάδα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Ελεύθερη σχεδίαση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Ελεύθερη σχεδίαση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Ελεύθερη σχεδίαση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Ελεύθερη σχεδίαση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Ελεύθερη σχεδίαση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Ελεύθερη σχεδίαση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Ελεύθερη σχεδίαση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Ελεύθερη σχεδίαση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Ελεύθερη σχεδίαση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Ελεύθερη σχεδίαση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Ελεύθερη σχεδίαση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Ελεύθερη σχεδίαση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Ελεύθερη σχεδίαση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Ελεύθερη σχεδίαση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Ελεύθερη σχεδίαση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Ελεύθερη σχεδίαση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Ελεύθερη σχεδίαση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Ελεύθερη σχεδίαση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Ελεύθερη σχεδίαση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Ελεύθερη σχεδίαση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Ελεύθερη σχεδίαση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Ελεύθερη σχεδίαση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Ελεύθερη σχεδίαση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Ελεύθερη σχεδίαση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Ελεύθερη σχεδίαση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Ελεύθερη σχεδίαση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Ελεύθερη σχεδίαση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Ελεύθερη σχεδίαση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Ελεύθερη σχεδίαση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Ελεύθερη σχεδίαση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Ελεύθερη σχεδίαση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Ελεύθερη σχεδίαση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Ελεύθερη σχεδίαση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Ελεύθερη σχεδίαση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Ελεύθερη σχεδίαση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Ελεύθερη σχεδίαση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Ελεύθερη σχεδίαση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Ελεύθερη σχεδίαση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Ελεύθερη σχεδίαση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Ελεύθερη σχεδίαση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Ελεύθερη σχεδίαση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Ελεύθερη σχεδίαση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Ελεύθερη σχεδίαση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Ελεύθερη σχεδίαση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Ελεύθερη σχεδίαση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Ελεύθερη σχεδίαση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Ελεύθερη σχεδίαση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Ελεύθερη σχεδίαση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Ελεύθερη σχεδίαση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Ελεύθερη σχεδίαση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Ελεύθερη σχεδίαση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Ελεύθερη σχεδίαση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Ελεύθερη σχεδίαση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Ελεύθερη σχεδίαση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Ελεύθερη σχεδίαση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Ελεύθερη σχεδίαση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Ελεύθερη σχεδίαση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Ελεύθερη σχεδίαση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Ελεύθερη σχεδίαση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Ελεύθερη σχεδίαση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Ελεύθερη σχεδίαση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Ελεύθερη σχεδίαση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Ελεύθερη σχεδίαση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Ελεύθερη σχεδίαση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Ελεύθερη σχεδίαση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Ελεύθερη σχεδίαση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Ελεύθερη σχεδίαση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Ελεύθερη σχεδίαση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Ελεύθερη σχεδίαση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Ελεύθερη σχεδίαση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Ελεύθερη σχεδίαση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Ελεύθερη σχεδίαση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Ελεύθερη σχεδίαση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Ελεύθερη σχεδίαση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Ομάδα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Ελεύθερη σχεδίαση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Ελεύθερη σχεδίαση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Ελεύθερη σχεδίαση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Ελεύθερη σχεδίαση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Ελεύθερη σχεδίαση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Ελεύθερη σχεδίαση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Ελεύθερη σχεδίαση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Ελεύθερη σχεδίαση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Ελεύθερη σχεδίαση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Ελεύθερη σχεδίαση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Ελεύθερη σχεδίαση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Ελεύθερη σχεδίαση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Ελεύθερη σχεδίαση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Ελεύθερη σχεδίαση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Ελεύθερη σχεδίαση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Ελεύθερη σχεδίαση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Ελεύθερη σχεδίαση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Ελεύθερη σχεδίαση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Ελεύθερη σχεδίαση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Ελεύθερη σχεδίαση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Ελεύθερη σχεδίαση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Ελεύθερη σχεδίαση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Ελεύθερη σχεδίαση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Ελεύθερη σχεδίαση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Ελεύθερη σχεδίαση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Ελεύθερη σχεδίαση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Ελεύθερη σχεδίαση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Ελεύθερη σχεδίαση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Ελεύθερη σχεδίαση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Ελεύθερη σχεδίαση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Ελεύθερη σχεδίαση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Ελεύθερη σχεδίαση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Ελεύθερη σχεδίαση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Ελεύθερη σχεδίαση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Ελεύθερη σχεδίαση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Ελεύθερη σχεδίαση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Ελεύθερη σχεδίαση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Ελεύθερη σχεδίαση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Ελεύθερη σχεδίαση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Ελεύθερη σχεδίαση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Ελεύθερη σχεδίαση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Ελεύθερη σχεδίαση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Ελεύθερη σχεδίαση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Ελεύθερη σχεδίαση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Ελεύθερη σχεδίαση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Ελεύθερη σχεδίαση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Ελεύθερη σχεδίαση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Ελεύθερη σχεδίαση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Ελεύθερη σχεδίαση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Ελεύθερη σχεδίαση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Ελεύθερη σχεδίαση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Ελεύθερη σχεδίαση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Ελεύθερη σχεδίαση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Ελεύθερη σχεδίαση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Ελεύθερη σχεδίαση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Ελεύθερη σχεδίαση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Ελεύθερη σχεδίαση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Ελεύθερη σχεδίαση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Ελεύθερη σχεδίαση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Ελεύθερη σχεδίαση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Ελεύθερη σχεδίαση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Ελεύθερη σχεδίαση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Ελεύθερη σχεδίαση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Ελεύθερη σχεδίαση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Ελεύθερη σχεδίαση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Ελεύθερη σχεδίαση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Ελεύθερη σχεδίαση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Ελεύθερη σχεδίαση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Ελεύθερη σχεδίαση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Ελεύθερη σχεδίαση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Ελεύθερη σχεδίαση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Ελεύθερη σχεδίαση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Ελεύθερη σχεδίαση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Ελεύθερη σχεδίαση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l-GR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Σύμβολο κράτησης θέσης κειμένου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Σύμβολο κράτησης θέσης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5" name="Σύμβολο κράτησης θέσης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0147233-F6A7-434F-92E5-61A569BFCB2D}" type="datetime1">
              <a:rPr lang="el-GR" smtClean="0"/>
              <a:t>18/3/2021</a:t>
            </a:fld>
            <a:endParaRPr lang="el-GR" dirty="0"/>
          </a:p>
        </p:txBody>
      </p:sp>
      <p:sp>
        <p:nvSpPr>
          <p:cNvPr id="7" name="Σύμβολο κράτησης θέσης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Σύμβολο κράτησης θέσης τίτλου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l-GR" dirty="0"/>
              <a:t>Στυλ κύριου τίτλου</a:t>
            </a:r>
          </a:p>
        </p:txBody>
      </p:sp>
      <p:sp>
        <p:nvSpPr>
          <p:cNvPr id="3" name="Σύμβολο κράτησης θέσης κειμένου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 rtl="0"/>
            <a:r>
              <a:rPr lang="el-GR" dirty="0"/>
              <a:t>Δεύτερου επιπέδου</a:t>
            </a:r>
          </a:p>
          <a:p>
            <a:pPr lvl="2" rtl="0"/>
            <a:r>
              <a:rPr lang="el-GR" dirty="0"/>
              <a:t>Τρίτου επιπέδου</a:t>
            </a:r>
          </a:p>
          <a:p>
            <a:pPr lvl="3" rtl="0"/>
            <a:r>
              <a:rPr lang="el-GR" dirty="0"/>
              <a:t>Τέταρτου επιπέδου</a:t>
            </a:r>
          </a:p>
          <a:p>
            <a:pPr lvl="4" rtl="0"/>
            <a:r>
              <a:rPr lang="el-GR" dirty="0"/>
              <a:t>Πέμπτου επιπέδου</a:t>
            </a:r>
          </a:p>
        </p:txBody>
      </p:sp>
      <p:sp>
        <p:nvSpPr>
          <p:cNvPr id="5" name="Σύμβολο κράτησης θέσης υποσέλιδου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l-GR" dirty="0"/>
          </a:p>
        </p:txBody>
      </p:sp>
      <p:sp>
        <p:nvSpPr>
          <p:cNvPr id="4" name="Σύμβολο κράτησης θέσης ημερομηνίας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F38CD73C-109C-4F2C-8D5C-05E3AE1DFFE2}" type="datetime1">
              <a:rPr lang="el-GR" smtClean="0"/>
              <a:t>18/3/2021</a:t>
            </a:fld>
            <a:endParaRPr lang="el-GR" dirty="0"/>
          </a:p>
        </p:txBody>
      </p:sp>
      <p:sp>
        <p:nvSpPr>
          <p:cNvPr id="6" name="Σύμβολο κράτησης θέσης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l-GR" dirty="0"/>
              <a:t>Κεφάλαιο 1</a:t>
            </a:r>
            <a:r>
              <a:rPr lang="el-GR" baseline="30000" dirty="0"/>
              <a:t>ο</a:t>
            </a:r>
            <a:r>
              <a:rPr lang="el-GR" dirty="0"/>
              <a:t> 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l-GR" dirty="0"/>
              <a:t>3</a:t>
            </a:r>
            <a:r>
              <a:rPr lang="el-GR" baseline="30000" dirty="0"/>
              <a:t>η</a:t>
            </a:r>
            <a:r>
              <a:rPr lang="el-GR" dirty="0"/>
              <a:t> παρουσίαση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 err="1"/>
              <a:t>Καρυότυπος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6C7C5CA-0AFD-4DD5-84A1-6554E77CAA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556792"/>
            <a:ext cx="9144000" cy="4615408"/>
          </a:xfr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▪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22 ζεύγη χρωμοσωμάτων είναι κοινά και στον άντρα και στη γυναίκα και ονομάζονται </a:t>
            </a:r>
            <a:r>
              <a:rPr kumimoji="0" 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αυτοσωμικά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 χρωμοσώματα.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▪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Το 23</a:t>
            </a:r>
            <a:r>
              <a:rPr kumimoji="0" lang="el-GR" sz="24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ο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 ζεύγος χρωμοσωμάτων διαφέρει ανάμεσα στον άντρα και τη γυναίκα και καθορίζει το φύλο. Στα φυσιολογικά θηλυκά άτομα έχουμε ένα ζεύγος ΧΧ, ενώ στα φυσιολογικά αρσενικά ένα ζεύγος ΧΥ. 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▪"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Η </a:t>
            </a:r>
            <a:r>
              <a:rPr kumimoji="0" lang="el-GR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παρουσια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/>
                <a:ea typeface="+mn-ea"/>
                <a:cs typeface="+mn-cs"/>
              </a:rPr>
              <a:t> του Υ χρωμοσώματος καθορίζει το αρσενικό άτομο.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▪"/>
              <a:tabLst/>
              <a:defRPr/>
            </a:pPr>
            <a:r>
              <a:rPr lang="el-GR" b="1" dirty="0">
                <a:solidFill>
                  <a:prstClr val="white"/>
                </a:solidFill>
                <a:latin typeface="Corbel"/>
              </a:rPr>
              <a:t>*</a:t>
            </a:r>
            <a:r>
              <a:rPr lang="el-GR" dirty="0">
                <a:solidFill>
                  <a:prstClr val="white"/>
                </a:solidFill>
                <a:latin typeface="Corbel"/>
              </a:rPr>
              <a:t>Ένας άντρας έχει λιγότερη ποσότητα </a:t>
            </a:r>
            <a:r>
              <a:rPr lang="en-US" dirty="0">
                <a:solidFill>
                  <a:prstClr val="white"/>
                </a:solidFill>
                <a:latin typeface="Corbel"/>
              </a:rPr>
              <a:t>DNA</a:t>
            </a:r>
            <a:r>
              <a:rPr lang="el-GR" dirty="0">
                <a:solidFill>
                  <a:prstClr val="white"/>
                </a:solidFill>
                <a:latin typeface="Corbel"/>
              </a:rPr>
              <a:t> από μια γυναίκα, </a:t>
            </a:r>
            <a:r>
              <a:rPr lang="el-GR" dirty="0" err="1">
                <a:solidFill>
                  <a:prstClr val="white"/>
                </a:solidFill>
                <a:latin typeface="Corbel"/>
              </a:rPr>
              <a:t>γιατι</a:t>
            </a:r>
            <a:r>
              <a:rPr lang="el-GR" dirty="0">
                <a:solidFill>
                  <a:prstClr val="white"/>
                </a:solidFill>
                <a:latin typeface="Corbel"/>
              </a:rPr>
              <a:t> το Υ χρωμόσωμα είναι μικρότερο από το Χ.</a:t>
            </a:r>
            <a:endParaRPr kumimoji="0" lang="el-GR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730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/>
              <a:t>Τα μιτοχόνδρια και οι </a:t>
            </a:r>
            <a:r>
              <a:rPr lang="el-GR" dirty="0" err="1"/>
              <a:t>χλωροπλάστες</a:t>
            </a:r>
            <a:r>
              <a:rPr lang="el-GR" dirty="0"/>
              <a:t> έχουν δικό τους γενετικό υλικό.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EC4840D-4AE8-4BC4-A4CC-D58F5F20A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556792"/>
            <a:ext cx="9144000" cy="4615408"/>
          </a:xfrm>
        </p:spPr>
        <p:txBody>
          <a:bodyPr>
            <a:normAutofit lnSpcReduction="10000"/>
          </a:bodyPr>
          <a:lstStyle/>
          <a:p>
            <a:r>
              <a:rPr lang="el-GR" b="1" dirty="0"/>
              <a:t>Περιέχουν </a:t>
            </a:r>
            <a:r>
              <a:rPr lang="en-US" b="1" dirty="0"/>
              <a:t>DNA</a:t>
            </a:r>
            <a:r>
              <a:rPr lang="el-GR" b="1" dirty="0"/>
              <a:t> το οποίο περιέχει πληροφορίες σχετικά με τη λειτουργία τους.</a:t>
            </a:r>
          </a:p>
          <a:p>
            <a:r>
              <a:rPr lang="el-GR" dirty="0"/>
              <a:t>Μιτοχόνδριο-&gt; οξειδωτική </a:t>
            </a:r>
            <a:r>
              <a:rPr lang="el-GR" dirty="0" err="1"/>
              <a:t>φωσφορυλίωση</a:t>
            </a:r>
            <a:endParaRPr lang="el-GR" dirty="0"/>
          </a:p>
          <a:p>
            <a:r>
              <a:rPr lang="el-GR" dirty="0" err="1"/>
              <a:t>Χλωροπλάστης</a:t>
            </a:r>
            <a:r>
              <a:rPr lang="el-GR" dirty="0"/>
              <a:t>-&gt; φωτοσύνθεση</a:t>
            </a:r>
          </a:p>
          <a:p>
            <a:r>
              <a:rPr lang="el-GR" dirty="0"/>
              <a:t>Κωδικοποιούν μικρό αριθμό πρωτεϊνών, αλλά οι περισσότερες πρωτεΐνες που είναι απαραίτητες για τη λειτουργία τους κωδικοποιούνται από γονίδια που βρίσκονται στο </a:t>
            </a:r>
            <a:r>
              <a:rPr lang="en-US" dirty="0"/>
              <a:t>DNA</a:t>
            </a:r>
            <a:r>
              <a:rPr lang="el-GR" dirty="0"/>
              <a:t> του πυρήνα.</a:t>
            </a:r>
          </a:p>
          <a:p>
            <a:r>
              <a:rPr lang="el-GR" dirty="0"/>
              <a:t>Τα οργανίδια αυτά δεν είναι πλήρως ανεξάρτητα από τον πυρήνα του κυττάρου και </a:t>
            </a:r>
            <a:r>
              <a:rPr lang="el-GR" dirty="0" err="1"/>
              <a:t>γι’αυτό</a:t>
            </a:r>
            <a:r>
              <a:rPr lang="el-GR" dirty="0"/>
              <a:t> το λόγο χαρακτηρίζονται ως </a:t>
            </a:r>
            <a:r>
              <a:rPr lang="el-GR" b="1" dirty="0"/>
              <a:t>ημιαυτόνομα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095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FCF792A-3CDA-4C5E-831E-CDAECA8DE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olas"/>
                <a:ea typeface="+mj-ea"/>
                <a:cs typeface="+mj-cs"/>
              </a:rPr>
              <a:t>Τα μιτοχόνδρια και οι </a:t>
            </a:r>
            <a:r>
              <a:rPr kumimoji="0" lang="el-GR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olas"/>
                <a:ea typeface="+mj-ea"/>
                <a:cs typeface="+mj-cs"/>
              </a:rPr>
              <a:t>χλωροπλάστες</a:t>
            </a: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olas"/>
                <a:ea typeface="+mj-ea"/>
                <a:cs typeface="+mj-cs"/>
              </a:rPr>
              <a:t> έχουν δικό τους γενετικό υλικό.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E39F148-DBBB-4AA4-866D-5B736F0137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556792"/>
            <a:ext cx="9144000" cy="4615408"/>
          </a:xfrm>
        </p:spPr>
        <p:txBody>
          <a:bodyPr/>
          <a:lstStyle/>
          <a:p>
            <a:r>
              <a:rPr lang="el-GR" dirty="0"/>
              <a:t>* Τα μιτοχόνδρια και οι </a:t>
            </a:r>
            <a:r>
              <a:rPr lang="el-GR" dirty="0" err="1"/>
              <a:t>χλωροπλάστες</a:t>
            </a:r>
            <a:r>
              <a:rPr lang="el-GR" dirty="0"/>
              <a:t> μπορούν να πολλαπλασιάζονται ανεξάρτητα από τον πυρήνα του κυττάρου.</a:t>
            </a:r>
          </a:p>
          <a:p>
            <a:r>
              <a:rPr lang="el-GR" dirty="0"/>
              <a:t>Το </a:t>
            </a:r>
            <a:r>
              <a:rPr lang="el-GR" dirty="0" err="1"/>
              <a:t>μιτοχονδριακό</a:t>
            </a:r>
            <a:r>
              <a:rPr lang="el-GR" dirty="0"/>
              <a:t> </a:t>
            </a:r>
            <a:r>
              <a:rPr lang="en-US" dirty="0"/>
              <a:t>DNA </a:t>
            </a:r>
            <a:r>
              <a:rPr lang="el-GR" dirty="0"/>
              <a:t>είναι κυκλικό μόριο, σε κάποια πρωτόζωα γραμμικό.</a:t>
            </a:r>
          </a:p>
          <a:p>
            <a:r>
              <a:rPr lang="el-GR" dirty="0"/>
              <a:t>Κάθε μιτοχόνδριο περιέχει 2 έως 10 αντίγραφα.</a:t>
            </a:r>
          </a:p>
          <a:p>
            <a:r>
              <a:rPr lang="el-GR" dirty="0"/>
              <a:t>Το </a:t>
            </a:r>
            <a:r>
              <a:rPr lang="el-GR" dirty="0" err="1"/>
              <a:t>ζυγωτό</a:t>
            </a:r>
            <a:r>
              <a:rPr lang="el-GR" dirty="0"/>
              <a:t> των ανώτερων οργανισμών περιέχει μιτοχόνδρια που προέρχονται από το ωάριο, άρα τα </a:t>
            </a:r>
            <a:r>
              <a:rPr lang="el-GR" dirty="0" err="1"/>
              <a:t>μιτοχονδριακά</a:t>
            </a:r>
            <a:r>
              <a:rPr lang="el-GR" dirty="0"/>
              <a:t> γονίδια είναι μητρικής προέλευσης.</a:t>
            </a:r>
          </a:p>
        </p:txBody>
      </p:sp>
    </p:spTree>
    <p:extLst>
      <p:ext uri="{BB962C8B-B14F-4D97-AF65-F5344CB8AC3E}">
        <p14:creationId xmlns:p14="http://schemas.microsoft.com/office/powerpoint/2010/main" val="3906671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2EBBBCE-A329-4D78-8364-9FC22F8CB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dirty="0"/>
              <a:t>Ένας άντρας έχει λάβει περισσότερο </a:t>
            </a:r>
            <a:r>
              <a:rPr lang="en-US" sz="2800" dirty="0"/>
              <a:t>DNA</a:t>
            </a:r>
            <a:r>
              <a:rPr lang="el-GR" sz="2800" dirty="0"/>
              <a:t> από τη μητέρα του παρά από τον πατέρα του, γιατί: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E40C4B5-74F9-4271-BCEE-757C0DD96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484784"/>
            <a:ext cx="9144000" cy="4687416"/>
          </a:xfrm>
        </p:spPr>
        <p:txBody>
          <a:bodyPr/>
          <a:lstStyle/>
          <a:p>
            <a:r>
              <a:rPr lang="el-GR" dirty="0"/>
              <a:t>Α) Το Χ χρωμόσωμα που λαμβάνεται από τη μητέρα είναι μεγαλύτερο από το Υ που λαμβάνεται από τον πατέρα.</a:t>
            </a:r>
          </a:p>
          <a:p>
            <a:r>
              <a:rPr lang="el-GR" dirty="0"/>
              <a:t>Β) Το </a:t>
            </a:r>
            <a:r>
              <a:rPr lang="el-GR" dirty="0" err="1"/>
              <a:t>μιτοχονδριακό</a:t>
            </a:r>
            <a:r>
              <a:rPr lang="el-GR" dirty="0"/>
              <a:t> </a:t>
            </a:r>
            <a:r>
              <a:rPr lang="en-US" dirty="0"/>
              <a:t>DNA</a:t>
            </a:r>
            <a:r>
              <a:rPr lang="el-GR" dirty="0"/>
              <a:t> λαμβάνεται από τη μητέρα (ωάριο) και όχι από τον πατέρα (σπερματοζωάριο). Το σπερματοζωάριο κατά τη γονιμοποίηση δίνει μόνο τον πυρήνα με τα 23 χρωμοσώματα.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0447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6B721FB-A028-4FA4-BF43-6363F1A06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ιοί έχουν γενετικό υλικό </a:t>
            </a:r>
            <a:r>
              <a:rPr lang="en-US" dirty="0"/>
              <a:t>DNA</a:t>
            </a:r>
            <a:r>
              <a:rPr lang="el-GR" dirty="0"/>
              <a:t> ή </a:t>
            </a:r>
            <a:r>
              <a:rPr lang="en-US" dirty="0"/>
              <a:t>RNA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2B3D0AD-C44D-40AF-8EC3-ACB65428A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556792"/>
            <a:ext cx="9144000" cy="4615408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Οι ιοί περιέχουν ένα μόνο είδος </a:t>
            </a:r>
            <a:r>
              <a:rPr lang="el-GR" dirty="0" err="1"/>
              <a:t>νουκλεϊκού</a:t>
            </a:r>
            <a:r>
              <a:rPr lang="el-GR" dirty="0"/>
              <a:t> οξέος το οποίο μπορεί να είναι </a:t>
            </a:r>
            <a:r>
              <a:rPr lang="en-US" dirty="0"/>
              <a:t>DNA</a:t>
            </a:r>
            <a:r>
              <a:rPr lang="el-GR" dirty="0"/>
              <a:t> ή </a:t>
            </a:r>
            <a:r>
              <a:rPr lang="en-US" dirty="0"/>
              <a:t>RNA</a:t>
            </a:r>
            <a:r>
              <a:rPr lang="el-GR" dirty="0"/>
              <a:t>.</a:t>
            </a:r>
          </a:p>
          <a:p>
            <a:r>
              <a:rPr lang="el-GR" dirty="0"/>
              <a:t>Το </a:t>
            </a:r>
            <a:r>
              <a:rPr lang="en-US" dirty="0"/>
              <a:t>DNA</a:t>
            </a:r>
            <a:r>
              <a:rPr lang="el-GR" dirty="0"/>
              <a:t> των ιών μπορεί να είναι μονόκλωνο ή δίκλωνο, γραμμικό ή κυκλικό.</a:t>
            </a:r>
          </a:p>
          <a:p>
            <a:r>
              <a:rPr lang="el-GR" dirty="0"/>
              <a:t>Το </a:t>
            </a:r>
            <a:r>
              <a:rPr lang="en-US" dirty="0"/>
              <a:t>RNA</a:t>
            </a:r>
            <a:r>
              <a:rPr lang="el-GR" dirty="0"/>
              <a:t> είναι συνήθως γραμμικό (σπάνια κυκλικό) μονόκλωνο ή δίκλωνο.</a:t>
            </a:r>
          </a:p>
          <a:p>
            <a:r>
              <a:rPr lang="el-GR" dirty="0"/>
              <a:t>* Κυκλικά μόρια </a:t>
            </a:r>
            <a:r>
              <a:rPr lang="en-US" dirty="0"/>
              <a:t>DNA</a:t>
            </a:r>
            <a:r>
              <a:rPr lang="el-GR" dirty="0"/>
              <a:t>: Κυρίως </a:t>
            </a:r>
            <a:r>
              <a:rPr lang="en-US" dirty="0"/>
              <a:t>DNA </a:t>
            </a:r>
            <a:r>
              <a:rPr lang="el-GR" dirty="0"/>
              <a:t>βακτηρίων</a:t>
            </a:r>
          </a:p>
          <a:p>
            <a:r>
              <a:rPr lang="el-GR" dirty="0"/>
              <a:t>-</a:t>
            </a:r>
            <a:r>
              <a:rPr lang="el-GR" dirty="0" err="1"/>
              <a:t>Πλασμίδια</a:t>
            </a:r>
            <a:r>
              <a:rPr lang="el-GR" dirty="0"/>
              <a:t>	-Μιτοχόνδρια –</a:t>
            </a:r>
            <a:r>
              <a:rPr lang="el-GR" dirty="0" err="1"/>
              <a:t>Χλωροπλάστες</a:t>
            </a:r>
            <a:r>
              <a:rPr lang="el-GR" dirty="0"/>
              <a:t> –Κάποιοι ιοί.</a:t>
            </a:r>
          </a:p>
          <a:p>
            <a:r>
              <a:rPr lang="el-GR" dirty="0"/>
              <a:t>* </a:t>
            </a:r>
            <a:r>
              <a:rPr lang="el-GR" dirty="0" err="1"/>
              <a:t>Γραμμικα</a:t>
            </a:r>
            <a:r>
              <a:rPr lang="el-GR" dirty="0"/>
              <a:t> μόρια </a:t>
            </a:r>
            <a:r>
              <a:rPr lang="en-US" dirty="0"/>
              <a:t>DNA</a:t>
            </a:r>
            <a:r>
              <a:rPr lang="el-GR" dirty="0"/>
              <a:t>: Πυρήνας </a:t>
            </a:r>
            <a:r>
              <a:rPr lang="el-GR" dirty="0" err="1"/>
              <a:t>ευκαρυωτικού</a:t>
            </a:r>
            <a:r>
              <a:rPr lang="el-GR" dirty="0"/>
              <a:t> κυττάρου</a:t>
            </a:r>
          </a:p>
          <a:p>
            <a:r>
              <a:rPr lang="el-GR" dirty="0"/>
              <a:t>-Μιτοχόνδρια κατώτερων </a:t>
            </a:r>
            <a:r>
              <a:rPr lang="el-GR" dirty="0" err="1"/>
              <a:t>πρωτοζώων</a:t>
            </a:r>
            <a:r>
              <a:rPr lang="el-GR" dirty="0"/>
              <a:t> –Κάποιοι ιοί.</a:t>
            </a:r>
          </a:p>
        </p:txBody>
      </p:sp>
    </p:spTree>
    <p:extLst>
      <p:ext uri="{BB962C8B-B14F-4D97-AF65-F5344CB8AC3E}">
        <p14:creationId xmlns:p14="http://schemas.microsoft.com/office/powerpoint/2010/main" val="132828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Τίτλος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/>
              <a:t>Το γενετικό υλικό των </a:t>
            </a:r>
            <a:r>
              <a:rPr lang="el-GR" dirty="0" err="1"/>
              <a:t>ευκαρυωτικών</a:t>
            </a:r>
            <a:r>
              <a:rPr lang="el-GR" dirty="0"/>
              <a:t> οργανισμών</a:t>
            </a:r>
          </a:p>
        </p:txBody>
      </p:sp>
      <p:sp>
        <p:nvSpPr>
          <p:cNvPr id="14" name="Σύμβολο κράτησης θέσης περιεχομένου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el-GR" dirty="0"/>
              <a:t>Μεγαλύτερο μήκος από αυτό των </a:t>
            </a:r>
            <a:r>
              <a:rPr lang="el-GR" dirty="0" err="1"/>
              <a:t>προκαρυωτικών</a:t>
            </a:r>
            <a:r>
              <a:rPr lang="el-GR" dirty="0"/>
              <a:t>.</a:t>
            </a:r>
          </a:p>
          <a:p>
            <a:pPr rtl="0"/>
            <a:r>
              <a:rPr lang="el-GR" dirty="0"/>
              <a:t>Αποτελείται από πολλά γραμμικά μόρια</a:t>
            </a:r>
          </a:p>
          <a:p>
            <a:pPr rtl="0"/>
            <a:r>
              <a:rPr lang="el-GR" dirty="0"/>
              <a:t>Ο αριθμός και το μήκος των μορίων διαφοροποιείται ανάλογα με το είδος του οργανισμού.</a:t>
            </a:r>
          </a:p>
          <a:p>
            <a:pPr rtl="0"/>
            <a:r>
              <a:rPr lang="el-GR" dirty="0"/>
              <a:t>Τα μόρια </a:t>
            </a:r>
            <a:r>
              <a:rPr lang="en-US" dirty="0"/>
              <a:t>DNA</a:t>
            </a:r>
            <a:r>
              <a:rPr lang="el-GR" dirty="0"/>
              <a:t> </a:t>
            </a:r>
            <a:r>
              <a:rPr lang="el-GR" dirty="0" err="1"/>
              <a:t>πακετάρονται</a:t>
            </a:r>
            <a:r>
              <a:rPr lang="el-GR" dirty="0"/>
              <a:t> με πρωτεΐνες και σχηματίζουν ινίδια χρωματίνης.</a:t>
            </a:r>
          </a:p>
          <a:p>
            <a:pPr rtl="0"/>
            <a:r>
              <a:rPr lang="el-GR" dirty="0"/>
              <a:t>Στον άνθρωπο το συνολικό μήκος </a:t>
            </a:r>
            <a:r>
              <a:rPr lang="en-US" dirty="0"/>
              <a:t>DNA</a:t>
            </a:r>
            <a:r>
              <a:rPr lang="el-GR" dirty="0"/>
              <a:t> είναι 2</a:t>
            </a:r>
            <a:r>
              <a:rPr lang="en-US" dirty="0"/>
              <a:t>m</a:t>
            </a:r>
            <a:r>
              <a:rPr lang="el-GR" dirty="0"/>
              <a:t> και χωράει στον πυρήνα του κυττάρου που έχει διάμετρο 10</a:t>
            </a:r>
            <a:r>
              <a:rPr lang="el-GR" baseline="30000" dirty="0"/>
              <a:t>-6 </a:t>
            </a:r>
            <a:r>
              <a:rPr lang="en-US" dirty="0"/>
              <a:t>m.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/>
              <a:t>Το γενετικό υλικό των </a:t>
            </a:r>
            <a:r>
              <a:rPr lang="el-GR" dirty="0" err="1"/>
              <a:t>ευκαρυωτικών</a:t>
            </a:r>
            <a:r>
              <a:rPr lang="el-GR" dirty="0"/>
              <a:t> οργανισμών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E5FF433-9C41-45A8-8A83-1B98D9088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628800"/>
            <a:ext cx="9144000" cy="4543400"/>
          </a:xfrm>
        </p:spPr>
        <p:txBody>
          <a:bodyPr/>
          <a:lstStyle/>
          <a:p>
            <a:r>
              <a:rPr lang="el-GR" dirty="0"/>
              <a:t>Τα ινίδια χρωματίνης μετά από ειδική επεξεργασία μοιάζουν με κομπολόγια από χάντρες.</a:t>
            </a:r>
          </a:p>
          <a:p>
            <a:r>
              <a:rPr lang="el-GR" dirty="0"/>
              <a:t>Χάντρα=</a:t>
            </a:r>
            <a:r>
              <a:rPr lang="el-GR" b="1" dirty="0" err="1"/>
              <a:t>νουκλεόσωμα</a:t>
            </a:r>
            <a:r>
              <a:rPr lang="el-GR" dirty="0"/>
              <a:t>-&gt;Βασική μονάδα οργάνωσης της χρωματίνης. Αποτελείται από 146 ζεύγη βάσεων τυλιγμένο γύρω από 8 μόρια πρωτεϊνών που ονομάζονται </a:t>
            </a:r>
            <a:r>
              <a:rPr lang="el-GR" dirty="0" err="1"/>
              <a:t>ιστόνες</a:t>
            </a:r>
            <a:r>
              <a:rPr lang="el-GR" dirty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6580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/>
              <a:t>Μορφή χρωμοσωμάτων στα διάφορα στάδια του κυτταρικού κύκλου</a:t>
            </a:r>
          </a:p>
        </p:txBody>
      </p:sp>
      <p:sp>
        <p:nvSpPr>
          <p:cNvPr id="5" name="Σύμβολο κράτησης θέσης περιεχομένου 4"/>
          <p:cNvSpPr>
            <a:spLocks noGrp="1"/>
          </p:cNvSpPr>
          <p:nvPr>
            <p:ph idx="1"/>
          </p:nvPr>
        </p:nvSpPr>
        <p:spPr>
          <a:xfrm>
            <a:off x="1522414" y="1628800"/>
            <a:ext cx="9144000" cy="4543400"/>
          </a:xfrm>
        </p:spPr>
        <p:txBody>
          <a:bodyPr rtlCol="0"/>
          <a:lstStyle/>
          <a:p>
            <a:pPr rtl="0"/>
            <a:r>
              <a:rPr lang="en-US" b="1" dirty="0"/>
              <a:t>G1:</a:t>
            </a:r>
            <a:r>
              <a:rPr lang="el-GR" b="1" dirty="0"/>
              <a:t> </a:t>
            </a:r>
            <a:r>
              <a:rPr lang="el-GR" dirty="0"/>
              <a:t>Τα χρωμοσώματα βρίσκονται στη μορφή των ινιδίων χρωματίνης</a:t>
            </a:r>
          </a:p>
          <a:p>
            <a:pPr rtl="0"/>
            <a:r>
              <a:rPr lang="en-US" b="1" dirty="0"/>
              <a:t>S</a:t>
            </a:r>
            <a:r>
              <a:rPr lang="el-GR" b="1" dirty="0"/>
              <a:t>: </a:t>
            </a:r>
            <a:r>
              <a:rPr lang="el-GR" dirty="0"/>
              <a:t>Τα ινίδια χρωματίνης διπλασιάζονται και συγκρατούνται μεταξύ τους από το </a:t>
            </a:r>
            <a:r>
              <a:rPr lang="el-GR" dirty="0" err="1"/>
              <a:t>κεντρομερίδιο</a:t>
            </a:r>
            <a:r>
              <a:rPr lang="el-GR" dirty="0"/>
              <a:t>. Τα διπλασιασμένα μόρια ονομάζονται αδερφές </a:t>
            </a:r>
            <a:r>
              <a:rPr lang="el-GR" dirty="0" err="1"/>
              <a:t>χρωματίδες</a:t>
            </a:r>
            <a:r>
              <a:rPr lang="el-GR" dirty="0"/>
              <a:t>. Οι αδερφές </a:t>
            </a:r>
            <a:r>
              <a:rPr lang="el-GR" dirty="0" err="1"/>
              <a:t>χρωματίδες</a:t>
            </a:r>
            <a:r>
              <a:rPr lang="el-GR" dirty="0"/>
              <a:t> συνδεδεμένες στο </a:t>
            </a:r>
            <a:r>
              <a:rPr lang="el-GR" dirty="0" err="1"/>
              <a:t>κεντρομερίδιο</a:t>
            </a:r>
            <a:r>
              <a:rPr lang="el-GR" dirty="0"/>
              <a:t> αποτελούν ένα χρωμόσωμα.</a:t>
            </a:r>
          </a:p>
          <a:p>
            <a:pPr rtl="0"/>
            <a:r>
              <a:rPr lang="el-GR" b="1" dirty="0"/>
              <a:t>Πρόφαση: </a:t>
            </a:r>
            <a:r>
              <a:rPr lang="el-GR" dirty="0"/>
              <a:t>Αρχίζει η συσπείρωση των χρωμοσωμάτων</a:t>
            </a:r>
          </a:p>
          <a:p>
            <a:pPr rtl="0"/>
            <a:r>
              <a:rPr lang="el-GR" b="1" dirty="0" err="1"/>
              <a:t>Μετάφαση</a:t>
            </a:r>
            <a:r>
              <a:rPr lang="el-GR" b="1" dirty="0"/>
              <a:t>: </a:t>
            </a:r>
            <a:r>
              <a:rPr lang="el-GR" dirty="0"/>
              <a:t>Μέγιστος βαθμός συσπείρωσης χρωμοσωμάτων.</a:t>
            </a:r>
          </a:p>
          <a:p>
            <a:pPr rtl="0"/>
            <a:r>
              <a:rPr lang="el-GR" dirty="0"/>
              <a:t>Διάταξη ομόλογων χρωμοσωμάτων στο ισημερινό επίπεδο</a:t>
            </a:r>
          </a:p>
          <a:p>
            <a:pPr rtl="0"/>
            <a:r>
              <a:rPr lang="el-GR" dirty="0"/>
              <a:t>Ορατά στο οπτικό μικροσκόπιο.</a:t>
            </a:r>
          </a:p>
        </p:txBody>
      </p:sp>
    </p:spTree>
    <p:extLst>
      <p:ext uri="{BB962C8B-B14F-4D97-AF65-F5344CB8AC3E}">
        <p14:creationId xmlns:p14="http://schemas.microsoft.com/office/powerpoint/2010/main" val="22373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olas"/>
                <a:ea typeface="+mj-ea"/>
                <a:cs typeface="+mj-cs"/>
              </a:rPr>
              <a:t>Μορφή χρωμοσωμάτων στα διάφορα στάδια του κυτταρικού κύκλου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C0D70FAD-ACEB-473C-9707-1B96FBE32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628800"/>
            <a:ext cx="9144000" cy="4543400"/>
          </a:xfrm>
        </p:spPr>
        <p:txBody>
          <a:bodyPr/>
          <a:lstStyle/>
          <a:p>
            <a:r>
              <a:rPr lang="el-GR" b="1" dirty="0" err="1"/>
              <a:t>Ανάφαση</a:t>
            </a:r>
            <a:r>
              <a:rPr lang="el-GR" dirty="0"/>
              <a:t>: Οι αδερφές </a:t>
            </a:r>
            <a:r>
              <a:rPr lang="el-GR" dirty="0" err="1"/>
              <a:t>χρωματίδες</a:t>
            </a:r>
            <a:r>
              <a:rPr lang="el-GR" dirty="0"/>
              <a:t> αποχωρίζονται και μετακινούνται προς τους πόλους</a:t>
            </a:r>
          </a:p>
          <a:p>
            <a:r>
              <a:rPr lang="el-GR" dirty="0"/>
              <a:t>Έχουμε τα διπλάσια χρωμοσώματα από ότι στις υπόλοιπες φάσεις.</a:t>
            </a:r>
          </a:p>
          <a:p>
            <a:r>
              <a:rPr lang="el-GR" b="1" dirty="0" err="1"/>
              <a:t>Τελόφαση</a:t>
            </a:r>
            <a:r>
              <a:rPr lang="el-GR" b="1" dirty="0"/>
              <a:t>: </a:t>
            </a:r>
            <a:r>
              <a:rPr lang="el-GR" dirty="0"/>
              <a:t>Τα χρωμοσώματα </a:t>
            </a:r>
            <a:r>
              <a:rPr lang="el-GR" dirty="0" err="1"/>
              <a:t>αποσυσπειρώνονται</a:t>
            </a:r>
            <a:r>
              <a:rPr lang="el-GR" dirty="0"/>
              <a:t> και δημιουργούνται δυο νέοι πυρήνες.</a:t>
            </a:r>
          </a:p>
          <a:p>
            <a:r>
              <a:rPr lang="el-GR" dirty="0"/>
              <a:t>Μέχρι να χωρίσουν τα δυο νέα κύτταρα έχουμε ένα κύτταρο με 2 πυρήνες και διπλάσια χρωμοσώματα.</a:t>
            </a:r>
          </a:p>
          <a:p>
            <a:r>
              <a:rPr lang="el-GR" dirty="0"/>
              <a:t>Μετά την </a:t>
            </a:r>
            <a:r>
              <a:rPr lang="el-GR" dirty="0" err="1"/>
              <a:t>τελόφαση</a:t>
            </a:r>
            <a:r>
              <a:rPr lang="el-GR" dirty="0"/>
              <a:t> της μίτωσης έχουμε δυο </a:t>
            </a:r>
            <a:r>
              <a:rPr lang="el-GR" dirty="0" err="1"/>
              <a:t>διπλοειδή</a:t>
            </a:r>
            <a:r>
              <a:rPr lang="el-GR" dirty="0"/>
              <a:t> (2</a:t>
            </a:r>
            <a:r>
              <a:rPr lang="en-US" dirty="0"/>
              <a:t>n)</a:t>
            </a:r>
            <a:r>
              <a:rPr lang="el-GR" dirty="0"/>
              <a:t> θυγατρικά όμοια κύτταρα.</a:t>
            </a:r>
          </a:p>
        </p:txBody>
      </p:sp>
    </p:spTree>
    <p:extLst>
      <p:ext uri="{BB962C8B-B14F-4D97-AF65-F5344CB8AC3E}">
        <p14:creationId xmlns:p14="http://schemas.microsoft.com/office/powerpoint/2010/main" val="198955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olas"/>
                <a:ea typeface="+mj-ea"/>
                <a:cs typeface="+mj-cs"/>
              </a:rPr>
              <a:t>Μορφή χρωμοσωμάτων στα διάφορα στάδια του κυτταρικού κύκλου</a:t>
            </a:r>
            <a:endParaRPr lang="el-GR" spc="-1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F5B2C2A-BD46-44CA-85BA-45D6CA1D6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556792"/>
            <a:ext cx="9144000" cy="4615408"/>
          </a:xfrm>
        </p:spPr>
        <p:txBody>
          <a:bodyPr/>
          <a:lstStyle/>
          <a:p>
            <a:r>
              <a:rPr lang="el-GR" b="1" dirty="0"/>
              <a:t>Αδερφές </a:t>
            </a:r>
            <a:r>
              <a:rPr lang="el-GR" b="1" dirty="0" err="1"/>
              <a:t>χρωματίδες</a:t>
            </a:r>
            <a:r>
              <a:rPr lang="el-GR" b="1" dirty="0"/>
              <a:t>-</a:t>
            </a:r>
            <a:r>
              <a:rPr lang="el-GR" dirty="0"/>
              <a:t>&gt; Όρος που χρησιμοποιείται για να περιγράψει τα διπλασιασμένα χρωμοσώματα κατά το χρονικό διάστημα που είναι συνδεδεμένα στο </a:t>
            </a:r>
            <a:r>
              <a:rPr lang="el-GR" dirty="0" err="1"/>
              <a:t>κεντρομερίδιο</a:t>
            </a:r>
            <a:r>
              <a:rPr lang="el-GR" dirty="0"/>
              <a:t>.</a:t>
            </a:r>
          </a:p>
          <a:p>
            <a:r>
              <a:rPr lang="el-GR" dirty="0"/>
              <a:t>Παρόλες τις μεταβολές στη μορφή του γενετικού υλικού η χημική σύσταση παραμένει αμετάβλητη.</a:t>
            </a:r>
          </a:p>
          <a:p>
            <a:r>
              <a:rPr lang="el-GR" dirty="0"/>
              <a:t>* Μήκος μορίου </a:t>
            </a:r>
            <a:r>
              <a:rPr lang="en-US" dirty="0"/>
              <a:t>DNA:</a:t>
            </a:r>
            <a:r>
              <a:rPr lang="el-GR" dirty="0"/>
              <a:t> 6*10</a:t>
            </a:r>
            <a:r>
              <a:rPr lang="el-GR" baseline="30000" dirty="0"/>
              <a:t>9</a:t>
            </a:r>
            <a:r>
              <a:rPr lang="el-GR" dirty="0"/>
              <a:t> ζεύγη βάσεων, συνολικό </a:t>
            </a:r>
            <a:r>
              <a:rPr lang="en-US" dirty="0"/>
              <a:t>DNA</a:t>
            </a:r>
            <a:r>
              <a:rPr lang="el-GR" dirty="0"/>
              <a:t> 6*10</a:t>
            </a:r>
            <a:r>
              <a:rPr lang="el-GR" baseline="30000" dirty="0"/>
              <a:t>9</a:t>
            </a:r>
            <a:r>
              <a:rPr lang="el-GR" dirty="0"/>
              <a:t> *2 βάσεις.</a:t>
            </a:r>
          </a:p>
        </p:txBody>
      </p:sp>
    </p:spTree>
    <p:extLst>
      <p:ext uri="{BB962C8B-B14F-4D97-AF65-F5344CB8AC3E}">
        <p14:creationId xmlns:p14="http://schemas.microsoft.com/office/powerpoint/2010/main" val="384775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/>
              <a:t>Σύσταση ανθρώπινου </a:t>
            </a:r>
            <a:r>
              <a:rPr lang="en-US" dirty="0"/>
              <a:t>DNA </a:t>
            </a:r>
            <a:r>
              <a:rPr lang="el-GR" dirty="0"/>
              <a:t>στα στάδια του κυτταρικού κύκλου</a:t>
            </a:r>
          </a:p>
        </p:txBody>
      </p:sp>
      <p:graphicFrame>
        <p:nvGraphicFramePr>
          <p:cNvPr id="8" name="Πίνακας 8">
            <a:extLst>
              <a:ext uri="{FF2B5EF4-FFF2-40B4-BE49-F238E27FC236}">
                <a16:creationId xmlns:a16="http://schemas.microsoft.com/office/drawing/2014/main" id="{259AB31D-45C7-4F9C-93F7-20B7D1A3F5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4117215"/>
              </p:ext>
            </p:extLst>
          </p:nvPr>
        </p:nvGraphicFramePr>
        <p:xfrm>
          <a:off x="405780" y="1905000"/>
          <a:ext cx="11593288" cy="3948612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932215">
                  <a:extLst>
                    <a:ext uri="{9D8B030D-6E8A-4147-A177-3AD203B41FA5}">
                      <a16:colId xmlns:a16="http://schemas.microsoft.com/office/drawing/2014/main" val="439011484"/>
                    </a:ext>
                  </a:extLst>
                </a:gridCol>
                <a:gridCol w="1932215">
                  <a:extLst>
                    <a:ext uri="{9D8B030D-6E8A-4147-A177-3AD203B41FA5}">
                      <a16:colId xmlns:a16="http://schemas.microsoft.com/office/drawing/2014/main" val="347858003"/>
                    </a:ext>
                  </a:extLst>
                </a:gridCol>
                <a:gridCol w="2015023">
                  <a:extLst>
                    <a:ext uri="{9D8B030D-6E8A-4147-A177-3AD203B41FA5}">
                      <a16:colId xmlns:a16="http://schemas.microsoft.com/office/drawing/2014/main" val="3943179706"/>
                    </a:ext>
                  </a:extLst>
                </a:gridCol>
                <a:gridCol w="1849407">
                  <a:extLst>
                    <a:ext uri="{9D8B030D-6E8A-4147-A177-3AD203B41FA5}">
                      <a16:colId xmlns:a16="http://schemas.microsoft.com/office/drawing/2014/main" val="890457293"/>
                    </a:ext>
                  </a:extLst>
                </a:gridCol>
                <a:gridCol w="1330816">
                  <a:extLst>
                    <a:ext uri="{9D8B030D-6E8A-4147-A177-3AD203B41FA5}">
                      <a16:colId xmlns:a16="http://schemas.microsoft.com/office/drawing/2014/main" val="1290021812"/>
                    </a:ext>
                  </a:extLst>
                </a:gridCol>
                <a:gridCol w="2533612">
                  <a:extLst>
                    <a:ext uri="{9D8B030D-6E8A-4147-A177-3AD203B41FA5}">
                      <a16:colId xmlns:a16="http://schemas.microsoft.com/office/drawing/2014/main" val="3862935633"/>
                    </a:ext>
                  </a:extLst>
                </a:gridCol>
              </a:tblGrid>
              <a:tr h="515888"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Ινίδια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Χρωμοσώματα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Αδερφές </a:t>
                      </a:r>
                      <a:r>
                        <a:rPr lang="el-GR" dirty="0" err="1"/>
                        <a:t>χρωματίδες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DNA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err="1"/>
                        <a:t>Φωσφοδιεστερικοί</a:t>
                      </a:r>
                      <a:r>
                        <a:rPr lang="el-GR" dirty="0"/>
                        <a:t> δεσμοί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232865"/>
                  </a:ext>
                </a:extLst>
              </a:tr>
              <a:tr h="55142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6*10</a:t>
                      </a:r>
                      <a:r>
                        <a:rPr lang="el-GR" baseline="30000" dirty="0"/>
                        <a:t>9</a:t>
                      </a:r>
                      <a:r>
                        <a:rPr lang="el-GR" baseline="0" dirty="0"/>
                        <a:t> *2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6*10</a:t>
                      </a:r>
                      <a:r>
                        <a:rPr lang="el-GR" baseline="30000" dirty="0"/>
                        <a:t>9</a:t>
                      </a:r>
                      <a:r>
                        <a:rPr lang="el-GR" baseline="0" dirty="0"/>
                        <a:t> *2 - 2*46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168470"/>
                  </a:ext>
                </a:extLst>
              </a:tr>
              <a:tr h="55142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S-G2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l-G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12*10</a:t>
                      </a:r>
                      <a:r>
                        <a:rPr kumimoji="0" lang="el-GR" sz="1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kumimoji="0" lang="el-G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*2</a:t>
                      </a:r>
                      <a:endParaRPr lang="el-GR" dirty="0"/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12*10</a:t>
                      </a:r>
                      <a:r>
                        <a:rPr kumimoji="0" lang="el-GR" sz="1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kumimoji="0" lang="el-G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*2– 2*92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650399"/>
                  </a:ext>
                </a:extLst>
              </a:tr>
              <a:tr h="551422">
                <a:tc>
                  <a:txBody>
                    <a:bodyPr/>
                    <a:lstStyle/>
                    <a:p>
                      <a:pPr algn="ctr"/>
                      <a:r>
                        <a:rPr lang="el-GR" dirty="0" err="1"/>
                        <a:t>Μετάφαση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92</a:t>
                      </a:r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12*10</a:t>
                      </a:r>
                      <a:r>
                        <a:rPr kumimoji="0" lang="el-GR" sz="1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kumimoji="0" lang="el-G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*2</a:t>
                      </a:r>
                      <a:endParaRPr lang="el-G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12*10</a:t>
                      </a:r>
                      <a:r>
                        <a:rPr kumimoji="0" lang="el-GR" sz="1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kumimoji="0" lang="el-G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*2-2*92</a:t>
                      </a:r>
                      <a:endParaRPr lang="el-GR" dirty="0"/>
                    </a:p>
                  </a:txBody>
                  <a:tcPr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7567937"/>
                  </a:ext>
                </a:extLst>
              </a:tr>
              <a:tr h="551422">
                <a:tc>
                  <a:txBody>
                    <a:bodyPr/>
                    <a:lstStyle/>
                    <a:p>
                      <a:pPr algn="ctr"/>
                      <a:r>
                        <a:rPr lang="el-GR" dirty="0" err="1"/>
                        <a:t>Ανάφαση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12*10</a:t>
                      </a:r>
                      <a:r>
                        <a:rPr kumimoji="0" lang="el-GR" sz="1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kumimoji="0" lang="el-G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*2</a:t>
                      </a:r>
                      <a:endParaRPr lang="el-GR" dirty="0"/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12*10</a:t>
                      </a:r>
                      <a:r>
                        <a:rPr kumimoji="0" lang="el-GR" sz="1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kumimoji="0" lang="el-G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*2-2*92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223059"/>
                  </a:ext>
                </a:extLst>
              </a:tr>
              <a:tr h="551422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Νέο κύτταρο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6*10</a:t>
                      </a:r>
                      <a:r>
                        <a:rPr kumimoji="0" lang="el-GR" sz="1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kumimoji="0" lang="el-G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*2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12*10</a:t>
                      </a:r>
                      <a:r>
                        <a:rPr kumimoji="0" lang="el-GR" sz="1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kumimoji="0" lang="el-G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*2-2*46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6935918"/>
                  </a:ext>
                </a:extLst>
              </a:tr>
              <a:tr h="551422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Γαμέτης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3*10</a:t>
                      </a:r>
                      <a:r>
                        <a:rPr kumimoji="0" lang="el-GR" sz="1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kumimoji="0" lang="el-G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*2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12*10</a:t>
                      </a:r>
                      <a:r>
                        <a:rPr kumimoji="0" lang="el-GR" sz="18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kumimoji="0" lang="el-G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*2-2*23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671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515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 err="1"/>
              <a:t>Καρυότυπος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B110972-AAD5-4FEA-8BD0-02F214D43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556792"/>
            <a:ext cx="9144000" cy="5026570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Η μελέτη των χρωμοσωμάτων πραγματοποιείται σε διαιρούμενα κύτταρα.</a:t>
            </a:r>
          </a:p>
          <a:p>
            <a:r>
              <a:rPr lang="el-GR" dirty="0"/>
              <a:t>Τα κύτταρα διαιρούνται είτε φυσιολογικά σε ιστούς είτε σε </a:t>
            </a:r>
            <a:r>
              <a:rPr lang="el-GR" dirty="0" err="1"/>
              <a:t>κυτταροκαλλιέργιες</a:t>
            </a:r>
            <a:r>
              <a:rPr lang="el-GR" dirty="0"/>
              <a:t> με χρήση κατάλληλων ουσιών.</a:t>
            </a:r>
          </a:p>
          <a:p>
            <a:r>
              <a:rPr lang="el-GR" dirty="0"/>
              <a:t>Ουσίες που χρησιμοποιούνται για τη δημιουργία του </a:t>
            </a:r>
            <a:r>
              <a:rPr lang="el-GR" dirty="0" err="1"/>
              <a:t>καρυοτύπου</a:t>
            </a:r>
            <a:r>
              <a:rPr lang="el-GR" dirty="0"/>
              <a:t>:</a:t>
            </a:r>
          </a:p>
          <a:p>
            <a:r>
              <a:rPr lang="el-GR" dirty="0"/>
              <a:t>1-&gt; </a:t>
            </a:r>
            <a:r>
              <a:rPr lang="el-GR" b="1" dirty="0"/>
              <a:t>Ουσίες με </a:t>
            </a:r>
            <a:r>
              <a:rPr lang="el-GR" b="1" dirty="0" err="1"/>
              <a:t>μιτογόνο</a:t>
            </a:r>
            <a:r>
              <a:rPr lang="el-GR" b="1" dirty="0"/>
              <a:t> δράση</a:t>
            </a:r>
            <a:r>
              <a:rPr lang="el-GR" dirty="0"/>
              <a:t>-&gt;επαγωγή κυτταρικής διαίρεσης.</a:t>
            </a:r>
          </a:p>
          <a:p>
            <a:r>
              <a:rPr lang="el-GR" dirty="0"/>
              <a:t>2-&gt; Ουσίες που </a:t>
            </a:r>
            <a:r>
              <a:rPr lang="el-GR" b="1" dirty="0"/>
              <a:t>σταματούν τη διαίρεση </a:t>
            </a:r>
            <a:r>
              <a:rPr lang="el-GR" dirty="0"/>
              <a:t>στο στάδιο της </a:t>
            </a:r>
            <a:r>
              <a:rPr lang="el-GR" dirty="0" err="1"/>
              <a:t>μετάφασης</a:t>
            </a:r>
            <a:r>
              <a:rPr lang="el-GR" dirty="0"/>
              <a:t>-&gt; Εκεί έχουν το μεγαλύτερο βαθμό συσπείρωσης.</a:t>
            </a:r>
          </a:p>
          <a:p>
            <a:r>
              <a:rPr lang="el-GR" dirty="0"/>
              <a:t>3-&gt; </a:t>
            </a:r>
            <a:r>
              <a:rPr lang="el-GR" b="1" dirty="0"/>
              <a:t>Υποτονικό διάλυμα-</a:t>
            </a:r>
            <a:r>
              <a:rPr lang="el-GR" dirty="0"/>
              <a:t>&gt; Επώαση κυττάρων ώστε να σπάσει η κυτταρική μεμβράνη και τα χρωμοσώματα απλώνονται σε </a:t>
            </a:r>
            <a:r>
              <a:rPr lang="el-GR" dirty="0" err="1"/>
              <a:t>αντικειμενοφόρο</a:t>
            </a:r>
            <a:r>
              <a:rPr lang="el-GR" dirty="0"/>
              <a:t> πλάκα.</a:t>
            </a:r>
          </a:p>
          <a:p>
            <a:r>
              <a:rPr lang="el-GR" dirty="0"/>
              <a:t>4-&gt; Ειδικές χρωστικές ουσίες-&gt; Χρωματισμός χρωμοσωμάτων και παρατήρηση στο μικροσκόπιο.</a:t>
            </a:r>
          </a:p>
        </p:txBody>
      </p:sp>
    </p:spTree>
    <p:extLst>
      <p:ext uri="{BB962C8B-B14F-4D97-AF65-F5344CB8AC3E}">
        <p14:creationId xmlns:p14="http://schemas.microsoft.com/office/powerpoint/2010/main" val="221589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A5A9F2C-5229-43B8-AF26-E95CF8912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Καρυότυπος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80A5A44-2B8C-458A-9D43-6D68CB7FE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556792"/>
            <a:ext cx="9324526" cy="4968552"/>
          </a:xfrm>
        </p:spPr>
        <p:txBody>
          <a:bodyPr>
            <a:normAutofit/>
          </a:bodyPr>
          <a:lstStyle/>
          <a:p>
            <a:r>
              <a:rPr lang="el-GR" dirty="0"/>
              <a:t>Τα </a:t>
            </a:r>
            <a:r>
              <a:rPr lang="el-GR" dirty="0" err="1"/>
              <a:t>μεταφασικά</a:t>
            </a:r>
            <a:r>
              <a:rPr lang="el-GR" dirty="0"/>
              <a:t> χρωμοσώματα ενός κυττάρου διαφέρουν ως προς το </a:t>
            </a:r>
            <a:r>
              <a:rPr lang="el-GR" b="1" dirty="0"/>
              <a:t>μέγεθος</a:t>
            </a:r>
            <a:r>
              <a:rPr lang="el-GR" dirty="0"/>
              <a:t> και τη </a:t>
            </a:r>
            <a:r>
              <a:rPr lang="el-GR" b="1" dirty="0"/>
              <a:t>θέση του </a:t>
            </a:r>
            <a:r>
              <a:rPr lang="el-GR" b="1" dirty="0" err="1"/>
              <a:t>κεντρομεριδίου</a:t>
            </a:r>
            <a:r>
              <a:rPr lang="el-GR" dirty="0"/>
              <a:t>.</a:t>
            </a:r>
          </a:p>
          <a:p>
            <a:r>
              <a:rPr lang="el-GR" b="1" dirty="0" err="1"/>
              <a:t>Καρυότυπος</a:t>
            </a:r>
            <a:r>
              <a:rPr lang="el-GR" b="1" dirty="0"/>
              <a:t>-&gt; Απεικόνιση χρωμοσωμάτων σε ζεύγη κατά σειρά </a:t>
            </a:r>
            <a:r>
              <a:rPr lang="el-GR" b="1" dirty="0" err="1"/>
              <a:t>ελαττούμενου</a:t>
            </a:r>
            <a:r>
              <a:rPr lang="el-GR" b="1" dirty="0"/>
              <a:t> μεγέθους.</a:t>
            </a:r>
          </a:p>
          <a:p>
            <a:r>
              <a:rPr lang="el-GR" dirty="0"/>
              <a:t>Ο αριθμός και η μορφολογία των χρωμοσωμάτων είναι ιδιαίτερο χαρακτηριστικό κάθε είδους.</a:t>
            </a:r>
          </a:p>
          <a:p>
            <a:r>
              <a:rPr lang="el-GR" dirty="0"/>
              <a:t>Στον άνθρωπο έχουμε 23 ζεύγη χρωμοσωμάτων. Κάθε ζεύγος αποτελείται από ένα χρωμόσωμα μητρικής και ένα πατρικής προέλευσης.</a:t>
            </a:r>
          </a:p>
        </p:txBody>
      </p:sp>
    </p:spTree>
    <p:extLst>
      <p:ext uri="{BB962C8B-B14F-4D97-AF65-F5344CB8AC3E}">
        <p14:creationId xmlns:p14="http://schemas.microsoft.com/office/powerpoint/2010/main" val="46502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ίνακας κιμωλίας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72_TF02804846_TF02804846" id="{09341B8A-20E0-461C-8D95-8FE2515812E5}" vid="{9FC04176-C68E-4144-909D-A2FFB9344BEE}"/>
    </a:ext>
  </a:extLst>
</a:theme>
</file>

<file path=ppt/theme/theme2.xml><?xml version="1.0" encoding="utf-8"?>
<a:theme xmlns:a="http://schemas.openxmlformats.org/drawingml/2006/main" name="Θέμα του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Εκπαιδευτική παρουσίαση σε πίνακα κιμωλίας (ευρεία οθόνη)</Template>
  <TotalTime>485</TotalTime>
  <Words>955</Words>
  <Application>Microsoft Office PowerPoint</Application>
  <PresentationFormat>Προσαρμογή</PresentationFormat>
  <Paragraphs>121</Paragraphs>
  <Slides>14</Slides>
  <Notes>11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8" baseType="lpstr">
      <vt:lpstr>Arial</vt:lpstr>
      <vt:lpstr>Consolas</vt:lpstr>
      <vt:lpstr>Corbel</vt:lpstr>
      <vt:lpstr>Πίνακας κιμωλίας 16x9</vt:lpstr>
      <vt:lpstr>Κεφάλαιο 1ο </vt:lpstr>
      <vt:lpstr>Το γενετικό υλικό των ευκαρυωτικών οργανισμών</vt:lpstr>
      <vt:lpstr>Το γενετικό υλικό των ευκαρυωτικών οργανισμών</vt:lpstr>
      <vt:lpstr>Μορφή χρωμοσωμάτων στα διάφορα στάδια του κυτταρικού κύκλου</vt:lpstr>
      <vt:lpstr>Μορφή χρωμοσωμάτων στα διάφορα στάδια του κυτταρικού κύκλου</vt:lpstr>
      <vt:lpstr>Μορφή χρωμοσωμάτων στα διάφορα στάδια του κυτταρικού κύκλου</vt:lpstr>
      <vt:lpstr>Σύσταση ανθρώπινου DNA στα στάδια του κυτταρικού κύκλου</vt:lpstr>
      <vt:lpstr>Καρυότυπος</vt:lpstr>
      <vt:lpstr>Καρυότυπος</vt:lpstr>
      <vt:lpstr>Καρυότυπος</vt:lpstr>
      <vt:lpstr>Τα μιτοχόνδρια και οι χλωροπλάστες έχουν δικό τους γενετικό υλικό.</vt:lpstr>
      <vt:lpstr>Τα μιτοχόνδρια και οι χλωροπλάστες έχουν δικό τους γενετικό υλικό.</vt:lpstr>
      <vt:lpstr>Ένας άντρας έχει λάβει περισσότερο DNA από τη μητέρα του παρά από τον πατέρα του, γιατί:</vt:lpstr>
      <vt:lpstr>Οι ιοί έχουν γενετικό υλικό DNA ή RNA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Κεφάλαιο 1ο</dc:title>
  <dc:creator>Δήμητρα-Γεωργία Λαύκα</dc:creator>
  <cp:lastModifiedBy>Δήμητρα-Γεωργία Λαύκα</cp:lastModifiedBy>
  <cp:revision>29</cp:revision>
  <dcterms:created xsi:type="dcterms:W3CDTF">2021-03-05T08:51:20Z</dcterms:created>
  <dcterms:modified xsi:type="dcterms:W3CDTF">2021-03-18T13:45:49Z</dcterms:modified>
</cp:coreProperties>
</file>