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B54F5F-B0D3-4430-9AB3-1311FF0F57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Βιολογια</a:t>
            </a:r>
            <a:r>
              <a:rPr lang="el-GR" dirty="0"/>
              <a:t> β </a:t>
            </a:r>
            <a:r>
              <a:rPr lang="el-GR" dirty="0" err="1"/>
              <a:t>λυκειου</a:t>
            </a:r>
            <a:endParaRPr lang="el-GR" dirty="0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BE0494CF-7729-4EEC-8760-F69B7B3EC2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4.3 </a:t>
            </a:r>
            <a:r>
              <a:rPr lang="el-GR" dirty="0" err="1"/>
              <a:t>Κυτταρικη</a:t>
            </a:r>
            <a:r>
              <a:rPr lang="el-GR" dirty="0"/>
              <a:t> </a:t>
            </a:r>
            <a:r>
              <a:rPr lang="el-GR" dirty="0" err="1"/>
              <a:t>διαιρεση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22324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CBDEE32-F0D6-4D72-8E48-71ACD5CD00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Κυτταρικη</a:t>
            </a:r>
            <a:r>
              <a:rPr lang="el-GR" dirty="0"/>
              <a:t> </a:t>
            </a:r>
            <a:r>
              <a:rPr lang="el-GR" dirty="0" err="1"/>
              <a:t>διαιρεση</a:t>
            </a:r>
            <a:endParaRPr lang="el-GR" dirty="0"/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1CDB77A0-4DC2-469B-929A-40B5656661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2194075"/>
            <a:ext cx="6712119" cy="2953332"/>
          </a:xfrm>
        </p:spPr>
      </p:pic>
    </p:spTree>
    <p:extLst>
      <p:ext uri="{BB962C8B-B14F-4D97-AF65-F5344CB8AC3E}">
        <p14:creationId xmlns:p14="http://schemas.microsoft.com/office/powerpoint/2010/main" val="840359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22D4263-0B73-40D9-AA77-986D2A246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αναφαση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366733B-9A8D-4D7C-BA22-6520E3F3B3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κεντρομερίδια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διαιρούνται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κάθε πρώην αδερφή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ανεξαρτητοποιείται.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μικροσωληνίσκοι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ατράκτου ασκούν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αντίθετη έλξη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κεντρομερίδια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οι δυο αδερφές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αποχωρίζονται προς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αντίθετο πόλο η καθεμία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Πλέον κάθε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αποτελεί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ένα ανεξάρτητο χρωμόσωμα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3737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90E6AAF-2319-49F2-B4B0-E9AF9E05C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τελοφαση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CAC81D6-66CF-4A69-A965-B1E914E5A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Οι αντίστροφες διαδικασίες από αυτές που συνέβησαν στην πρόφαση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άτρακτος αποδιοργανώνεται.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Επανεμφανίζονται οι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πυρηνικοί φάκελοι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δημιουργούνται οι θυγατρικοί πυρήνες.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χρωμοσώματα επανέρχονται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στη μορφή του δικτύου ινιδίων χρωματίνης.</a:t>
            </a:r>
          </a:p>
          <a:p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Επανασχηματίζεται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πυρηνίσκος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29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2EB2A57-7F18-42BE-9F45-542499B29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Κυτταροπλασματικη</a:t>
            </a:r>
            <a:r>
              <a:rPr lang="el-GR" dirty="0"/>
              <a:t> </a:t>
            </a:r>
            <a:r>
              <a:rPr lang="el-GR" dirty="0" err="1"/>
              <a:t>διαιρεση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9DD59C-3BAC-4566-A215-1D0DC0ECD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0716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Για να ολοκληρωθεί η μίτωση πρέπει να διαιρεθεί και το κυτταρόπλασμα-&gt; σχηματίζονται δυο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αυτοτελή κύτταρα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Διανέμεται το κυτταρόπλασμα στα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δυο θυγατρικά κύτταρα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Ζωικά κύτταρα: - σχηματίζεται ένας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περιφερικός δακτύλιος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ύψος του ισημερινού από ινίδια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ακτίνης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/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Ο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δακτύλιος στενεύει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την πάροδο του χρόνου ώσπου διχοτομεί το κύτταρο.</a:t>
            </a:r>
          </a:p>
          <a:p>
            <a:pPr marL="180000" lvl="1">
              <a:spcBef>
                <a:spcPts val="600"/>
              </a:spcBef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Φυτικά κύτταρα:- από το τέλος της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ανάφασης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στην περιοχή του ισημερινού αρχίζει να δημιουργείται ένα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πλέγμα από 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μικροσωληνίσκους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ο </a:t>
            </a:r>
            <a:r>
              <a:rPr lang="el-G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φραγμοπλάστης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37200" lvl="2">
              <a:spcBef>
                <a:spcPts val="600"/>
              </a:spcBef>
            </a:pP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Από το </a:t>
            </a:r>
            <a:r>
              <a:rPr lang="el-G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φραγμοπλάστη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θα προκύψουν </a:t>
            </a:r>
            <a:r>
              <a:rPr lang="el-G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κυτταρικά τοιχώματα </a:t>
            </a:r>
            <a:r>
              <a:rPr lang="el-G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των δυο θυγατρικών κυττάρων</a:t>
            </a:r>
            <a:r>
              <a:rPr lang="el-G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9142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B963E47-FFDE-4759-90B4-B7CA79AD4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</a:t>
            </a:r>
            <a:r>
              <a:rPr lang="el-GR" dirty="0" err="1"/>
              <a:t>βιολογικη</a:t>
            </a:r>
            <a:r>
              <a:rPr lang="el-GR" dirty="0"/>
              <a:t> </a:t>
            </a:r>
            <a:r>
              <a:rPr lang="el-GR" dirty="0" err="1"/>
              <a:t>σημασια</a:t>
            </a:r>
            <a:r>
              <a:rPr lang="el-GR" dirty="0"/>
              <a:t> της </a:t>
            </a:r>
            <a:r>
              <a:rPr lang="el-GR" dirty="0" err="1"/>
              <a:t>μιτωσης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87AB5C1-CF42-4EBE-8CF6-FF931CAC6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89594"/>
          </a:xfrm>
        </p:spPr>
        <p:txBody>
          <a:bodyPr>
            <a:normAutofit fontScale="92500" lnSpcReduction="20000"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διάρκεια του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κυτταρικού κύκλου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αλλά και η διάρκεια καθεμιάς από τις φάσεις του εξαρτώνται από τον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τύπο του κυττάρου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αλλά και από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εξωτερικούς παράγοντες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Μερικά κύτταρα ολοκληρώνουν τον κυτταρικό τους κύκλο σύντομα και αυτό τους επιτρέπει να διαιρούνται με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μεγάλη συχνότητα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Άλλα, όπως τα νευρικά, από τη στιγμή που θα δημιουργηθούν, διαιρούνται σπάνια ή και καθόλου.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μίτωση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μια διαδικασία που ευνοεί τη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γενετική σταθερότητα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για το λόγο αυτό γίνονται με αυτή: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Μονογονική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αναπαραγωγή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μονοκύτταρων και πολυκύτταρων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ευκαρυωτικών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οργανισμών.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Β)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 πολυκύτταρων οργανισμών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ή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αντικατάσταση κατεστραμμένων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ή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γηρασμένων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κυττάρων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97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443D11D-F5E5-43C3-A396-F3F4D77D7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908871"/>
          </a:xfrm>
        </p:spPr>
        <p:txBody>
          <a:bodyPr/>
          <a:lstStyle/>
          <a:p>
            <a:r>
              <a:rPr lang="el-GR" dirty="0" err="1"/>
              <a:t>Κυτταρικη</a:t>
            </a:r>
            <a:r>
              <a:rPr lang="el-GR" dirty="0"/>
              <a:t> </a:t>
            </a:r>
            <a:r>
              <a:rPr lang="el-GR" dirty="0" err="1"/>
              <a:t>διαιρεση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78F325-2408-4A80-A7A7-337CC77ED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64312"/>
            <a:ext cx="9603275" cy="4323424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κυτταρική διαίρεση επιτελείται: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μονογονική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αναπαραγωγή των οργανισμών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αμφιγονική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αναπαραγωγή των οργανισμών, όπου το νέο άτομο είναι προϊόν γονιμοποίησης.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αύξηση του αριθμού των κυττάρων και συνεπώς η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ανάπτυξη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πολυκύτταρων οργανισμών.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αντικατάσταση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των νεκρών, κατεστραμμένων ή γερασμένων κυττάρων στους ιστούς με άλλα όμοια με αυτά.</a:t>
            </a:r>
          </a:p>
        </p:txBody>
      </p:sp>
    </p:spTree>
    <p:extLst>
      <p:ext uri="{BB962C8B-B14F-4D97-AF65-F5344CB8AC3E}">
        <p14:creationId xmlns:p14="http://schemas.microsoft.com/office/powerpoint/2010/main" val="222651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2A3E834-A33A-4255-A3C5-84F25B2C6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24281"/>
          </a:xfrm>
        </p:spPr>
        <p:txBody>
          <a:bodyPr/>
          <a:lstStyle/>
          <a:p>
            <a:r>
              <a:rPr lang="el-GR" dirty="0"/>
              <a:t>Κυτταρική </a:t>
            </a:r>
            <a:r>
              <a:rPr lang="el-GR" dirty="0" err="1"/>
              <a:t>διαιρεση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615CE11-33A6-44EB-97F3-DD375F5333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28800"/>
            <a:ext cx="9603275" cy="4224681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Βασικός τύπος κυτταρικής διαίρεσης -&gt;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μίτωση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Εξελιγμένη παραλλαγή της -&gt;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μείωση</a:t>
            </a:r>
          </a:p>
          <a:p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Στους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προκαρυωτικούς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οργανισμούς η κυτταρική διαίρεση είναι απλούστερη, γίνεται με διχοτόμηση και δεν έχει τα χαρακτηριστικά της μίτωσης.</a:t>
            </a:r>
          </a:p>
        </p:txBody>
      </p:sp>
    </p:spTree>
    <p:extLst>
      <p:ext uri="{BB962C8B-B14F-4D97-AF65-F5344CB8AC3E}">
        <p14:creationId xmlns:p14="http://schemas.microsoft.com/office/powerpoint/2010/main" val="240229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A02EFAA-22FF-4F63-8CBB-63867B33F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μιτωση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C652426-AB68-4220-92EC-D5C06AFCFC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το σημαντικότερο τμήμα του κυτταρικού κύκλου που οδηγεί τελικά στη δημιουργία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δυο πανομοιότυπων θυγατρικών κυττάρων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τόσο μεταξύ τους όσο και με το μητρικό.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Πραγματοποιούνται δυο διαδοχικές διαδικασίες: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Πυρηνική διαίρεση-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ακριβοδίκαιη διανομή γενετικού υλικού στους δυο θυγατρικούς πυρήνες</a:t>
            </a:r>
          </a:p>
          <a:p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Κυτταροπλασματική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διαίρεση-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&gt;το κυτταρόπλασμα του μητρικού κυττάρου μοιράζεται στα δυο θυγατρικά κύτταρα, έτσι ώστε το καθένα να αποκτήσει το απαραίτητο κυτταρόπλασμα και οργανίδια.</a:t>
            </a:r>
          </a:p>
        </p:txBody>
      </p:sp>
    </p:spTree>
    <p:extLst>
      <p:ext uri="{BB962C8B-B14F-4D97-AF65-F5344CB8AC3E}">
        <p14:creationId xmlns:p14="http://schemas.microsoft.com/office/powerpoint/2010/main" val="2607129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5C0B49-5E75-4BAB-88C7-D6A3D7AFD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Πυρηνικη</a:t>
            </a:r>
            <a:r>
              <a:rPr lang="el-GR" dirty="0"/>
              <a:t> </a:t>
            </a:r>
            <a:r>
              <a:rPr lang="el-GR" dirty="0" err="1"/>
              <a:t>διαιρεση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36A082-394F-475C-9AEF-B3A3EFC1A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71838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ένα συνεχές φαινόμενο, το οποίο χωρίζουμε σε στάδια μόνο για να διευκολυνθούμε στη μελέτη και την περιγραφή του.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στάδια αυτά στα περισσότερα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ευκαρυωτικά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κύτταρα είναι:</a:t>
            </a:r>
          </a:p>
          <a:p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Πρόφαση</a:t>
            </a:r>
          </a:p>
          <a:p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Μετάφαση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Ανάφαση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Τελόφαση</a:t>
            </a:r>
            <a:endParaRPr lang="el-G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415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E129F3F-72D7-4D2F-9A1F-ED44AB950C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Κυτταρικη</a:t>
            </a:r>
            <a:r>
              <a:rPr lang="el-GR" dirty="0"/>
              <a:t> διαίρεση</a:t>
            </a: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id="{EC320996-CC97-4260-A2D6-F90AB62B47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1579" y="1989843"/>
            <a:ext cx="6987789" cy="3225133"/>
          </a:xfrm>
        </p:spPr>
      </p:pic>
    </p:spTree>
    <p:extLst>
      <p:ext uri="{BB962C8B-B14F-4D97-AF65-F5344CB8AC3E}">
        <p14:creationId xmlns:p14="http://schemas.microsoft.com/office/powerpoint/2010/main" val="4213648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D265980-3196-4CA5-B176-DE75BD024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04441FB-5F4A-4192-AAC0-53F4E74EBA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μεγαλύτερο σε διάρκεια στάδιο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μίτωσης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ινίδια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της χρωματίνης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περιελίσσονται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συμπυκνώνονται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παίρνουν τη χαρακτηριστική μορφή των χρωμοσωμάτων.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Κάθε χρωμόσωμα αποτελείται από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δυο αδερφές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χρωματίδες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ενωμένες στο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κεντρομερίδιο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Οι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αδερφές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χρωματίδες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αποτέλεσμα του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αυτοδιπλασιασμού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του γενετικού υλικού, που έγινε κατά τη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μεσόφαση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αποτελούνται από ένα δίκλωνο μόριο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DNA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η κάθε μία και είναι γενετικά όμοιες.</a:t>
            </a:r>
          </a:p>
        </p:txBody>
      </p:sp>
    </p:spTree>
    <p:extLst>
      <p:ext uri="{BB962C8B-B14F-4D97-AF65-F5344CB8AC3E}">
        <p14:creationId xmlns:p14="http://schemas.microsoft.com/office/powerpoint/2010/main" val="304066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B58C391-ACF5-465F-B6D7-70FBF372F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προφαση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9691674-6671-4307-B0B7-A48F0200D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118738"/>
          </a:xfr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Σχηματίζεται η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άτρακτος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l-GR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Σ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τα ζωικά κύτταρα γίνεται με τη βοήθεια του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κεντροσωματίου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το οποίο έχει διπλασιαστεί κατά τη </a:t>
            </a:r>
            <a:r>
              <a:rPr kumimoji="0" lang="el-G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μεσόφαση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δυο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κεντροσωμάτια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κινούνται προς τους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πόλους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από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κεί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προβάλλουν οι </a:t>
            </a:r>
            <a:r>
              <a:rPr lang="el-G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μικροσωληνίσκοι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οι οποίοι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σχηματίζουν την άτρακτο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φυτικά κύτταρα δεν διαθέτουν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κεντροσωμάτια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Ο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πυρηνικός φάκελος 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και ο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πυρηνίσκος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αποδιοργανώνονται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Οι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μικροσωληνίσκοι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εισβάλουν στο χώρο που καταλάμβανε ο πυρήνας και </a:t>
            </a: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ενώνονται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με τα </a:t>
            </a:r>
            <a:r>
              <a:rPr kumimoji="0" lang="el-GR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κεντρομερίδια</a:t>
            </a:r>
            <a:r>
              <a:rPr kumimoji="0" lang="el-G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των χρωμοσωμάτων.</a:t>
            </a:r>
          </a:p>
        </p:txBody>
      </p:sp>
    </p:spTree>
    <p:extLst>
      <p:ext uri="{BB962C8B-B14F-4D97-AF65-F5344CB8AC3E}">
        <p14:creationId xmlns:p14="http://schemas.microsoft.com/office/powerpoint/2010/main" val="1313746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1D80D85-D0C2-4B61-BD8E-F09AE1891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μεταφαση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CB210D8-5B74-4D73-AFCF-141088823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χρωμοσώματα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μετακινούνται κατά μήκος των νηματίων της ατράκτου προς το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ισημερινό επίπεδο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του κυττάρου.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τέλος τα χρωμοσώματα έχουν φτάσει στο ισημερινό επίπεδο με τις αδερφές </a:t>
            </a:r>
            <a:r>
              <a:rPr lang="el-G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χρωματίδες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τοποθετημένες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παράλληλα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προς αυτό.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συμπύκνωση των χρωμοσωμάτων συνεχίζεται μέχρι το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μέγιστο βαθμό συσπείρωσης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Στο στάδιο αυτό γίνεται η παρατήρηση, η φωτογράφηση και η μελέτη της δομής, του μήκους και του αριθμού των χρωμοσωμάτων.</a:t>
            </a:r>
          </a:p>
        </p:txBody>
      </p:sp>
    </p:spTree>
    <p:extLst>
      <p:ext uri="{BB962C8B-B14F-4D97-AF65-F5344CB8AC3E}">
        <p14:creationId xmlns:p14="http://schemas.microsoft.com/office/powerpoint/2010/main" val="775183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Συλλογη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{DE4B5C35-6535-43DB-B522-32BC6A41E096}tf10001114</Template>
  <TotalTime>609</TotalTime>
  <Words>695</Words>
  <Application>Microsoft Office PowerPoint</Application>
  <PresentationFormat>Ευρεία οθόνη</PresentationFormat>
  <Paragraphs>68</Paragraphs>
  <Slides>14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Times New Roman</vt:lpstr>
      <vt:lpstr>Συλλογη</vt:lpstr>
      <vt:lpstr>Βιολογια β λυκειου</vt:lpstr>
      <vt:lpstr>Κυτταρικη διαιρεση</vt:lpstr>
      <vt:lpstr>Κυτταρική διαιρεση</vt:lpstr>
      <vt:lpstr>μιτωση</vt:lpstr>
      <vt:lpstr>Πυρηνικη διαιρεση</vt:lpstr>
      <vt:lpstr>Κυτταρικη διαίρεση</vt:lpstr>
      <vt:lpstr>προφαση</vt:lpstr>
      <vt:lpstr>προφαση</vt:lpstr>
      <vt:lpstr>μεταφαση</vt:lpstr>
      <vt:lpstr>Κυτταρικη διαιρεση</vt:lpstr>
      <vt:lpstr>αναφαση</vt:lpstr>
      <vt:lpstr>τελοφαση</vt:lpstr>
      <vt:lpstr>Κυτταροπλασματικη διαιρεση</vt:lpstr>
      <vt:lpstr>Η βιολογικη σημασια της μιτωσης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Βιολογια β λυκειου</dc:title>
  <dc:creator>Δήμητρα-Γεωργία Λαύκα</dc:creator>
  <cp:lastModifiedBy>Δήμητρα-Γεωργία Λαύκα</cp:lastModifiedBy>
  <cp:revision>32</cp:revision>
  <dcterms:created xsi:type="dcterms:W3CDTF">2021-02-20T07:50:52Z</dcterms:created>
  <dcterms:modified xsi:type="dcterms:W3CDTF">2021-05-10T09:00:35Z</dcterms:modified>
</cp:coreProperties>
</file>