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Κεφαλαιο</a:t>
            </a:r>
            <a:r>
              <a:rPr lang="el-GR" dirty="0"/>
              <a:t> 5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mendel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7648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665408"/>
          </a:xfrm>
        </p:spPr>
        <p:txBody>
          <a:bodyPr/>
          <a:lstStyle/>
          <a:p>
            <a:pPr algn="ctr"/>
            <a:r>
              <a:rPr lang="el-GR" dirty="0" err="1"/>
              <a:t>μειωση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11" y="1806687"/>
            <a:ext cx="4450431" cy="3649662"/>
          </a:xfrm>
        </p:spPr>
      </p:pic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>
          <a:xfrm>
            <a:off x="5331854" y="1806687"/>
            <a:ext cx="5485373" cy="3984513"/>
          </a:xfrm>
        </p:spPr>
        <p:txBody>
          <a:bodyPr/>
          <a:lstStyle/>
          <a:p>
            <a:r>
              <a:rPr lang="el-GR" dirty="0"/>
              <a:t>Τελικά έχουμε </a:t>
            </a:r>
            <a:r>
              <a:rPr lang="el-GR" b="1" dirty="0"/>
              <a:t>4 γαμέτες ανά δυο όμοιους </a:t>
            </a:r>
            <a:r>
              <a:rPr lang="el-GR" dirty="0"/>
              <a:t>σε ίση αναλογία.</a:t>
            </a:r>
          </a:p>
        </p:txBody>
      </p:sp>
    </p:spTree>
    <p:extLst>
      <p:ext uri="{BB962C8B-B14F-4D97-AF65-F5344CB8AC3E}">
        <p14:creationId xmlns:p14="http://schemas.microsoft.com/office/powerpoint/2010/main" val="1158394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562377"/>
          </a:xfrm>
        </p:spPr>
        <p:txBody>
          <a:bodyPr>
            <a:normAutofit/>
          </a:bodyPr>
          <a:lstStyle/>
          <a:p>
            <a:pPr algn="ctr"/>
            <a:r>
              <a:rPr lang="el-GR" sz="2800" dirty="0" err="1"/>
              <a:t>Διασταυρωση</a:t>
            </a:r>
            <a:r>
              <a:rPr lang="el-GR" sz="2800" dirty="0"/>
              <a:t> </a:t>
            </a:r>
            <a:r>
              <a:rPr lang="el-GR" sz="2800" dirty="0" err="1"/>
              <a:t>ελεγχου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685801" y="1171977"/>
            <a:ext cx="10131425" cy="510003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 </a:t>
            </a:r>
            <a:r>
              <a:rPr lang="el-GR" dirty="0" err="1"/>
              <a:t>Μεντελ</a:t>
            </a:r>
            <a:r>
              <a:rPr lang="el-GR" dirty="0"/>
              <a:t>  στην περίπτωση φυτών με επικρατή φαινότυπο και άγνωστο γονότυπο, άφηνε τα φυτά να </a:t>
            </a:r>
            <a:r>
              <a:rPr lang="el-GR" b="1" dirty="0" err="1"/>
              <a:t>αυτογονιμοποιηθούν</a:t>
            </a:r>
            <a:r>
              <a:rPr lang="el-GR" dirty="0"/>
              <a:t>.</a:t>
            </a:r>
          </a:p>
          <a:p>
            <a:r>
              <a:rPr lang="el-GR" dirty="0"/>
              <a:t>Πλέον οι ερευνητές πραγματοποιούν </a:t>
            </a:r>
            <a:r>
              <a:rPr lang="el-GR" b="1" dirty="0"/>
              <a:t>διασταύρωση ελέγχου </a:t>
            </a:r>
            <a:r>
              <a:rPr lang="el-GR" dirty="0"/>
              <a:t>όπου διασταυρώνουν το άτομο αγνώστου γονοτύπου με ένα άτομο ομόζυγο ως προς την υπολειπόμενη ιδιότητα.</a:t>
            </a:r>
          </a:p>
          <a:p>
            <a:r>
              <a:rPr lang="el-GR" dirty="0"/>
              <a:t>Παράδειγμα:</a:t>
            </a:r>
          </a:p>
          <a:p>
            <a:pPr marL="0" indent="0">
              <a:buNone/>
            </a:pPr>
            <a:r>
              <a:rPr lang="el-GR" dirty="0"/>
              <a:t>Έχουμε ένα ψηλό φυτό αγνώστου γονοτύπου, άρα έχει πιθανούς γονοτύπους ΨΨ ή </a:t>
            </a:r>
            <a:r>
              <a:rPr lang="el-GR" dirty="0" err="1"/>
              <a:t>Ψψ</a:t>
            </a:r>
            <a:r>
              <a:rPr lang="el-GR" dirty="0"/>
              <a:t>, το οποίο διασταυρώνουμε με ένα κοντό φυτό με γονότυπο </a:t>
            </a:r>
            <a:r>
              <a:rPr lang="el-GR" dirty="0" err="1"/>
              <a:t>ψψ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Οι πιθανές διασταυρώσεις είναι οι </a:t>
            </a:r>
            <a:r>
              <a:rPr lang="el-GR"/>
              <a:t>εξής:</a:t>
            </a:r>
          </a:p>
          <a:p>
            <a:pPr marL="0" indent="0">
              <a:buNone/>
            </a:pPr>
            <a:r>
              <a:rPr lang="el-GR" dirty="0"/>
              <a:t>						  	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Άρα </a:t>
            </a:r>
            <a:r>
              <a:rPr lang="el-GR" b="1" dirty="0"/>
              <a:t>βάσει των φαινοτύπων των απογόνων</a:t>
            </a:r>
            <a:r>
              <a:rPr lang="el-GR" dirty="0"/>
              <a:t> μπορούμε να διακρίνουμε αν το φυτό που διασταυρώθηκε είναι </a:t>
            </a:r>
            <a:r>
              <a:rPr lang="el-GR" b="1" dirty="0"/>
              <a:t>ομόζυγο ή </a:t>
            </a:r>
            <a:r>
              <a:rPr lang="el-GR" b="1" dirty="0" err="1"/>
              <a:t>ετερόζυγο</a:t>
            </a:r>
            <a:r>
              <a:rPr lang="el-GR" dirty="0"/>
              <a:t>.</a:t>
            </a:r>
          </a:p>
        </p:txBody>
      </p:sp>
      <p:graphicFrame>
        <p:nvGraphicFramePr>
          <p:cNvPr id="3" name="Πίνακας 3">
            <a:extLst>
              <a:ext uri="{FF2B5EF4-FFF2-40B4-BE49-F238E27FC236}">
                <a16:creationId xmlns:a16="http://schemas.microsoft.com/office/drawing/2014/main" id="{0B399E8D-1199-4081-A314-098A43626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608677"/>
              </p:ext>
            </p:extLst>
          </p:nvPr>
        </p:nvGraphicFramePr>
        <p:xfrm>
          <a:off x="1233011" y="3836137"/>
          <a:ext cx="273530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769">
                  <a:extLst>
                    <a:ext uri="{9D8B030D-6E8A-4147-A177-3AD203B41FA5}">
                      <a16:colId xmlns:a16="http://schemas.microsoft.com/office/drawing/2014/main" val="1797353684"/>
                    </a:ext>
                  </a:extLst>
                </a:gridCol>
                <a:gridCol w="911769">
                  <a:extLst>
                    <a:ext uri="{9D8B030D-6E8A-4147-A177-3AD203B41FA5}">
                      <a16:colId xmlns:a16="http://schemas.microsoft.com/office/drawing/2014/main" val="4290136707"/>
                    </a:ext>
                  </a:extLst>
                </a:gridCol>
                <a:gridCol w="911769">
                  <a:extLst>
                    <a:ext uri="{9D8B030D-6E8A-4147-A177-3AD203B41FA5}">
                      <a16:colId xmlns:a16="http://schemas.microsoft.com/office/drawing/2014/main" val="3884416756"/>
                    </a:ext>
                  </a:extLst>
                </a:gridCol>
              </a:tblGrid>
              <a:tr h="335461">
                <a:tc>
                  <a:txBody>
                    <a:bodyPr/>
                    <a:lstStyle/>
                    <a:p>
                      <a:r>
                        <a:rPr lang="el-GR" dirty="0"/>
                        <a:t>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079389"/>
                  </a:ext>
                </a:extLst>
              </a:tr>
              <a:tr h="335461">
                <a:tc>
                  <a:txBody>
                    <a:bodyPr/>
                    <a:lstStyle/>
                    <a:p>
                      <a:r>
                        <a:rPr lang="el-GR" dirty="0" err="1"/>
                        <a:t>Γαμ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475239"/>
                  </a:ext>
                </a:extLst>
              </a:tr>
              <a:tr h="335461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r>
                        <a:rPr lang="en-US" baseline="-25000" dirty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484705"/>
                  </a:ext>
                </a:extLst>
              </a:tr>
              <a:tr h="335461"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744649"/>
                  </a:ext>
                </a:extLst>
              </a:tr>
              <a:tr h="335461">
                <a:tc gridSpan="3">
                  <a:txBody>
                    <a:bodyPr/>
                    <a:lstStyle/>
                    <a:p>
                      <a:r>
                        <a:rPr lang="el-GR" dirty="0"/>
                        <a:t>100% ψηλά φυτά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274964"/>
                  </a:ext>
                </a:extLst>
              </a:tr>
            </a:tbl>
          </a:graphicData>
        </a:graphic>
      </p:graphicFrame>
      <p:graphicFrame>
        <p:nvGraphicFramePr>
          <p:cNvPr id="4" name="Πίνακας 5">
            <a:extLst>
              <a:ext uri="{FF2B5EF4-FFF2-40B4-BE49-F238E27FC236}">
                <a16:creationId xmlns:a16="http://schemas.microsoft.com/office/drawing/2014/main" id="{2A884B06-2D12-4B8F-AB9C-BD8AB1F27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474680"/>
              </p:ext>
            </p:extLst>
          </p:nvPr>
        </p:nvGraphicFramePr>
        <p:xfrm>
          <a:off x="4799613" y="3836137"/>
          <a:ext cx="318807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690">
                  <a:extLst>
                    <a:ext uri="{9D8B030D-6E8A-4147-A177-3AD203B41FA5}">
                      <a16:colId xmlns:a16="http://schemas.microsoft.com/office/drawing/2014/main" val="2035215580"/>
                    </a:ext>
                  </a:extLst>
                </a:gridCol>
                <a:gridCol w="1062690">
                  <a:extLst>
                    <a:ext uri="{9D8B030D-6E8A-4147-A177-3AD203B41FA5}">
                      <a16:colId xmlns:a16="http://schemas.microsoft.com/office/drawing/2014/main" val="2530739739"/>
                    </a:ext>
                  </a:extLst>
                </a:gridCol>
                <a:gridCol w="1062690">
                  <a:extLst>
                    <a:ext uri="{9D8B030D-6E8A-4147-A177-3AD203B41FA5}">
                      <a16:colId xmlns:a16="http://schemas.microsoft.com/office/drawing/2014/main" val="465474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97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/>
                        <a:t>Γαμ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Ψ,ψ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4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r>
                        <a:rPr lang="en-US" baseline="-25000" dirty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52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39651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l-GR" dirty="0"/>
                        <a:t>½ ψηλά φυτά και ½ κοντά φυτά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347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32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84571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/>
              <a:t>Gregor</a:t>
            </a:r>
            <a:r>
              <a:rPr lang="en-US" sz="2800" dirty="0"/>
              <a:t> </a:t>
            </a:r>
            <a:r>
              <a:rPr lang="en-US" sz="2800" dirty="0" err="1"/>
              <a:t>mendel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1455313"/>
            <a:ext cx="10131425" cy="4335887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Πρώτες επιστημονικές μελέτες τον 19</a:t>
            </a:r>
            <a:r>
              <a:rPr lang="el-GR" baseline="30000" dirty="0"/>
              <a:t>ο</a:t>
            </a:r>
            <a:r>
              <a:rPr lang="el-GR" dirty="0"/>
              <a:t> αιώνα από τον Αυστριακό </a:t>
            </a:r>
            <a:r>
              <a:rPr lang="en-US" dirty="0" err="1"/>
              <a:t>Gregor</a:t>
            </a:r>
            <a:r>
              <a:rPr lang="en-US" dirty="0"/>
              <a:t> Mendel</a:t>
            </a:r>
            <a:r>
              <a:rPr lang="el-GR" dirty="0"/>
              <a:t>-&gt; Πατέρας της Γενετικής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/>
              <a:t>Πλεονεκτήματα</a:t>
            </a:r>
            <a:r>
              <a:rPr lang="el-GR" dirty="0"/>
              <a:t> μοσχομπίζελου:</a:t>
            </a:r>
          </a:p>
          <a:p>
            <a:pPr marL="342900" indent="-342900">
              <a:buAutoNum type="arabicPeriod"/>
            </a:pPr>
            <a:r>
              <a:rPr lang="el-GR" dirty="0"/>
              <a:t>Αναπτύσσεται εύκολα</a:t>
            </a:r>
          </a:p>
          <a:p>
            <a:pPr marL="342900" indent="-342900">
              <a:buAutoNum type="arabicPeriod"/>
            </a:pPr>
            <a:r>
              <a:rPr lang="el-GR" dirty="0"/>
              <a:t>Εμφανίζει μεγάλη ποικιλία σε πολλούς χαρακτήρες</a:t>
            </a:r>
          </a:p>
          <a:p>
            <a:pPr marL="342900" indent="-342900">
              <a:buAutoNum type="arabicPeriod"/>
            </a:pPr>
            <a:r>
              <a:rPr lang="el-GR" dirty="0"/>
              <a:t>Δίνει τη δυνατότητα αυτογονιμοποίησης και τεχνητής γονιμοποίησης</a:t>
            </a:r>
          </a:p>
          <a:p>
            <a:pPr marL="342900" indent="-342900">
              <a:buAutoNum type="arabicPeriod"/>
            </a:pPr>
            <a:r>
              <a:rPr lang="el-GR" dirty="0"/>
              <a:t>Δίνει μεγάλο αριθμό απογόνων</a:t>
            </a:r>
          </a:p>
          <a:p>
            <a:pPr marL="342900" indent="-342900">
              <a:buAutoNum type="arabicPeriod"/>
            </a:pPr>
            <a:r>
              <a:rPr lang="el-GR" dirty="0"/>
              <a:t>Υπάρχει η δυνατότητα στατιστικής επεξεργασίας των αποτελεσμάτων</a:t>
            </a:r>
          </a:p>
        </p:txBody>
      </p:sp>
    </p:spTree>
    <p:extLst>
      <p:ext uri="{BB962C8B-B14F-4D97-AF65-F5344CB8AC3E}">
        <p14:creationId xmlns:p14="http://schemas.microsoft.com/office/powerpoint/2010/main" val="225978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742682"/>
          </a:xfrm>
        </p:spPr>
        <p:txBody>
          <a:bodyPr>
            <a:normAutofit/>
          </a:bodyPr>
          <a:lstStyle/>
          <a:p>
            <a:pPr algn="ctr"/>
            <a:r>
              <a:rPr lang="el-GR" sz="2800" dirty="0"/>
              <a:t>Η επιτυχία του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1352283"/>
            <a:ext cx="10131425" cy="4438917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Η επιτυχία του στηρίχθηκε</a:t>
            </a:r>
            <a:r>
              <a:rPr lang="el-GR" dirty="0"/>
              <a:t>:</a:t>
            </a:r>
          </a:p>
          <a:p>
            <a:pPr marL="342900" indent="-342900">
              <a:buAutoNum type="arabicPeriod"/>
            </a:pPr>
            <a:r>
              <a:rPr lang="el-GR" dirty="0"/>
              <a:t>Μελετούσε μια ή δυο ιδιότητες κάθε φορά και όχι όλες μαζί.</a:t>
            </a:r>
          </a:p>
          <a:p>
            <a:pPr marL="342900" indent="-342900">
              <a:buAutoNum type="arabicPeriod"/>
            </a:pPr>
            <a:r>
              <a:rPr lang="el-GR" dirty="0"/>
              <a:t>Χρησιμοποιούσε αμιγή (καθαρά) στελέχη τα οποία μετά από αυτογονιμοποίηση παρουσιάζουν για πολλές γενιές την ίδια ιδιότητα</a:t>
            </a:r>
          </a:p>
          <a:p>
            <a:pPr marL="342900" indent="-342900">
              <a:buAutoNum type="arabicPeriod"/>
            </a:pPr>
            <a:r>
              <a:rPr lang="el-GR" dirty="0"/>
              <a:t>Ανέλυε τα αποτελέσματά του στατιστικά, δηλαδή μετρούσε τους απογόνους των ατόμων που εμφάνιζαν μια συγκεκριμένη ιδιότητα και υπολόγιζε τη συχνότητα εμφάνισής τους.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36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652530"/>
          </a:xfrm>
        </p:spPr>
        <p:txBody>
          <a:bodyPr>
            <a:normAutofit/>
          </a:bodyPr>
          <a:lstStyle/>
          <a:p>
            <a:pPr algn="ctr"/>
            <a:r>
              <a:rPr lang="el-GR" sz="2800" dirty="0" err="1"/>
              <a:t>Χαρακτηριστηκα</a:t>
            </a:r>
            <a:r>
              <a:rPr lang="el-GR" sz="2800" dirty="0"/>
              <a:t> </a:t>
            </a:r>
            <a:r>
              <a:rPr lang="el-GR" sz="2800" dirty="0" err="1"/>
              <a:t>μοσχομπιζελου</a:t>
            </a:r>
            <a:endParaRPr lang="el-GR" sz="28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73821"/>
              </p:ext>
            </p:extLst>
          </p:nvPr>
        </p:nvGraphicFramePr>
        <p:xfrm>
          <a:off x="1613078" y="1262131"/>
          <a:ext cx="8393805" cy="49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7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Χαρακτηριστικά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Επικρατές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Υπολειπόμενο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Σχήμα</a:t>
                      </a:r>
                      <a:r>
                        <a:rPr lang="el-GR" baseline="0" dirty="0"/>
                        <a:t> σπέρματος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Λείο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Ρυτιδωμένο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Χρώμα σπέρματος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Κίτρινο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Πράσινο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Χρώμα</a:t>
                      </a:r>
                      <a:r>
                        <a:rPr lang="el-GR" baseline="0" dirty="0"/>
                        <a:t> άνθους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Ιώδες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Λευκό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Σχήμα καρπού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Κανονικό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Περισφυγμένο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Χρώμα καρπού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Πράσινο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Κίτρινο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Θέση </a:t>
                      </a:r>
                      <a:r>
                        <a:rPr lang="el-GR" dirty="0" err="1"/>
                        <a:t>άνθεων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Αξονικά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Ακραία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975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Ύψος φυτού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Ψηλό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Κοντό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725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781318"/>
          </a:xfrm>
        </p:spPr>
        <p:txBody>
          <a:bodyPr>
            <a:normAutofit/>
          </a:bodyPr>
          <a:lstStyle/>
          <a:p>
            <a:pPr algn="ctr"/>
            <a:r>
              <a:rPr lang="el-GR" sz="2800" dirty="0" err="1"/>
              <a:t>Μεθοδολογια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1390919"/>
            <a:ext cx="10131425" cy="440028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Ο τρόπος που εργάστηκε:</a:t>
            </a:r>
          </a:p>
          <a:p>
            <a:r>
              <a:rPr lang="el-GR" dirty="0"/>
              <a:t>Δημιούργησε </a:t>
            </a:r>
            <a:r>
              <a:rPr lang="el-GR" b="1" dirty="0"/>
              <a:t>αμιγή στελέχη</a:t>
            </a:r>
            <a:r>
              <a:rPr lang="el-GR" dirty="0"/>
              <a:t> για την ιδιότητα που μελετούσε.</a:t>
            </a:r>
          </a:p>
          <a:p>
            <a:r>
              <a:rPr lang="el-GR" dirty="0"/>
              <a:t>Έκανε τεχνητή γονιμοποίηση μεταξύ δυο αμιγών φυτών, που διέφεραν ως προς μια ιδιότητα-&gt;</a:t>
            </a:r>
            <a:r>
              <a:rPr lang="el-GR" dirty="0" err="1"/>
              <a:t>πατρικη</a:t>
            </a:r>
            <a:r>
              <a:rPr lang="el-GR" dirty="0"/>
              <a:t> </a:t>
            </a:r>
            <a:r>
              <a:rPr lang="el-GR" dirty="0" err="1"/>
              <a:t>γενια</a:t>
            </a:r>
            <a:r>
              <a:rPr lang="el-GR" dirty="0"/>
              <a:t> (</a:t>
            </a:r>
            <a:r>
              <a:rPr lang="en-US" dirty="0"/>
              <a:t>P)</a:t>
            </a:r>
            <a:endParaRPr lang="el-GR" dirty="0"/>
          </a:p>
          <a:p>
            <a:r>
              <a:rPr lang="el-GR" dirty="0"/>
              <a:t>Οι </a:t>
            </a:r>
            <a:r>
              <a:rPr lang="el-GR" b="1" dirty="0"/>
              <a:t>απόγονοί τους ήταν η πρώτη θυγατρική γενιά</a:t>
            </a:r>
            <a:r>
              <a:rPr lang="el-GR" dirty="0"/>
              <a:t>, που ήταν υβριδικά (</a:t>
            </a:r>
            <a:r>
              <a:rPr lang="el-GR" dirty="0" err="1"/>
              <a:t>ετερόζυγα</a:t>
            </a:r>
            <a:r>
              <a:rPr lang="el-GR" dirty="0"/>
              <a:t>) άτομα (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l-GR" dirty="0"/>
          </a:p>
          <a:p>
            <a:r>
              <a:rPr lang="el-GR" dirty="0"/>
              <a:t>Αυτογονιμοποίηση 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l-GR" dirty="0"/>
              <a:t> γενιάς -&gt; </a:t>
            </a:r>
            <a:r>
              <a:rPr lang="el-GR" b="1" dirty="0"/>
              <a:t>Δεύτερη θυγατρική </a:t>
            </a:r>
            <a:r>
              <a:rPr lang="el-GR" b="1" dirty="0" err="1"/>
              <a:t>γενια</a:t>
            </a:r>
            <a:r>
              <a:rPr lang="el-GR" b="1" dirty="0"/>
              <a:t> </a:t>
            </a:r>
            <a:r>
              <a:rPr lang="el-GR" dirty="0"/>
              <a:t>(</a:t>
            </a:r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/>
              <a:t>Από τα αποτελέσματά του ο </a:t>
            </a:r>
            <a:r>
              <a:rPr lang="en-US" dirty="0"/>
              <a:t>Mendel</a:t>
            </a:r>
            <a:r>
              <a:rPr lang="el-GR" dirty="0"/>
              <a:t> διατύπωσε τους δυο νόμους της κληρονομικότητας:</a:t>
            </a:r>
          </a:p>
          <a:p>
            <a:r>
              <a:rPr lang="el-GR" b="1" dirty="0"/>
              <a:t>Νόμος διαχωρισμού </a:t>
            </a:r>
            <a:r>
              <a:rPr lang="el-GR" b="1" dirty="0" err="1"/>
              <a:t>αλληλόμορφων</a:t>
            </a:r>
            <a:r>
              <a:rPr lang="el-GR" b="1" dirty="0"/>
              <a:t> γονιδίων</a:t>
            </a:r>
          </a:p>
          <a:p>
            <a:r>
              <a:rPr lang="el-GR" b="1" dirty="0"/>
              <a:t>Νόμος ανεξάρτητης μεταβίβασης γονιδίων</a:t>
            </a:r>
          </a:p>
        </p:txBody>
      </p:sp>
    </p:spTree>
    <p:extLst>
      <p:ext uri="{BB962C8B-B14F-4D97-AF65-F5344CB8AC3E}">
        <p14:creationId xmlns:p14="http://schemas.microsoft.com/office/powerpoint/2010/main" val="365975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768439"/>
          </a:xfrm>
        </p:spPr>
        <p:txBody>
          <a:bodyPr>
            <a:normAutofit/>
          </a:bodyPr>
          <a:lstStyle/>
          <a:p>
            <a:pPr algn="ctr"/>
            <a:r>
              <a:rPr lang="el-GR" sz="2800" dirty="0" err="1"/>
              <a:t>Πειραματα</a:t>
            </a:r>
            <a:r>
              <a:rPr lang="el-GR" sz="2800" dirty="0"/>
              <a:t> </a:t>
            </a:r>
            <a:r>
              <a:rPr lang="el-GR" sz="2800" dirty="0" err="1"/>
              <a:t>μονοϋβριδισμου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1378039"/>
            <a:ext cx="10131425" cy="4413161"/>
          </a:xfrm>
        </p:spPr>
        <p:txBody>
          <a:bodyPr/>
          <a:lstStyle/>
          <a:p>
            <a:r>
              <a:rPr lang="el-GR" dirty="0" err="1"/>
              <a:t>Μονοϋβριδισμός</a:t>
            </a:r>
            <a:r>
              <a:rPr lang="el-GR" dirty="0"/>
              <a:t>-&gt; διασταύρωση ελέγχου μιας ιδιότητας</a:t>
            </a:r>
          </a:p>
          <a:p>
            <a:pPr marL="0" indent="0">
              <a:buNone/>
            </a:pPr>
            <a:r>
              <a:rPr lang="el-GR" dirty="0"/>
              <a:t>Ο </a:t>
            </a:r>
            <a:r>
              <a:rPr lang="en-US" dirty="0"/>
              <a:t>Mendel</a:t>
            </a:r>
            <a:r>
              <a:rPr lang="el-GR" dirty="0"/>
              <a:t> εξέτασε τα μοσχομπίζελα ως προς το ύψος των φυτών.</a:t>
            </a:r>
          </a:p>
          <a:p>
            <a:pPr marL="0" indent="0">
              <a:buNone/>
            </a:pPr>
            <a:r>
              <a:rPr lang="el-GR" dirty="0"/>
              <a:t>Διασταύρωσε </a:t>
            </a:r>
            <a:r>
              <a:rPr lang="el-GR" b="1" dirty="0"/>
              <a:t>αμιγή ψηλά με αμιγή κοντά φυτά </a:t>
            </a:r>
            <a:r>
              <a:rPr lang="el-GR" dirty="0"/>
              <a:t>και παρατήρησε ότι όλοι οι απόγονοι </a:t>
            </a:r>
            <a:r>
              <a:rPr lang="en-US" dirty="0"/>
              <a:t>(F</a:t>
            </a:r>
            <a:r>
              <a:rPr lang="en-US" baseline="-25000" dirty="0"/>
              <a:t>1</a:t>
            </a:r>
            <a:r>
              <a:rPr lang="en-US" dirty="0"/>
              <a:t>) </a:t>
            </a:r>
            <a:r>
              <a:rPr lang="el-GR" dirty="0"/>
              <a:t> ήταν </a:t>
            </a:r>
            <a:r>
              <a:rPr lang="el-GR" b="1" dirty="0"/>
              <a:t>ψηλά φυτά.</a:t>
            </a:r>
          </a:p>
          <a:p>
            <a:pPr marL="0" indent="0">
              <a:buNone/>
            </a:pPr>
            <a:r>
              <a:rPr lang="el-GR" dirty="0"/>
              <a:t>Αυτογονιμοποίηση </a:t>
            </a:r>
            <a:r>
              <a:rPr lang="en-US" dirty="0">
                <a:solidFill>
                  <a:prstClr val="white"/>
                </a:solidFill>
              </a:rPr>
              <a:t>F</a:t>
            </a:r>
            <a:r>
              <a:rPr lang="en-US" baseline="-25000" dirty="0">
                <a:solidFill>
                  <a:prstClr val="white"/>
                </a:solidFill>
              </a:rPr>
              <a:t>1</a:t>
            </a:r>
            <a:r>
              <a:rPr lang="el-GR" baseline="-25000" dirty="0">
                <a:solidFill>
                  <a:prstClr val="white"/>
                </a:solidFill>
              </a:rPr>
              <a:t> </a:t>
            </a:r>
            <a:r>
              <a:rPr lang="el-GR" dirty="0">
                <a:solidFill>
                  <a:prstClr val="white"/>
                </a:solidFill>
              </a:rPr>
              <a:t> γενιάς -&gt; </a:t>
            </a:r>
            <a:r>
              <a:rPr lang="en-US" b="1" dirty="0">
                <a:solidFill>
                  <a:prstClr val="white"/>
                </a:solidFill>
              </a:rPr>
              <a:t>F</a:t>
            </a:r>
            <a:r>
              <a:rPr lang="en-US" b="1" baseline="-25000" dirty="0">
                <a:solidFill>
                  <a:prstClr val="white"/>
                </a:solidFill>
              </a:rPr>
              <a:t>2</a:t>
            </a:r>
            <a:r>
              <a:rPr lang="en-US" b="1" dirty="0">
                <a:solidFill>
                  <a:prstClr val="white"/>
                </a:solidFill>
              </a:rPr>
              <a:t> </a:t>
            </a:r>
            <a:r>
              <a:rPr lang="el-GR" b="1" dirty="0">
                <a:solidFill>
                  <a:prstClr val="white"/>
                </a:solidFill>
              </a:rPr>
              <a:t>και ψηλά και κοντά φυτά</a:t>
            </a:r>
          </a:p>
          <a:p>
            <a:pPr marL="0" indent="0">
              <a:buNone/>
            </a:pPr>
            <a:r>
              <a:rPr lang="el-GR" b="1" dirty="0">
                <a:solidFill>
                  <a:prstClr val="white"/>
                </a:solidFill>
              </a:rPr>
              <a:t>Αρχικά συμπεράσματα:</a:t>
            </a:r>
          </a:p>
          <a:p>
            <a:pPr marL="342900" indent="-342900">
              <a:buAutoNum type="arabicPeriod"/>
            </a:pPr>
            <a:r>
              <a:rPr lang="el-GR" b="1" dirty="0">
                <a:solidFill>
                  <a:prstClr val="white"/>
                </a:solidFill>
              </a:rPr>
              <a:t>Ο κάθε χαρακτήρας ελέγχεται από δυο </a:t>
            </a:r>
            <a:r>
              <a:rPr lang="el-GR" b="1" dirty="0" err="1">
                <a:solidFill>
                  <a:prstClr val="white"/>
                </a:solidFill>
              </a:rPr>
              <a:t>παραγοντες</a:t>
            </a:r>
            <a:r>
              <a:rPr lang="el-GR" b="1" dirty="0">
                <a:solidFill>
                  <a:prstClr val="white"/>
                </a:solidFill>
              </a:rPr>
              <a:t> (γονίδια)</a:t>
            </a:r>
            <a:endParaRPr lang="el-GR" b="1" dirty="0"/>
          </a:p>
          <a:p>
            <a:pPr marL="342900" indent="-342900">
              <a:buAutoNum type="arabicPeriod"/>
            </a:pPr>
            <a:r>
              <a:rPr lang="el-GR" b="1" dirty="0">
                <a:solidFill>
                  <a:prstClr val="white"/>
                </a:solidFill>
              </a:rPr>
              <a:t>Ο ένας παράγοντας υπερκαλύπτει την έκφραση του άλλου όταν βρίσκονται μαζί στο φυτό.</a:t>
            </a:r>
          </a:p>
          <a:p>
            <a:pPr marL="0" indent="0">
              <a:buNone/>
            </a:pPr>
            <a:endParaRPr lang="el-G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18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716924"/>
          </a:xfrm>
        </p:spPr>
        <p:txBody>
          <a:bodyPr/>
          <a:lstStyle/>
          <a:p>
            <a:pPr algn="ctr"/>
            <a:r>
              <a:rPr lang="el-GR" dirty="0" err="1"/>
              <a:t>Ορισμοι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1326525"/>
            <a:ext cx="10131425" cy="4464675"/>
          </a:xfrm>
        </p:spPr>
        <p:txBody>
          <a:bodyPr>
            <a:normAutofit lnSpcReduction="10000"/>
          </a:bodyPr>
          <a:lstStyle/>
          <a:p>
            <a:r>
              <a:rPr lang="el-GR" b="1" dirty="0" err="1"/>
              <a:t>Αλληλόμορφα</a:t>
            </a:r>
            <a:r>
              <a:rPr lang="el-GR" b="1" dirty="0"/>
              <a:t> γονίδια</a:t>
            </a:r>
            <a:r>
              <a:rPr lang="el-GR" dirty="0"/>
              <a:t>: γονίδια που βρίσκονται στις ίδιες γενετικές θέσεις των ομόλογων χρωμοσωμάτων και ελέγχουν μια ιδιότητα με ίδιο η διαφορετικό τρόπο.</a:t>
            </a:r>
          </a:p>
          <a:p>
            <a:r>
              <a:rPr lang="el-GR" b="1" dirty="0"/>
              <a:t>Αμιγή φυτά (ομόζυγα)</a:t>
            </a:r>
            <a:r>
              <a:rPr lang="el-GR" dirty="0"/>
              <a:t>: άτομα που έχουν δύο ίδια </a:t>
            </a:r>
            <a:r>
              <a:rPr lang="el-GR" dirty="0" err="1"/>
              <a:t>αλληλόμορφα</a:t>
            </a:r>
            <a:r>
              <a:rPr lang="el-GR" dirty="0"/>
              <a:t> για μια συγκεκριμένη ιδιότητα.</a:t>
            </a:r>
          </a:p>
          <a:p>
            <a:r>
              <a:rPr lang="el-GR" b="1" dirty="0" err="1"/>
              <a:t>Ετερόζυγα</a:t>
            </a:r>
            <a:r>
              <a:rPr lang="el-GR" b="1" dirty="0"/>
              <a:t> άτομα</a:t>
            </a:r>
            <a:r>
              <a:rPr lang="el-GR" dirty="0"/>
              <a:t>: άτομα που έχουν διαφορετικά </a:t>
            </a:r>
            <a:r>
              <a:rPr lang="el-GR" dirty="0" err="1"/>
              <a:t>αλληλόμορφα</a:t>
            </a:r>
            <a:r>
              <a:rPr lang="el-GR" dirty="0"/>
              <a:t> για μια συγκεκριμένη ιδιότητα.</a:t>
            </a:r>
          </a:p>
          <a:p>
            <a:r>
              <a:rPr lang="el-GR" b="1" dirty="0"/>
              <a:t>Επικρατές γονίδιο</a:t>
            </a:r>
            <a:r>
              <a:rPr lang="el-GR" dirty="0"/>
              <a:t>: Το γονίδιο που εκφράζεται στο φαινότυπο είτε υπάρχει μια είτε δυο φορές στο γονότυπο.</a:t>
            </a:r>
          </a:p>
          <a:p>
            <a:r>
              <a:rPr lang="el-GR" b="1" dirty="0"/>
              <a:t>Υπολειπόμενο γονίδιο</a:t>
            </a:r>
            <a:r>
              <a:rPr lang="el-GR" dirty="0"/>
              <a:t>: Το γονίδιο που για να εκφραστεί στο φαινότυπο  πρέπει να υπάρχει δυο φορές στο γονότυπο.</a:t>
            </a:r>
          </a:p>
          <a:p>
            <a:r>
              <a:rPr lang="el-GR" b="1" dirty="0">
                <a:solidFill>
                  <a:prstClr val="white"/>
                </a:solidFill>
              </a:rPr>
              <a:t>Γονότυπος </a:t>
            </a:r>
            <a:r>
              <a:rPr lang="el-GR" dirty="0"/>
              <a:t>: Σύνολο </a:t>
            </a:r>
            <a:r>
              <a:rPr lang="el-GR" dirty="0" err="1"/>
              <a:t>αλληλόμορφων</a:t>
            </a:r>
            <a:r>
              <a:rPr lang="el-GR" dirty="0"/>
              <a:t> γονιδίων</a:t>
            </a:r>
          </a:p>
          <a:p>
            <a:r>
              <a:rPr lang="el-GR" b="1" dirty="0">
                <a:solidFill>
                  <a:prstClr val="white"/>
                </a:solidFill>
              </a:rPr>
              <a:t>Φαινότυπος </a:t>
            </a:r>
            <a:r>
              <a:rPr lang="el-GR" dirty="0"/>
              <a:t>: Σύνολο χαρακτήρων που αποτελούν την έκφραση του γονοτύπου, όπως εξωτερική εμφάνιση και βιοχημικά χαρακτηριστικά.</a:t>
            </a:r>
          </a:p>
          <a:p>
            <a:r>
              <a:rPr lang="el-GR" b="1" dirty="0"/>
              <a:t>Τετράγωνο του </a:t>
            </a:r>
            <a:r>
              <a:rPr lang="en-US" b="1" dirty="0" err="1"/>
              <a:t>Punnett</a:t>
            </a:r>
            <a:r>
              <a:rPr lang="en-US" dirty="0"/>
              <a:t>:</a:t>
            </a:r>
            <a:r>
              <a:rPr lang="el-GR" dirty="0"/>
              <a:t> διάγραμμα των γαμετών και του τρόπου συνδυασμού τους σε μια διασταύρωση.</a:t>
            </a:r>
          </a:p>
        </p:txBody>
      </p:sp>
    </p:spTree>
    <p:extLst>
      <p:ext uri="{BB962C8B-B14F-4D97-AF65-F5344CB8AC3E}">
        <p14:creationId xmlns:p14="http://schemas.microsoft.com/office/powerpoint/2010/main" val="353881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665408"/>
          </a:xfrm>
        </p:spPr>
        <p:txBody>
          <a:bodyPr>
            <a:normAutofit/>
          </a:bodyPr>
          <a:lstStyle/>
          <a:p>
            <a:pPr algn="ctr"/>
            <a:r>
              <a:rPr lang="el-GR" sz="2800" dirty="0"/>
              <a:t>Σχηματικά το </a:t>
            </a:r>
            <a:r>
              <a:rPr lang="el-GR" sz="2800" dirty="0" err="1"/>
              <a:t>πειραμα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1275009"/>
            <a:ext cx="10131425" cy="4516191"/>
          </a:xfrm>
        </p:spPr>
        <p:txBody>
          <a:bodyPr>
            <a:normAutofit/>
          </a:bodyPr>
          <a:lstStyle/>
          <a:p>
            <a:r>
              <a:rPr lang="el-GR" dirty="0"/>
              <a:t>Ψ-&gt;</a:t>
            </a:r>
            <a:r>
              <a:rPr lang="el-GR" dirty="0" err="1"/>
              <a:t>ψηλο</a:t>
            </a:r>
            <a:endParaRPr lang="el-GR" dirty="0"/>
          </a:p>
          <a:p>
            <a:r>
              <a:rPr lang="el-GR" dirty="0"/>
              <a:t>ψ-&gt;κοντό</a:t>
            </a:r>
          </a:p>
          <a:p>
            <a:r>
              <a:rPr lang="en-US" b="1" dirty="0"/>
              <a:t>P</a:t>
            </a:r>
            <a:r>
              <a:rPr lang="en-US" dirty="0"/>
              <a:t>:</a:t>
            </a:r>
            <a:r>
              <a:rPr lang="el-GR" dirty="0"/>
              <a:t> ΨΨ*</a:t>
            </a:r>
            <a:r>
              <a:rPr lang="el-GR" dirty="0" err="1"/>
              <a:t>ψψ</a:t>
            </a:r>
            <a:endParaRPr lang="el-GR" dirty="0"/>
          </a:p>
          <a:p>
            <a:pPr marL="0" indent="0">
              <a:buNone/>
            </a:pPr>
            <a:r>
              <a:rPr lang="el-GR" dirty="0" err="1"/>
              <a:t>Γαμ</a:t>
            </a:r>
            <a:r>
              <a:rPr lang="el-GR" dirty="0"/>
              <a:t>. Ψ	ψ</a:t>
            </a:r>
          </a:p>
          <a:p>
            <a:pPr marL="0" indent="0">
              <a:buNone/>
            </a:pPr>
            <a:r>
              <a:rPr lang="en-US" b="1" dirty="0"/>
              <a:t>F</a:t>
            </a:r>
            <a:r>
              <a:rPr lang="en-US" b="1" baseline="-25000" dirty="0"/>
              <a:t>1</a:t>
            </a:r>
            <a:r>
              <a:rPr lang="en-US" dirty="0"/>
              <a:t> : </a:t>
            </a:r>
            <a:r>
              <a:rPr lang="el-GR" dirty="0" err="1"/>
              <a:t>Ψψ</a:t>
            </a:r>
            <a:r>
              <a:rPr lang="el-GR" dirty="0"/>
              <a:t> 			</a:t>
            </a:r>
            <a:r>
              <a:rPr lang="el-GR" b="1" dirty="0"/>
              <a:t>φαινότυπος</a:t>
            </a:r>
            <a:r>
              <a:rPr lang="el-GR" dirty="0"/>
              <a:t>: 100% ψηλά φυτά   </a:t>
            </a:r>
            <a:r>
              <a:rPr lang="el-GR" b="1" dirty="0"/>
              <a:t>γονότυπος</a:t>
            </a:r>
            <a:r>
              <a:rPr lang="el-GR" dirty="0"/>
              <a:t>: 100% </a:t>
            </a:r>
            <a:r>
              <a:rPr lang="el-GR" dirty="0" err="1"/>
              <a:t>Ψψ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	</a:t>
            </a:r>
            <a:r>
              <a:rPr lang="el-GR" dirty="0" err="1"/>
              <a:t>Ψψ</a:t>
            </a:r>
            <a:r>
              <a:rPr lang="el-GR" dirty="0"/>
              <a:t>*</a:t>
            </a:r>
            <a:r>
              <a:rPr lang="el-GR" dirty="0" err="1"/>
              <a:t>Ψψ</a:t>
            </a:r>
            <a:endParaRPr lang="el-GR" dirty="0"/>
          </a:p>
          <a:p>
            <a:pPr marL="0" indent="0">
              <a:buNone/>
            </a:pPr>
            <a:r>
              <a:rPr lang="el-GR" dirty="0" err="1"/>
              <a:t>Γαμ</a:t>
            </a:r>
            <a:r>
              <a:rPr lang="el-GR" dirty="0"/>
              <a:t>. </a:t>
            </a:r>
            <a:r>
              <a:rPr lang="el-GR" dirty="0" err="1"/>
              <a:t>Ψ,ψ</a:t>
            </a:r>
            <a:r>
              <a:rPr lang="el-GR" dirty="0"/>
              <a:t> 	</a:t>
            </a:r>
            <a:r>
              <a:rPr lang="el-GR" dirty="0" err="1"/>
              <a:t>Ψ,ψ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					</a:t>
            </a:r>
            <a:r>
              <a:rPr lang="el-GR" b="1" dirty="0"/>
              <a:t>Φαινότυπος</a:t>
            </a:r>
            <a:r>
              <a:rPr lang="el-GR" dirty="0"/>
              <a:t>: 		</a:t>
            </a:r>
            <a:r>
              <a:rPr lang="el-GR" b="1" dirty="0"/>
              <a:t>Γονότυπος</a:t>
            </a:r>
          </a:p>
          <a:p>
            <a:pPr marL="0" indent="0">
              <a:buNone/>
            </a:pPr>
            <a:r>
              <a:rPr lang="el-GR" dirty="0"/>
              <a:t>					¾ ψηλά φυτά		¼ ΨΨ</a:t>
            </a:r>
          </a:p>
          <a:p>
            <a:pPr marL="0" indent="0">
              <a:buNone/>
            </a:pPr>
            <a:r>
              <a:rPr lang="el-GR" dirty="0"/>
              <a:t>					¼ κοντά φυτά		2/4 </a:t>
            </a:r>
            <a:r>
              <a:rPr lang="el-GR" dirty="0" err="1"/>
              <a:t>Ψψ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					(3:1)				¼ </a:t>
            </a:r>
            <a:r>
              <a:rPr lang="el-GR" dirty="0" err="1"/>
              <a:t>ψψ</a:t>
            </a:r>
            <a:r>
              <a:rPr lang="el-GR" dirty="0"/>
              <a:t>  (1:2:1)</a:t>
            </a: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C64DD765-E4D0-4138-9198-8FB8C2B3F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981103"/>
              </p:ext>
            </p:extLst>
          </p:nvPr>
        </p:nvGraphicFramePr>
        <p:xfrm>
          <a:off x="765700" y="4261430"/>
          <a:ext cx="217281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270">
                  <a:extLst>
                    <a:ext uri="{9D8B030D-6E8A-4147-A177-3AD203B41FA5}">
                      <a16:colId xmlns:a16="http://schemas.microsoft.com/office/drawing/2014/main" val="3067792396"/>
                    </a:ext>
                  </a:extLst>
                </a:gridCol>
                <a:gridCol w="724270">
                  <a:extLst>
                    <a:ext uri="{9D8B030D-6E8A-4147-A177-3AD203B41FA5}">
                      <a16:colId xmlns:a16="http://schemas.microsoft.com/office/drawing/2014/main" val="1170086448"/>
                    </a:ext>
                  </a:extLst>
                </a:gridCol>
                <a:gridCol w="724270">
                  <a:extLst>
                    <a:ext uri="{9D8B030D-6E8A-4147-A177-3AD203B41FA5}">
                      <a16:colId xmlns:a16="http://schemas.microsoft.com/office/drawing/2014/main" val="2663391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r>
                        <a:rPr lang="en-US" baseline="-25000" dirty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04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236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ψψ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281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143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704045"/>
          </a:xfrm>
        </p:spPr>
        <p:txBody>
          <a:bodyPr/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ος</a:t>
            </a:r>
            <a:r>
              <a:rPr lang="el-GR" dirty="0"/>
              <a:t> </a:t>
            </a:r>
            <a:r>
              <a:rPr lang="el-GR" dirty="0" err="1"/>
              <a:t>νομος</a:t>
            </a:r>
            <a:r>
              <a:rPr lang="el-GR" dirty="0"/>
              <a:t> του </a:t>
            </a:r>
            <a:r>
              <a:rPr lang="el-GR" dirty="0" err="1"/>
              <a:t>μεντελ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1" y="1313645"/>
            <a:ext cx="10131425" cy="4477555"/>
          </a:xfrm>
        </p:spPr>
        <p:txBody>
          <a:bodyPr/>
          <a:lstStyle/>
          <a:p>
            <a:r>
              <a:rPr lang="el-GR" dirty="0"/>
              <a:t>Ο Μέντελ παρατήρησε ότι κατά τη δημιουργία των γαμετών </a:t>
            </a:r>
            <a:r>
              <a:rPr lang="el-GR" b="1" dirty="0"/>
              <a:t>διαχωρίζονται τα δυο ομόλογα χρωμοσώματα και συνεπώς τα δυο </a:t>
            </a:r>
            <a:r>
              <a:rPr lang="el-GR" b="1" dirty="0" err="1"/>
              <a:t>αλληλόμορφα</a:t>
            </a:r>
            <a:r>
              <a:rPr lang="el-GR" b="1" dirty="0"/>
              <a:t> γονίδια</a:t>
            </a:r>
            <a:r>
              <a:rPr lang="el-GR" dirty="0"/>
              <a:t>. Η κατανομή των </a:t>
            </a:r>
            <a:r>
              <a:rPr lang="el-GR" dirty="0" err="1"/>
              <a:t>αλληλομόρφων</a:t>
            </a:r>
            <a:r>
              <a:rPr lang="el-GR" dirty="0"/>
              <a:t> στους γαμέτες και ο τυχαίος συνδυασμός τους αποτελεί τον </a:t>
            </a:r>
            <a:r>
              <a:rPr lang="el-GR" b="1" dirty="0"/>
              <a:t>πρώτο νόμο του </a:t>
            </a:r>
            <a:r>
              <a:rPr lang="el-GR" b="1" dirty="0" err="1"/>
              <a:t>Μεντελ</a:t>
            </a:r>
            <a:r>
              <a:rPr lang="el-GR" b="1" dirty="0"/>
              <a:t> </a:t>
            </a:r>
            <a:r>
              <a:rPr lang="el-GR" dirty="0"/>
              <a:t>ή </a:t>
            </a:r>
            <a:r>
              <a:rPr lang="el-GR" b="1" dirty="0"/>
              <a:t>νόμο διαχωρισμού των </a:t>
            </a:r>
            <a:r>
              <a:rPr lang="el-GR" b="1" dirty="0" err="1"/>
              <a:t>αλληλόμορφων</a:t>
            </a:r>
            <a:r>
              <a:rPr lang="el-GR" b="1" dirty="0"/>
              <a:t> γονιδίων. </a:t>
            </a:r>
          </a:p>
        </p:txBody>
      </p:sp>
    </p:spTree>
    <p:extLst>
      <p:ext uri="{BB962C8B-B14F-4D97-AF65-F5344CB8AC3E}">
        <p14:creationId xmlns:p14="http://schemas.microsoft.com/office/powerpoint/2010/main" val="2821445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υράνιο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Ουράνιο</Template>
  <TotalTime>502</TotalTime>
  <Words>747</Words>
  <Application>Microsoft Office PowerPoint</Application>
  <PresentationFormat>Ευρεία οθόνη</PresentationFormat>
  <Paragraphs>128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Ουράνιο</vt:lpstr>
      <vt:lpstr>Κεφαλαιο 5ο </vt:lpstr>
      <vt:lpstr>Gregor mendel</vt:lpstr>
      <vt:lpstr>Η επιτυχία του</vt:lpstr>
      <vt:lpstr>Χαρακτηριστηκα μοσχομπιζελου</vt:lpstr>
      <vt:lpstr>Μεθοδολογια</vt:lpstr>
      <vt:lpstr>Πειραματα μονοϋβριδισμου</vt:lpstr>
      <vt:lpstr>Ορισμοι</vt:lpstr>
      <vt:lpstr>Σχηματικά το πειραμα</vt:lpstr>
      <vt:lpstr>1ος νομος του μεντελ</vt:lpstr>
      <vt:lpstr>μειωση</vt:lpstr>
      <vt:lpstr>Διασταυρωση ελεγχου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5ο</dc:title>
  <dc:creator>Anna</dc:creator>
  <cp:lastModifiedBy>Δήμητρα-Γεωργία Λαύκα</cp:lastModifiedBy>
  <cp:revision>25</cp:revision>
  <dcterms:created xsi:type="dcterms:W3CDTF">2020-11-30T19:17:26Z</dcterms:created>
  <dcterms:modified xsi:type="dcterms:W3CDTF">2020-12-10T14:42:04Z</dcterms:modified>
</cp:coreProperties>
</file>