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2761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895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4484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5312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6447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735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9326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3725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535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201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248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634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059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676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088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2968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510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C5E82-898D-4818-9A1F-89686B5374C3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A86D5-111B-48C9-9644-371D706FA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65273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ΚΕΦΑΛΑΙΟ 4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cDNA</a:t>
            </a:r>
            <a:r>
              <a:rPr lang="en-US" dirty="0" smtClean="0"/>
              <a:t> </a:t>
            </a:r>
            <a:r>
              <a:rPr lang="el-GR" dirty="0" smtClean="0"/>
              <a:t>βιβλιοθήκη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440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Λόγος δημιουργίας </a:t>
            </a:r>
            <a:r>
              <a:rPr lang="en-US" sz="2800" dirty="0" err="1" smtClean="0"/>
              <a:t>cDNA</a:t>
            </a:r>
            <a:r>
              <a:rPr lang="el-GR" sz="2800" dirty="0" smtClean="0"/>
              <a:t> βιβλιοθήκης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0321" y="2009104"/>
            <a:ext cx="9764445" cy="3927085"/>
          </a:xfrm>
        </p:spPr>
        <p:txBody>
          <a:bodyPr>
            <a:normAutofit/>
          </a:bodyPr>
          <a:lstStyle/>
          <a:p>
            <a:r>
              <a:rPr lang="el-GR" sz="1800" dirty="0" smtClean="0"/>
              <a:t>Υπήρξε η ιδέα παραγωγής πρωτεϊνών </a:t>
            </a:r>
            <a:r>
              <a:rPr lang="el-GR" sz="1800" dirty="0" err="1" smtClean="0"/>
              <a:t>ευκαρυωτικών</a:t>
            </a:r>
            <a:r>
              <a:rPr lang="el-GR" sz="1800" dirty="0" smtClean="0"/>
              <a:t> κυττάρων από βακτήρια</a:t>
            </a:r>
          </a:p>
          <a:p>
            <a:endParaRPr lang="el-GR" sz="1800" b="1" dirty="0" smtClean="0"/>
          </a:p>
          <a:p>
            <a:r>
              <a:rPr lang="el-GR" sz="1800" b="1" dirty="0" smtClean="0"/>
              <a:t>Όμως: </a:t>
            </a:r>
            <a:r>
              <a:rPr lang="el-GR" sz="1800" dirty="0" smtClean="0"/>
              <a:t>Τα βακτήρια δεν διαθέτουν την ικανότητα ωρίμανσης του πρόδρομου </a:t>
            </a:r>
            <a:r>
              <a:rPr lang="en-US" sz="1800" dirty="0" smtClean="0"/>
              <a:t>mRNA</a:t>
            </a:r>
            <a:endParaRPr lang="el-GR" sz="1800" dirty="0" smtClean="0"/>
          </a:p>
          <a:p>
            <a:endParaRPr lang="el-GR" sz="1800" dirty="0" smtClean="0"/>
          </a:p>
          <a:p>
            <a:r>
              <a:rPr lang="el-GR" sz="1800" dirty="0" smtClean="0"/>
              <a:t>Για το λόγο αυτό γίνεται η δημιουργία μια </a:t>
            </a:r>
            <a:r>
              <a:rPr lang="en-US" sz="1800" dirty="0" err="1" smtClean="0"/>
              <a:t>cDNA</a:t>
            </a:r>
            <a:r>
              <a:rPr lang="el-GR" sz="1800" dirty="0" smtClean="0"/>
              <a:t> βιβλιοθήκης με τη χρήση του ολικού ώριμου </a:t>
            </a:r>
            <a:r>
              <a:rPr lang="en-US" sz="1800" dirty="0" smtClean="0"/>
              <a:t>mRNA</a:t>
            </a:r>
            <a:r>
              <a:rPr lang="el-GR" sz="1800" dirty="0" smtClean="0"/>
              <a:t> ενός κυττάρου ή ιστού που παράγει το προϊόν που θέλουμε να </a:t>
            </a:r>
            <a:r>
              <a:rPr lang="el-GR" sz="1800" dirty="0" err="1" smtClean="0"/>
              <a:t>κλωνοποιήσουμε</a:t>
            </a:r>
            <a:r>
              <a:rPr lang="el-GR" sz="1800" dirty="0" smtClean="0"/>
              <a:t>.</a:t>
            </a:r>
          </a:p>
          <a:p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17513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r>
              <a:rPr lang="el-GR" sz="2800" dirty="0" err="1" smtClean="0"/>
              <a:t>Βηματα</a:t>
            </a:r>
            <a:r>
              <a:rPr lang="el-GR" sz="2800" dirty="0" smtClean="0"/>
              <a:t> </a:t>
            </a:r>
            <a:r>
              <a:rPr lang="el-GR" sz="2800" dirty="0" err="1" smtClean="0"/>
              <a:t>δημιουργιασ</a:t>
            </a:r>
            <a:r>
              <a:rPr lang="el-GR" sz="2800" dirty="0" smtClean="0"/>
              <a:t> </a:t>
            </a:r>
            <a:r>
              <a:rPr lang="en-US" sz="2800" dirty="0" err="1" smtClean="0"/>
              <a:t>cdna</a:t>
            </a:r>
            <a:r>
              <a:rPr lang="el-GR" sz="2800" dirty="0" smtClean="0"/>
              <a:t> </a:t>
            </a:r>
            <a:r>
              <a:rPr lang="el-GR" sz="2800" dirty="0" err="1" smtClean="0"/>
              <a:t>βιβλιοθήκησ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712890"/>
            <a:ext cx="10820400" cy="4505795"/>
          </a:xfrm>
        </p:spPr>
        <p:txBody>
          <a:bodyPr>
            <a:normAutofit/>
          </a:bodyPr>
          <a:lstStyle/>
          <a:p>
            <a:r>
              <a:rPr lang="el-GR" sz="1800" dirty="0" smtClean="0"/>
              <a:t>Απομόνωση ολικού ώριμου </a:t>
            </a:r>
            <a:r>
              <a:rPr lang="en-US" sz="1800" dirty="0" smtClean="0"/>
              <a:t>mRNA</a:t>
            </a:r>
            <a:r>
              <a:rPr lang="el-GR" sz="1800" dirty="0" smtClean="0"/>
              <a:t> από το κύτταρο δότη (το λαμβάνουμε από το κυτταρόπλασμα, το πρόδρομο είναι στον πυρήνα).</a:t>
            </a:r>
          </a:p>
          <a:p>
            <a:r>
              <a:rPr lang="el-GR" sz="1800" dirty="0" smtClean="0"/>
              <a:t>Δημιουργία υβριδικών μορίων </a:t>
            </a:r>
            <a:r>
              <a:rPr lang="en-US" sz="1800" dirty="0" smtClean="0"/>
              <a:t>mRNA-</a:t>
            </a:r>
            <a:r>
              <a:rPr lang="en-US" sz="1800" dirty="0" err="1" smtClean="0"/>
              <a:t>cDNA</a:t>
            </a:r>
            <a:r>
              <a:rPr lang="el-GR" sz="1800" dirty="0" smtClean="0"/>
              <a:t> με τη χρήση του ενζύμου αντίστροφη </a:t>
            </a:r>
            <a:r>
              <a:rPr lang="el-GR" sz="1800" dirty="0" err="1" smtClean="0"/>
              <a:t>μεταγραφάση</a:t>
            </a:r>
            <a:r>
              <a:rPr lang="el-GR" sz="1800" dirty="0" smtClean="0"/>
              <a:t>.</a:t>
            </a:r>
          </a:p>
          <a:p>
            <a:r>
              <a:rPr lang="el-GR" sz="1800" dirty="0" smtClean="0"/>
              <a:t>Διάσπαση του </a:t>
            </a:r>
            <a:r>
              <a:rPr lang="en-US" sz="1800" dirty="0" smtClean="0"/>
              <a:t>mRNA</a:t>
            </a:r>
            <a:r>
              <a:rPr lang="el-GR" sz="1800" dirty="0" smtClean="0"/>
              <a:t> με χρήση χημικών ουσιών ή </a:t>
            </a:r>
            <a:r>
              <a:rPr lang="el-GR" sz="1800" dirty="0" err="1" smtClean="0"/>
              <a:t>αποδιάταξή</a:t>
            </a:r>
            <a:r>
              <a:rPr lang="el-GR" sz="1800" dirty="0" smtClean="0"/>
              <a:t> του </a:t>
            </a:r>
            <a:r>
              <a:rPr lang="el-GR" sz="1800" dirty="0" err="1" smtClean="0"/>
              <a:t>υβριδικου</a:t>
            </a:r>
            <a:r>
              <a:rPr lang="el-GR" sz="1800" dirty="0" smtClean="0"/>
              <a:t> μορίου του με θέρμανση.</a:t>
            </a:r>
          </a:p>
          <a:p>
            <a:r>
              <a:rPr lang="el-GR" sz="1800" dirty="0" smtClean="0"/>
              <a:t>Μετατροπή του μονόκλωνου </a:t>
            </a:r>
            <a:r>
              <a:rPr lang="en-US" sz="1800" dirty="0" err="1" smtClean="0"/>
              <a:t>cDNA</a:t>
            </a:r>
            <a:r>
              <a:rPr lang="el-GR" sz="1800" dirty="0" smtClean="0"/>
              <a:t> σε δίκλωνο με τη χρήση των ενζύμων </a:t>
            </a:r>
            <a:r>
              <a:rPr lang="en-US" sz="1800" dirty="0" smtClean="0"/>
              <a:t>DNA </a:t>
            </a:r>
            <a:r>
              <a:rPr lang="el-GR" sz="1800" dirty="0" err="1" smtClean="0"/>
              <a:t>πολυμεράσης</a:t>
            </a:r>
            <a:r>
              <a:rPr lang="el-GR" sz="1800" dirty="0" smtClean="0"/>
              <a:t> και </a:t>
            </a:r>
            <a:r>
              <a:rPr lang="el-GR" sz="1800" dirty="0" err="1" smtClean="0"/>
              <a:t>πριμοσώματος</a:t>
            </a:r>
            <a:r>
              <a:rPr lang="el-GR" sz="1800" dirty="0" smtClean="0"/>
              <a:t>.</a:t>
            </a:r>
          </a:p>
          <a:p>
            <a:r>
              <a:rPr lang="el-GR" sz="1800" dirty="0" err="1" smtClean="0"/>
              <a:t>Έισαγωγή</a:t>
            </a:r>
            <a:r>
              <a:rPr lang="el-GR" sz="1800" dirty="0" smtClean="0"/>
              <a:t> του </a:t>
            </a:r>
            <a:r>
              <a:rPr lang="en-US" sz="1800" dirty="0" err="1" smtClean="0"/>
              <a:t>cDNA</a:t>
            </a:r>
            <a:r>
              <a:rPr lang="el-GR" sz="1800" dirty="0" smtClean="0"/>
              <a:t> σε </a:t>
            </a:r>
            <a:r>
              <a:rPr lang="el-GR" sz="1800" dirty="0" err="1" smtClean="0"/>
              <a:t>πλασμίδιο</a:t>
            </a:r>
            <a:r>
              <a:rPr lang="el-GR" sz="1800" dirty="0" smtClean="0"/>
              <a:t> με τεχνικές παρόμοιες με αυτές που αναφέρθηκαν στη </a:t>
            </a:r>
            <a:r>
              <a:rPr lang="el-GR" sz="1800" dirty="0" err="1" smtClean="0"/>
              <a:t>γονιδιωματική</a:t>
            </a:r>
            <a:r>
              <a:rPr lang="el-GR" sz="1800" dirty="0" smtClean="0"/>
              <a:t> βιβλιοθήκη.</a:t>
            </a:r>
          </a:p>
          <a:p>
            <a:r>
              <a:rPr lang="el-GR" sz="1800" dirty="0" smtClean="0"/>
              <a:t>Απομόνωση των κλώνων που εκφράζουν το γονίδιο που μας ενδιαφέρει.</a:t>
            </a:r>
          </a:p>
          <a:p>
            <a:r>
              <a:rPr lang="el-GR" sz="1800" dirty="0" smtClean="0"/>
              <a:t>Καλλιέργεια και παραλαβή επιθυμητού προϊόντος.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173746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038669"/>
          </a:xfrm>
        </p:spPr>
        <p:txBody>
          <a:bodyPr>
            <a:normAutofit/>
          </a:bodyPr>
          <a:lstStyle/>
          <a:p>
            <a:r>
              <a:rPr lang="el-GR" sz="2800" dirty="0" err="1" smtClean="0"/>
              <a:t>Ορισμοσ</a:t>
            </a:r>
            <a:r>
              <a:rPr lang="el-GR" sz="2800" dirty="0" smtClean="0"/>
              <a:t> </a:t>
            </a:r>
            <a:r>
              <a:rPr lang="en-US" sz="2800" dirty="0" err="1" smtClean="0"/>
              <a:t>cdna</a:t>
            </a:r>
            <a:r>
              <a:rPr lang="el-GR" sz="2800" dirty="0" smtClean="0"/>
              <a:t> </a:t>
            </a:r>
            <a:r>
              <a:rPr lang="el-GR" sz="2800" dirty="0" err="1" smtClean="0"/>
              <a:t>βιβλιοθηκησ</a:t>
            </a:r>
            <a:r>
              <a:rPr lang="en-US" sz="2800" dirty="0" smtClean="0"/>
              <a:t> 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Οι </a:t>
            </a:r>
            <a:r>
              <a:rPr lang="en-US" sz="1800" dirty="0" err="1" smtClean="0"/>
              <a:t>cDNA</a:t>
            </a:r>
            <a:r>
              <a:rPr lang="el-GR" sz="1800" dirty="0" smtClean="0"/>
              <a:t> βιβλιοθήκες περιέχουν αντίγραφα των </a:t>
            </a:r>
            <a:r>
              <a:rPr lang="en-US" sz="1800" dirty="0" smtClean="0"/>
              <a:t>mRNA </a:t>
            </a:r>
            <a:r>
              <a:rPr lang="el-GR" sz="1800" dirty="0" smtClean="0"/>
              <a:t>όλων των γονιδίων που εκφράζονται στα κύτταρα αυτά και έχουν το πλεονέκτημα απομόνωσης μόνο των αλληλουχιών των γονιδίων που μεταγράφονται σε αμινοξέα, δηλαδή των </a:t>
            </a:r>
            <a:r>
              <a:rPr lang="el-GR" sz="1800" dirty="0" err="1" smtClean="0"/>
              <a:t>εξωνίων</a:t>
            </a:r>
            <a:r>
              <a:rPr lang="el-GR" sz="1800" dirty="0" smtClean="0"/>
              <a:t>.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56001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922759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Αποσαφηνίσεις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687132"/>
            <a:ext cx="10820400" cy="4531553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/>
              <a:t>Όταν εισάγεται το </a:t>
            </a:r>
            <a:r>
              <a:rPr lang="en-US" sz="1800" dirty="0" err="1" smtClean="0"/>
              <a:t>cDNA</a:t>
            </a:r>
            <a:r>
              <a:rPr lang="el-GR" sz="1800" dirty="0" smtClean="0"/>
              <a:t> στο </a:t>
            </a:r>
            <a:r>
              <a:rPr lang="el-GR" sz="1800" dirty="0" err="1" smtClean="0"/>
              <a:t>πλασμίδιο</a:t>
            </a:r>
            <a:r>
              <a:rPr lang="el-GR" sz="1800" dirty="0" smtClean="0"/>
              <a:t> είναι σημαντικό να αναγνωριστεί ως γονίδιο. Για το λόγο αυτό πρέπει:</a:t>
            </a:r>
          </a:p>
          <a:p>
            <a:r>
              <a:rPr lang="el-GR" sz="1800" dirty="0" smtClean="0"/>
              <a:t> </a:t>
            </a:r>
            <a:r>
              <a:rPr lang="el-GR" sz="1600" dirty="0" smtClean="0"/>
              <a:t>Ή να εισαχθεί αμέσως μετά από έναν υποκινητή του </a:t>
            </a:r>
            <a:r>
              <a:rPr lang="el-GR" sz="1600" dirty="0" err="1" smtClean="0"/>
              <a:t>πλασμιδίου</a:t>
            </a:r>
            <a:endParaRPr lang="el-GR" sz="1600" dirty="0" smtClean="0"/>
          </a:p>
          <a:p>
            <a:r>
              <a:rPr lang="el-GR" sz="1600" dirty="0" smtClean="0"/>
              <a:t>Ή να συνδεθεί με έναν υποκινητή και στη συνέχεια να εισαχθεί στο </a:t>
            </a:r>
            <a:r>
              <a:rPr lang="el-GR" sz="1600" dirty="0" err="1" smtClean="0"/>
              <a:t>πλασμίδιο</a:t>
            </a:r>
            <a:endParaRPr lang="el-GR" sz="1600" dirty="0"/>
          </a:p>
          <a:p>
            <a:r>
              <a:rPr lang="el-GR" sz="1600" dirty="0" smtClean="0"/>
              <a:t>Ώστε να αναγνωριστεί από την </a:t>
            </a:r>
            <a:r>
              <a:rPr lang="en-US" sz="1600" dirty="0" smtClean="0"/>
              <a:t>RNA </a:t>
            </a:r>
            <a:r>
              <a:rPr lang="el-GR" sz="1600" dirty="0" err="1" smtClean="0"/>
              <a:t>πολυμεράση</a:t>
            </a:r>
            <a:r>
              <a:rPr lang="el-GR" sz="1600" dirty="0" smtClean="0"/>
              <a:t> του βακτηρίου και να εκφραστεί.</a:t>
            </a:r>
          </a:p>
          <a:p>
            <a:r>
              <a:rPr lang="el-GR" sz="1800" dirty="0" smtClean="0"/>
              <a:t>Το </a:t>
            </a:r>
            <a:r>
              <a:rPr lang="en-US" sz="1800" dirty="0" err="1" smtClean="0"/>
              <a:t>cDNA</a:t>
            </a:r>
            <a:r>
              <a:rPr lang="el-GR" sz="1800" dirty="0" smtClean="0"/>
              <a:t> μπορεί να συνδεθεί με το </a:t>
            </a:r>
            <a:r>
              <a:rPr lang="el-GR" sz="1800" dirty="0" err="1" smtClean="0"/>
              <a:t>πλασμίδιο</a:t>
            </a:r>
            <a:r>
              <a:rPr lang="el-GR" sz="1800" dirty="0" smtClean="0"/>
              <a:t> με σωστό προσανατολισμό, δηλαδή το </a:t>
            </a:r>
            <a:r>
              <a:rPr lang="el-GR" sz="1800" dirty="0" err="1" smtClean="0"/>
              <a:t>κωδικόνιο</a:t>
            </a:r>
            <a:r>
              <a:rPr lang="el-GR" sz="1800" dirty="0" smtClean="0"/>
              <a:t> έναρξης από τη μεριά του υποκινητή και το </a:t>
            </a:r>
            <a:r>
              <a:rPr lang="el-GR" sz="1800" dirty="0" err="1" smtClean="0"/>
              <a:t>κωδικόνιο</a:t>
            </a:r>
            <a:r>
              <a:rPr lang="el-GR" sz="1800" dirty="0" smtClean="0"/>
              <a:t> λήξης πριν τις αλληλουχίες λήξης της μεταγραφής, ή να συνδεθεί ανάποδα. Δηλαδή το </a:t>
            </a:r>
            <a:r>
              <a:rPr lang="el-GR" sz="1800" dirty="0" err="1" smtClean="0"/>
              <a:t>κωδικόνιο</a:t>
            </a:r>
            <a:r>
              <a:rPr lang="el-GR" sz="1800" dirty="0" smtClean="0"/>
              <a:t> λήξης από τη μεριά του υποκινητή και το </a:t>
            </a:r>
            <a:r>
              <a:rPr lang="el-GR" sz="1800" dirty="0" err="1" smtClean="0"/>
              <a:t>κωδικόνιο</a:t>
            </a:r>
            <a:r>
              <a:rPr lang="el-GR" sz="1800" dirty="0" smtClean="0"/>
              <a:t> έναρξης πριν τις αλληλουχίες λήξης της μεταγραφής.</a:t>
            </a:r>
          </a:p>
          <a:p>
            <a:r>
              <a:rPr lang="el-GR" sz="1800" dirty="0" smtClean="0"/>
              <a:t>Στη δεύτερη περίπτωση, το γονίδιο θα μεταγραφεί λόγω της ύπαρξης του υποκινητή, αλλά δεν θα αναγνωριστεί από το </a:t>
            </a:r>
            <a:r>
              <a:rPr lang="el-GR" sz="1800" dirty="0" err="1" smtClean="0"/>
              <a:t>ριβόσωμα</a:t>
            </a:r>
            <a:r>
              <a:rPr lang="el-GR" sz="1800" dirty="0" smtClean="0"/>
              <a:t> και δεν θα μεταφραστεί</a:t>
            </a:r>
          </a:p>
          <a:p>
            <a:r>
              <a:rPr lang="el-GR" sz="1800" dirty="0" smtClean="0"/>
              <a:t>Αν δεν πάρουμε προϊόν κατά τη διαδικασία δημιουργίας μιας </a:t>
            </a:r>
            <a:r>
              <a:rPr lang="en-US" sz="1800" dirty="0" err="1" smtClean="0"/>
              <a:t>cDNA</a:t>
            </a:r>
            <a:r>
              <a:rPr lang="el-GR" sz="1800" dirty="0" smtClean="0"/>
              <a:t> βιβλιοθήκης, δεν επαναλαμβάνουμε τη διαδικασία από την αρχή. Με χρήση ανιχνευτή εντοπίζουμε τον κλώνο που προσέλαβε την αλληλουχία που μας ενδιαφέρει, την κόβουμε ξανά με περιοριστική </a:t>
            </a:r>
            <a:r>
              <a:rPr lang="el-GR" sz="1800" dirty="0" err="1" smtClean="0"/>
              <a:t>ενδονουκλεάση</a:t>
            </a:r>
            <a:r>
              <a:rPr lang="el-GR" sz="1800" dirty="0" smtClean="0"/>
              <a:t> και την εισάγουμε εκ νέου σε </a:t>
            </a:r>
            <a:r>
              <a:rPr lang="el-GR" sz="1800" dirty="0" err="1" smtClean="0"/>
              <a:t>πλασμίδια</a:t>
            </a:r>
            <a:r>
              <a:rPr lang="el-GR" sz="1800" dirty="0" smtClean="0"/>
              <a:t> και στη συνέχεια σε βακτήρια ώστε να αυξήσουμε την πιθανότητα να ενσωματωθεί σωστά.</a:t>
            </a:r>
          </a:p>
        </p:txBody>
      </p:sp>
    </p:spTree>
    <p:extLst>
      <p:ext uri="{BB962C8B-B14F-4D97-AF65-F5344CB8AC3E}">
        <p14:creationId xmlns:p14="http://schemas.microsoft.com/office/powerpoint/2010/main" val="3824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Ίχνος ατμού">
  <a:themeElements>
    <a:clrScheme name="Ίχνος ατμού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Ίχνος ατμού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Ίχνος ατμού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TM04033937[[fn=ΙΧΝΟΣ ΑΤΜΟΥ]]</Template>
  <TotalTime>34</TotalTime>
  <Words>398</Words>
  <Application>Microsoft Office PowerPoint</Application>
  <PresentationFormat>Ευρεία οθόνη</PresentationFormat>
  <Paragraphs>26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Ίχνος ατμού</vt:lpstr>
      <vt:lpstr>ΚΕΦΑΛΑΙΟ 4ο </vt:lpstr>
      <vt:lpstr>Λόγος δημιουργίας cDNA βιβλιοθήκης</vt:lpstr>
      <vt:lpstr>Βηματα δημιουργιασ cdna βιβλιοθήκησ</vt:lpstr>
      <vt:lpstr>Ορισμοσ cdna βιβλιοθηκησ </vt:lpstr>
      <vt:lpstr>Αποσαφηνίσεις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ΚΕΦΑΛΑΙΟ 4ο</dc:title>
  <dc:creator>Anna</dc:creator>
  <cp:lastModifiedBy>Anna</cp:lastModifiedBy>
  <cp:revision>4</cp:revision>
  <dcterms:created xsi:type="dcterms:W3CDTF">2020-11-26T17:28:32Z</dcterms:created>
  <dcterms:modified xsi:type="dcterms:W3CDTF">2020-11-26T18:03:05Z</dcterms:modified>
</cp:coreProperties>
</file>