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7C4922-ED28-4658-BACA-05245B9D0D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ΑΠΌ ΤΟ ΚΥΤΤΑΡΟ ΣΤΟΝ ΟΡΓΑΝΙΣΜΟ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A1FC389-A2BC-1CA2-723A-CF7A4EAA41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ΚΥΤΤΑΡΑ ΚΑΙ ΙΣΤΟΙ</a:t>
            </a:r>
          </a:p>
        </p:txBody>
      </p:sp>
    </p:spTree>
    <p:extLst>
      <p:ext uri="{BB962C8B-B14F-4D97-AF65-F5344CB8AC3E}">
        <p14:creationId xmlns:p14="http://schemas.microsoft.com/office/powerpoint/2010/main" val="1869766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81391E2-6CC9-9345-AFA7-0EF206684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71538"/>
          </a:xfrm>
        </p:spPr>
        <p:txBody>
          <a:bodyPr/>
          <a:lstStyle/>
          <a:p>
            <a:r>
              <a:rPr lang="el-GR" dirty="0"/>
              <a:t>ΕΡΕΙΣΤΙΚΟΣ ΙΣΤΟΣ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6EE4FD5-FA6C-A876-C7E3-3D896905D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7338"/>
            <a:ext cx="9601200" cy="4614862"/>
          </a:xfrm>
        </p:spPr>
        <p:txBody>
          <a:bodyPr>
            <a:normAutofit/>
          </a:bodyPr>
          <a:lstStyle/>
          <a:p>
            <a:r>
              <a:rPr lang="el-GR" dirty="0"/>
              <a:t>Αποτελείται από κύτταρα που βρίσκονται μέσα σε άφθονη μεσοκυττάρια ουσία. </a:t>
            </a:r>
          </a:p>
          <a:p>
            <a:r>
              <a:rPr lang="el-GR" dirty="0"/>
              <a:t>Η μεσοκυττάρια ουσία μπορεί να περιέχει: κολλαγόνο-&gt; αντοχή και ελαστικότητα </a:t>
            </a:r>
            <a:r>
              <a:rPr lang="el-GR" sz="2000" dirty="0" err="1"/>
              <a:t>Ελαστίνη</a:t>
            </a:r>
            <a:r>
              <a:rPr lang="el-GR" sz="2000" dirty="0"/>
              <a:t> -&gt; επιπλέον ελαστικότητα.</a:t>
            </a:r>
            <a:endParaRPr lang="el-GR" dirty="0"/>
          </a:p>
          <a:p>
            <a:r>
              <a:rPr lang="el-GR" sz="2000" b="1" dirty="0"/>
              <a:t>Ρόλος: </a:t>
            </a:r>
            <a:r>
              <a:rPr lang="el-GR" sz="2000" dirty="0"/>
              <a:t>Συνδέει δομές μεταξύ τους</a:t>
            </a:r>
          </a:p>
          <a:p>
            <a:r>
              <a:rPr lang="el-GR" sz="2000" dirty="0"/>
              <a:t>προσφέρει στήριξη και προστασία.</a:t>
            </a:r>
          </a:p>
          <a:p>
            <a:endParaRPr lang="el-GR" dirty="0"/>
          </a:p>
          <a:p>
            <a:r>
              <a:rPr lang="el-GR" sz="2000" b="1" dirty="0"/>
              <a:t>Διακ</a:t>
            </a:r>
            <a:r>
              <a:rPr lang="el-GR" b="1" dirty="0"/>
              <a:t>ρίνεται σε:</a:t>
            </a:r>
          </a:p>
          <a:p>
            <a:r>
              <a:rPr lang="el-GR" sz="2000" dirty="0"/>
              <a:t>Σ</a:t>
            </a:r>
            <a:r>
              <a:rPr lang="el-GR" dirty="0"/>
              <a:t>υνδετικό</a:t>
            </a:r>
          </a:p>
          <a:p>
            <a:r>
              <a:rPr lang="el-GR" sz="2000" dirty="0"/>
              <a:t>Χόνδρινο</a:t>
            </a:r>
          </a:p>
          <a:p>
            <a:r>
              <a:rPr lang="el-GR" dirty="0"/>
              <a:t>Οστίτη</a:t>
            </a:r>
          </a:p>
          <a:p>
            <a:r>
              <a:rPr lang="el-GR" dirty="0"/>
              <a:t>Α</a:t>
            </a:r>
            <a:r>
              <a:rPr lang="el-GR" sz="2000" dirty="0"/>
              <a:t>ίμα</a:t>
            </a:r>
          </a:p>
        </p:txBody>
      </p:sp>
    </p:spTree>
    <p:extLst>
      <p:ext uri="{BB962C8B-B14F-4D97-AF65-F5344CB8AC3E}">
        <p14:creationId xmlns:p14="http://schemas.microsoft.com/office/powerpoint/2010/main" val="918353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1561B14-EDB3-A677-822B-2D7C2CC3F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7250"/>
          </a:xfrm>
        </p:spPr>
        <p:txBody>
          <a:bodyPr/>
          <a:lstStyle/>
          <a:p>
            <a:r>
              <a:rPr lang="el-GR" dirty="0"/>
              <a:t>ΣΥΝΔΕΤΙΚΟΣ ΙΣΤΟΣ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9C05BAD-8700-5C61-61C5-9B50829DA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3050"/>
            <a:ext cx="9601200" cy="4324350"/>
          </a:xfrm>
        </p:spPr>
        <p:txBody>
          <a:bodyPr/>
          <a:lstStyle/>
          <a:p>
            <a:r>
              <a:rPr lang="el-GR" dirty="0"/>
              <a:t>Διακρίνεται σε χαλαρό και πυκνό</a:t>
            </a:r>
          </a:p>
          <a:p>
            <a:r>
              <a:rPr lang="el-GR" b="1" dirty="0"/>
              <a:t>Χαλαρός συνδετικός ιστός: </a:t>
            </a:r>
            <a:r>
              <a:rPr lang="el-GR" dirty="0"/>
              <a:t>κυρίως στο δέρμα</a:t>
            </a:r>
          </a:p>
          <a:p>
            <a:r>
              <a:rPr lang="el-GR" dirty="0"/>
              <a:t>Μεσοκυττάρια ουσία: ίνες κολλαγόνου και </a:t>
            </a:r>
            <a:r>
              <a:rPr lang="el-GR" dirty="0" err="1"/>
              <a:t>ελαστίνης</a:t>
            </a:r>
            <a:r>
              <a:rPr lang="el-GR" dirty="0"/>
              <a:t>.</a:t>
            </a:r>
          </a:p>
          <a:p>
            <a:r>
              <a:rPr lang="el-GR" dirty="0"/>
              <a:t>Λιπώδης ιστός: ειδικός τύπος χαλαρού συνδετικού </a:t>
            </a:r>
          </a:p>
          <a:p>
            <a:pPr marL="0" indent="0">
              <a:buNone/>
            </a:pPr>
            <a:r>
              <a:rPr lang="el-GR" dirty="0"/>
              <a:t>όπου αποθηκεύεται λίπος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b="1" dirty="0"/>
              <a:t>Πυκνός συνδετικός ιστός: </a:t>
            </a:r>
            <a:r>
              <a:rPr lang="el-GR" dirty="0"/>
              <a:t>στους συνδέσμους των αρθρώσεων και στους τένοντες που συνδέουν σκελετικούς μύες με οστά.</a:t>
            </a:r>
          </a:p>
          <a:p>
            <a:r>
              <a:rPr lang="el-GR" dirty="0"/>
              <a:t>Μεσοκυττάρια ουσία: ίνες κολλαγόνου σε δεσμίδες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8034EAA7-C1C2-30A6-06E9-02CA093A1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7810" y="1323601"/>
            <a:ext cx="3791479" cy="267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700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59851C-0EA6-A13F-1A5E-E6C73426E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8688"/>
          </a:xfrm>
        </p:spPr>
        <p:txBody>
          <a:bodyPr/>
          <a:lstStyle/>
          <a:p>
            <a:r>
              <a:rPr lang="el-GR" dirty="0"/>
              <a:t>ΧΟΝΔΡΙΝΟΣ ΙΣΤΟΣ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E66421-5294-C5C3-5BC5-7D160637B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4488"/>
            <a:ext cx="9601200" cy="4252912"/>
          </a:xfrm>
        </p:spPr>
        <p:txBody>
          <a:bodyPr/>
          <a:lstStyle/>
          <a:p>
            <a:r>
              <a:rPr lang="el-GR" dirty="0"/>
              <a:t>Στερεός και συγχρόνως εύκαμπτος</a:t>
            </a:r>
          </a:p>
          <a:p>
            <a:r>
              <a:rPr lang="el-GR" dirty="0"/>
              <a:t>Κύτταρα: </a:t>
            </a:r>
            <a:r>
              <a:rPr lang="el-GR" dirty="0" err="1"/>
              <a:t>χονδροβλάστες</a:t>
            </a:r>
            <a:r>
              <a:rPr lang="el-GR" dirty="0"/>
              <a:t> μέσα σε κοιλότητες μεσοκυττάριας ουσίας</a:t>
            </a:r>
          </a:p>
          <a:p>
            <a:r>
              <a:rPr lang="el-GR" dirty="0"/>
              <a:t>Συναντώνται: </a:t>
            </a:r>
          </a:p>
          <a:p>
            <a:r>
              <a:rPr lang="el-GR" dirty="0"/>
              <a:t>Αρθρικούς χόνδρους</a:t>
            </a:r>
          </a:p>
          <a:p>
            <a:r>
              <a:rPr lang="el-GR" dirty="0"/>
              <a:t>Πτερύγιο αυτιού</a:t>
            </a:r>
          </a:p>
          <a:p>
            <a:r>
              <a:rPr lang="el-GR" dirty="0"/>
              <a:t>Μεσοσπονδύλιους δίσκους</a:t>
            </a:r>
          </a:p>
          <a:p>
            <a:r>
              <a:rPr lang="el-GR" dirty="0" err="1"/>
              <a:t>κτλ</a:t>
            </a:r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A27D8E9A-8F83-C794-A1AD-0D9545741C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689" y="2643188"/>
            <a:ext cx="3839111" cy="266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628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00401C-B2A9-DBEE-D1BC-8FE9CA743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28688"/>
          </a:xfrm>
        </p:spPr>
        <p:txBody>
          <a:bodyPr/>
          <a:lstStyle/>
          <a:p>
            <a:r>
              <a:rPr lang="el-GR" dirty="0"/>
              <a:t>ΟΣΤΙΤΗΣ ΙΣΤΟΣ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56643AF-FAC9-755E-33A8-4F088D15B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4488"/>
            <a:ext cx="9601200" cy="4252912"/>
          </a:xfrm>
        </p:spPr>
        <p:txBody>
          <a:bodyPr/>
          <a:lstStyle/>
          <a:p>
            <a:r>
              <a:rPr lang="el-GR" dirty="0"/>
              <a:t>Εξαιρετικά σκληρή μεσοκυττάρια ουσία με άλατα και ινίδια κολλαγόνου</a:t>
            </a:r>
          </a:p>
          <a:p>
            <a:r>
              <a:rPr lang="el-GR" dirty="0" err="1"/>
              <a:t>Οστεοκύτταρα</a:t>
            </a:r>
            <a:endParaRPr lang="el-GR" dirty="0"/>
          </a:p>
          <a:p>
            <a:r>
              <a:rPr lang="el-GR" dirty="0"/>
              <a:t>Συναντάται στα οστά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637323A7-FC8D-B518-6860-D377145C5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290533"/>
            <a:ext cx="3905795" cy="327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24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196F8B-8A5B-DCD5-F76C-43295EB75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ΑΙΜΑ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EE8616-A900-E8B2-05C0-D369D3AFAA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1280813"/>
            <a:ext cx="4447786" cy="4586588"/>
          </a:xfrm>
        </p:spPr>
        <p:txBody>
          <a:bodyPr>
            <a:normAutofit/>
          </a:bodyPr>
          <a:lstStyle/>
          <a:p>
            <a:r>
              <a:rPr lang="el-GR" dirty="0"/>
              <a:t>Ιδιαίτερος τύπος συνδετικού ιστού</a:t>
            </a:r>
          </a:p>
          <a:p>
            <a:r>
              <a:rPr lang="el-GR" dirty="0"/>
              <a:t>Τρία είδη κυττάρων: </a:t>
            </a:r>
          </a:p>
          <a:p>
            <a:r>
              <a:rPr lang="el-GR" dirty="0"/>
              <a:t>Ερυθρά αιμοσφαίρια -&gt; μεταφορά οξυγόνου</a:t>
            </a:r>
          </a:p>
          <a:p>
            <a:r>
              <a:rPr lang="el-GR" dirty="0"/>
              <a:t>Λευκά αιμοσφαίρια -&gt; συμβάλλουν στην άμυνα του οργανισμού</a:t>
            </a:r>
          </a:p>
          <a:p>
            <a:r>
              <a:rPr lang="el-GR" dirty="0"/>
              <a:t>Αιμοπετάλια-&gt; συμμετέχουν στην πήξη του αίματος.</a:t>
            </a:r>
          </a:p>
          <a:p>
            <a:r>
              <a:rPr lang="el-GR" dirty="0"/>
              <a:t>Μεσοκυττάρια ουσία: Το πλάσμα το αίματος που είναι υγρό.</a:t>
            </a:r>
          </a:p>
        </p:txBody>
      </p:sp>
      <p:sp>
        <p:nvSpPr>
          <p:cNvPr id="9" name="Θέση περιεχομένου 8">
            <a:extLst>
              <a:ext uri="{FF2B5EF4-FFF2-40B4-BE49-F238E27FC236}">
                <a16:creationId xmlns:a16="http://schemas.microsoft.com/office/drawing/2014/main" id="{12FB0C6B-3F9E-C160-2C60-C9F093FDE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403" y="1280813"/>
            <a:ext cx="4447786" cy="4586588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920CB546-F756-6CB4-1B0F-70697F342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5403" y="1232886"/>
            <a:ext cx="4048690" cy="429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927210"/>
      </p:ext>
    </p:extLst>
  </p:cSld>
  <p:clrMapOvr>
    <a:masterClrMapping/>
  </p:clrMapOvr>
</p:sld>
</file>

<file path=ppt/theme/theme1.xml><?xml version="1.0" encoding="utf-8"?>
<a:theme xmlns:a="http://schemas.openxmlformats.org/drawingml/2006/main" name="Περικοπή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TM10001105[[fn=Περικοπή]]</Template>
  <TotalTime>40</TotalTime>
  <Words>192</Words>
  <Application>Microsoft Office PowerPoint</Application>
  <PresentationFormat>Ευρεία οθόνη</PresentationFormat>
  <Paragraphs>41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8" baseType="lpstr">
      <vt:lpstr>Franklin Gothic Book</vt:lpstr>
      <vt:lpstr>Περικοπή</vt:lpstr>
      <vt:lpstr>ΑΠΌ ΤΟ ΚΥΤΤΑΡΟ ΣΤΟΝ ΟΡΓΑΝΙΣΜΟ</vt:lpstr>
      <vt:lpstr>ΕΡΕΙΣΤΙΚΟΣ ΙΣΤΟΣ</vt:lpstr>
      <vt:lpstr>ΣΥΝΔΕΤΙΚΟΣ ΙΣΤΟΣ</vt:lpstr>
      <vt:lpstr>ΧΟΝΔΡΙΝΟΣ ΙΣΤΟΣ</vt:lpstr>
      <vt:lpstr>ΟΣΤΙΤΗΣ ΙΣΤΟΣ</vt:lpstr>
      <vt:lpstr>ΑΙΜΑ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Δήμητρα-Γεωργία Λαύκα</dc:creator>
  <cp:lastModifiedBy>Δήμητρα-Γεωργία Λαύκα</cp:lastModifiedBy>
  <cp:revision>4</cp:revision>
  <dcterms:created xsi:type="dcterms:W3CDTF">2024-09-05T08:33:03Z</dcterms:created>
  <dcterms:modified xsi:type="dcterms:W3CDTF">2024-09-09T07:16:02Z</dcterms:modified>
</cp:coreProperties>
</file>