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7E0463-5AE7-E0BF-3C52-EF944BBE04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ΑΠΌ ΤΟ ΚΥΤΤΑΡΟ ΣΤΟΝ ΟΡΓΑΝΙΣΜΟ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D688A00-0400-75EB-FE5D-439E5BE571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ΚΥΤΤΑΡΑ ΚΑΙ ΙΣΤΟΙ</a:t>
            </a:r>
          </a:p>
          <a:p>
            <a:r>
              <a:rPr lang="el-GR" dirty="0"/>
              <a:t>Μυϊκός και Νευρικός Ιστός</a:t>
            </a:r>
          </a:p>
        </p:txBody>
      </p:sp>
    </p:spTree>
    <p:extLst>
      <p:ext uri="{BB962C8B-B14F-4D97-AF65-F5344CB8AC3E}">
        <p14:creationId xmlns:p14="http://schemas.microsoft.com/office/powerpoint/2010/main" val="334057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549BE6-1FFA-914C-89F6-8B913B495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7250"/>
          </a:xfrm>
        </p:spPr>
        <p:txBody>
          <a:bodyPr/>
          <a:lstStyle/>
          <a:p>
            <a:r>
              <a:rPr lang="el-GR" dirty="0"/>
              <a:t>ΜΥΪΚΟΣ ΙΣΤΟΣ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3A39F6-8514-B183-7566-92C90AAC7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43050"/>
            <a:ext cx="9601200" cy="4324350"/>
          </a:xfrm>
        </p:spPr>
        <p:txBody>
          <a:bodyPr>
            <a:normAutofit/>
          </a:bodyPr>
          <a:lstStyle/>
          <a:p>
            <a:r>
              <a:rPr lang="el-GR" dirty="0"/>
              <a:t>Ο μυϊκός ιστός είναι υπεύθυνος για την κίνηση του σώματος </a:t>
            </a:r>
          </a:p>
          <a:p>
            <a:r>
              <a:rPr lang="el-GR" dirty="0"/>
              <a:t>Διακρίνεται σε τρεις βασικούς τύπους, ανάλογα με τη θέση και τη λειτουργία του:</a:t>
            </a:r>
          </a:p>
          <a:p>
            <a:r>
              <a:rPr lang="el-GR" dirty="0"/>
              <a:t>Σκελετικός Μυϊκός Ιστός</a:t>
            </a:r>
          </a:p>
          <a:p>
            <a:r>
              <a:rPr lang="el-GR" dirty="0"/>
              <a:t>Μυϊκός Ιστός της Καρδιάς (Μυοκάρδιο)</a:t>
            </a:r>
          </a:p>
          <a:p>
            <a:r>
              <a:rPr lang="el-GR" dirty="0"/>
              <a:t>Λείος Μυϊκός Ιστός</a:t>
            </a:r>
          </a:p>
        </p:txBody>
      </p:sp>
    </p:spTree>
    <p:extLst>
      <p:ext uri="{BB962C8B-B14F-4D97-AF65-F5344CB8AC3E}">
        <p14:creationId xmlns:p14="http://schemas.microsoft.com/office/powerpoint/2010/main" val="76780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008E31-F8F0-FA34-1A6E-4504E59B4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1550"/>
          </a:xfrm>
        </p:spPr>
        <p:txBody>
          <a:bodyPr/>
          <a:lstStyle/>
          <a:p>
            <a:r>
              <a:rPr lang="el-GR" dirty="0"/>
              <a:t>ΜΥΪΚΟΣ ΙΣΤΟΣ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4B9F3B-4668-7CF7-1EB8-F3EBCDE21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657351"/>
            <a:ext cx="4447786" cy="4210050"/>
          </a:xfrm>
        </p:spPr>
        <p:txBody>
          <a:bodyPr/>
          <a:lstStyle/>
          <a:p>
            <a:r>
              <a:rPr lang="el-GR" b="1" dirty="0"/>
              <a:t>Σκελετικός Μυϊκός Ιστός:</a:t>
            </a:r>
          </a:p>
          <a:p>
            <a:r>
              <a:rPr lang="el-GR" dirty="0"/>
              <a:t>Βρίσκεται στους σκελετικούς μύες </a:t>
            </a:r>
          </a:p>
          <a:p>
            <a:r>
              <a:rPr lang="el-GR" dirty="0"/>
              <a:t>Συνδέονται με τα οστά και είναι υπεύθυνοι για τις εκούσιες κινήσεις. </a:t>
            </a:r>
          </a:p>
          <a:p>
            <a:r>
              <a:rPr lang="el-GR" dirty="0"/>
              <a:t>Αποτελείται από μακριές, κυλινδρικές μυϊκές ίνες με γραμμώσεις. </a:t>
            </a:r>
          </a:p>
          <a:p>
            <a:r>
              <a:rPr lang="el-GR" dirty="0"/>
              <a:t>Η συστολή αυτού του τύπου μυϊκού ιστού ελέγχεται από τη θέλησή μας.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8C23CAC-4418-A025-9CE3-74D2F0766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3" y="1528763"/>
            <a:ext cx="4447786" cy="4338637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EE9E5D6-A020-BC60-2455-501210BF5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402" y="1528763"/>
            <a:ext cx="4294997" cy="347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31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96E7F2-D5F1-6789-300B-8F082844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ΜΥΪΚΟΣ ΙΣΤΟΣ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21AE14-9ED2-DAE5-C6F0-21044F54F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528763"/>
            <a:ext cx="4447786" cy="4338637"/>
          </a:xfrm>
        </p:spPr>
        <p:txBody>
          <a:bodyPr>
            <a:normAutofit/>
          </a:bodyPr>
          <a:lstStyle/>
          <a:p>
            <a:r>
              <a:rPr lang="el-GR" b="1" dirty="0"/>
              <a:t>Μυϊκός Ιστός της Καρδιάς (Μυοκάρδιο): </a:t>
            </a:r>
          </a:p>
          <a:p>
            <a:r>
              <a:rPr lang="el-GR" dirty="0"/>
              <a:t>Βρίσκεται αποκλειστικά στα τοιχώματα της καρδιάς. </a:t>
            </a:r>
          </a:p>
          <a:p>
            <a:r>
              <a:rPr lang="el-GR" dirty="0"/>
              <a:t>Οι μυϊκές ίνες του είναι κυλινδρικές και φέρουν </a:t>
            </a:r>
            <a:r>
              <a:rPr lang="el-GR" dirty="0" err="1"/>
              <a:t>γραμμώσει</a:t>
            </a:r>
            <a:r>
              <a:rPr lang="el-GR" dirty="0"/>
              <a:t> </a:t>
            </a:r>
          </a:p>
          <a:p>
            <a:r>
              <a:rPr lang="el-GR" dirty="0"/>
              <a:t>Οι κινήσεις τους δεν ελέγχονται από τη θέλησή μας. </a:t>
            </a:r>
          </a:p>
          <a:p>
            <a:r>
              <a:rPr lang="el-GR" dirty="0"/>
              <a:t>Λειτουργούν αυτόνομα για να υποστηρίξουν την άντληση του αίματος.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59D8055F-5F0F-EC3B-82F9-90F0894ED7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86090" y="1675980"/>
            <a:ext cx="4444700" cy="3696119"/>
          </a:xfrm>
        </p:spPr>
      </p:pic>
    </p:spTree>
    <p:extLst>
      <p:ext uri="{BB962C8B-B14F-4D97-AF65-F5344CB8AC3E}">
        <p14:creationId xmlns:p14="http://schemas.microsoft.com/office/powerpoint/2010/main" val="288805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3D24C3-5DF6-68AC-A8A5-A19F9D88B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ΜΥΪΚΟΣ ΙΣΤΟΣ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8DFE8B-4BB1-74A9-DDEB-830898A35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428751"/>
            <a:ext cx="4447786" cy="4438650"/>
          </a:xfrm>
        </p:spPr>
        <p:txBody>
          <a:bodyPr/>
          <a:lstStyle/>
          <a:p>
            <a:r>
              <a:rPr lang="el-GR" dirty="0"/>
              <a:t>Λείος Μυϊκός Ιστός:</a:t>
            </a:r>
          </a:p>
          <a:p>
            <a:r>
              <a:rPr lang="el-GR" dirty="0"/>
              <a:t>Βρίσκεται στα τοιχώματα εσωτερικών οργάνων, όπως τα αιμοφόρα αγγεία και ο γαστρεντερικός σωλήνας. </a:t>
            </a:r>
          </a:p>
          <a:p>
            <a:r>
              <a:rPr lang="el-GR" dirty="0"/>
              <a:t>Οι μυϊκές ίνες του είναι ατρακτοειδείς, χωρίς γραμμώσεις</a:t>
            </a:r>
          </a:p>
          <a:p>
            <a:r>
              <a:rPr lang="el-GR" dirty="0"/>
              <a:t>Δεν ελέγχονται από τη θέλησή μας.</a:t>
            </a:r>
          </a:p>
          <a:p>
            <a:r>
              <a:rPr lang="el-GR" dirty="0"/>
              <a:t>Ρυθμίζουν κινήσεις όπως η διάταση και η σύσπαση των αγγείων και η προώθηση τροφής στον πεπτικό σωλήνα.</a:t>
            </a:r>
          </a:p>
          <a:p>
            <a:endParaRPr lang="el-GR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C6FF9018-D895-36F3-F3D3-8E70B74ED1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1428749"/>
            <a:ext cx="4605860" cy="4086225"/>
          </a:xfrm>
        </p:spPr>
      </p:pic>
    </p:spTree>
    <p:extLst>
      <p:ext uri="{BB962C8B-B14F-4D97-AF65-F5344CB8AC3E}">
        <p14:creationId xmlns:p14="http://schemas.microsoft.com/office/powerpoint/2010/main" val="343716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1BED48-D93F-9B1D-F2CE-2A31CCA91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525"/>
          </a:xfrm>
        </p:spPr>
        <p:txBody>
          <a:bodyPr/>
          <a:lstStyle/>
          <a:p>
            <a:r>
              <a:rPr lang="el-GR" dirty="0"/>
              <a:t>ΝΕΥΡΙΚΟΣ ΙΣΤΟΣ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BAA97D-94D5-0958-3A7E-5DF89B594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457325"/>
            <a:ext cx="4447786" cy="4410076"/>
          </a:xfrm>
        </p:spPr>
        <p:txBody>
          <a:bodyPr/>
          <a:lstStyle/>
          <a:p>
            <a:r>
              <a:rPr lang="el-GR" dirty="0"/>
              <a:t>Ο νευρικός ιστός είναι υπεύθυνος για τη μετάδοση νευρικών ώσεων, που είναι απαραίτητες για τον έλεγχο και τη ρύθμιση λειτουργιών του σώματος. </a:t>
            </a:r>
          </a:p>
          <a:p>
            <a:r>
              <a:rPr lang="el-GR" dirty="0"/>
              <a:t>Αποτελείται από δύο βασικά είδη κυττάρων:</a:t>
            </a:r>
          </a:p>
          <a:p>
            <a:r>
              <a:rPr lang="el-GR" dirty="0"/>
              <a:t>Νευρώνες </a:t>
            </a:r>
          </a:p>
          <a:p>
            <a:r>
              <a:rPr lang="el-GR" dirty="0"/>
              <a:t>Νευρογλοιακά Κύτταρα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A5C20A40-718F-360D-F29B-958FB8BE89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1457325"/>
            <a:ext cx="5016155" cy="3643313"/>
          </a:xfrm>
        </p:spPr>
      </p:pic>
    </p:spTree>
    <p:extLst>
      <p:ext uri="{BB962C8B-B14F-4D97-AF65-F5344CB8AC3E}">
        <p14:creationId xmlns:p14="http://schemas.microsoft.com/office/powerpoint/2010/main" val="1189211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7391C1-A81E-74F8-2241-FB4B397C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4400"/>
          </a:xfrm>
        </p:spPr>
        <p:txBody>
          <a:bodyPr/>
          <a:lstStyle/>
          <a:p>
            <a:r>
              <a:rPr lang="el-GR" dirty="0"/>
              <a:t>ΝΕΥΡΙΚΟΣ ΙΣΤΟΣ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41643D-FAD8-7A9C-D480-3BD29B936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00200"/>
            <a:ext cx="9601200" cy="4267200"/>
          </a:xfrm>
        </p:spPr>
        <p:txBody>
          <a:bodyPr/>
          <a:lstStyle/>
          <a:p>
            <a:r>
              <a:rPr lang="el-GR" b="1" dirty="0"/>
              <a:t>Νευρώνες</a:t>
            </a:r>
          </a:p>
          <a:p>
            <a:r>
              <a:rPr lang="el-GR" dirty="0"/>
              <a:t>Εξειδικευμένα κύτταρα με αποφυάδες</a:t>
            </a:r>
          </a:p>
          <a:p>
            <a:r>
              <a:rPr lang="el-GR" dirty="0"/>
              <a:t>Παράγουν και μεταβιβάζουν νευρικές ώσεις. Αυτές οι ώσεις επιτρέπουν την επικοινωνία μεταξύ διαφόρων μερών του σώματος.</a:t>
            </a:r>
          </a:p>
          <a:p>
            <a:r>
              <a:rPr lang="el-GR" b="1" dirty="0"/>
              <a:t>Νευρογλοιακά Κύτταρα</a:t>
            </a:r>
          </a:p>
          <a:p>
            <a:r>
              <a:rPr lang="el-GR" dirty="0"/>
              <a:t>Υποστηρίζουν, μονώνουν και τρέφουν τους νευρώνες. </a:t>
            </a:r>
          </a:p>
          <a:p>
            <a:r>
              <a:rPr lang="el-GR" dirty="0"/>
              <a:t>Δεν συμμετέχουν άμεσα στη μετάδοση των νευρικών ώσεων</a:t>
            </a:r>
          </a:p>
          <a:p>
            <a:r>
              <a:rPr lang="el-GR"/>
              <a:t>Είναι </a:t>
            </a:r>
            <a:r>
              <a:rPr lang="el-GR" dirty="0"/>
              <a:t>ζωτικής σημασίας για τη διατήρηση της σωστής λειτουργίας των νευρώνων.</a:t>
            </a:r>
          </a:p>
        </p:txBody>
      </p:sp>
    </p:spTree>
    <p:extLst>
      <p:ext uri="{BB962C8B-B14F-4D97-AF65-F5344CB8AC3E}">
        <p14:creationId xmlns:p14="http://schemas.microsoft.com/office/powerpoint/2010/main" val="1024583742"/>
      </p:ext>
    </p:extLst>
  </p:cSld>
  <p:clrMapOvr>
    <a:masterClrMapping/>
  </p:clrMapOvr>
</p:sld>
</file>

<file path=ppt/theme/theme1.xml><?xml version="1.0" encoding="utf-8"?>
<a:theme xmlns:a="http://schemas.openxmlformats.org/drawingml/2006/main" name="Περικοπή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TM10001105[[fn=Περικοπή]]</Template>
  <TotalTime>15</TotalTime>
  <Words>288</Words>
  <Application>Microsoft Office PowerPoint</Application>
  <PresentationFormat>Ευρεία οθόνη</PresentationFormat>
  <Paragraphs>40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9" baseType="lpstr">
      <vt:lpstr>Franklin Gothic Book</vt:lpstr>
      <vt:lpstr>Περικοπή</vt:lpstr>
      <vt:lpstr>ΑΠΌ ΤΟ ΚΥΤΤΑΡΟ ΣΤΟΝ ΟΡΓΑΝΙΣΜΟ</vt:lpstr>
      <vt:lpstr>ΜΥΪΚΟΣ ΙΣΤΟΣ</vt:lpstr>
      <vt:lpstr>ΜΥΪΚΟΣ ΙΣΤΟΣ</vt:lpstr>
      <vt:lpstr>ΜΥΪΚΟΣ ΙΣΤΟΣ</vt:lpstr>
      <vt:lpstr>ΜΥΪΚΟΣ ΙΣΤΟΣ</vt:lpstr>
      <vt:lpstr>ΝΕΥΡΙΚΟΣ ΙΣΤΟΣ</vt:lpstr>
      <vt:lpstr>ΝΕΥΡΙΚΟΣ ΙΣΤΟΣ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Δήμητρα-Γεωργία Λαύκα</dc:creator>
  <cp:lastModifiedBy>Δήμητρα-Γεωργία Λαύκα</cp:lastModifiedBy>
  <cp:revision>4</cp:revision>
  <dcterms:created xsi:type="dcterms:W3CDTF">2024-09-09T07:17:56Z</dcterms:created>
  <dcterms:modified xsi:type="dcterms:W3CDTF">2024-09-09T07:33:47Z</dcterms:modified>
</cp:coreProperties>
</file>