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DC2AB3-2AB3-F898-5A14-EBDB37662B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ΑΠΌ ΤΟ ΚΥΤΤΑΡΟ ΣΤΟΝ ΟΡΓΑΝΙΣΜΟ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018342E-675B-9A8D-C316-6B90433B3C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ΚΥΤΤΑΡΑ ΚΑΙ ΙΣΤΟΙ</a:t>
            </a:r>
          </a:p>
        </p:txBody>
      </p:sp>
    </p:spTree>
    <p:extLst>
      <p:ext uri="{BB962C8B-B14F-4D97-AF65-F5344CB8AC3E}">
        <p14:creationId xmlns:p14="http://schemas.microsoft.com/office/powerpoint/2010/main" val="273256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9C4B4C-5C4B-907C-0C7F-D979A50FF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5825"/>
          </a:xfrm>
        </p:spPr>
        <p:txBody>
          <a:bodyPr/>
          <a:lstStyle/>
          <a:p>
            <a:r>
              <a:rPr lang="el-GR" dirty="0"/>
              <a:t>ΚΥΤΤΑΡΑ ΚΑΙ ΙΣΤΟΙ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3FDB26-2F0D-A6B5-1C4E-28DDD66E4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1625"/>
            <a:ext cx="9601200" cy="4295775"/>
          </a:xfrm>
        </p:spPr>
        <p:txBody>
          <a:bodyPr/>
          <a:lstStyle/>
          <a:p>
            <a:r>
              <a:rPr lang="el-GR" dirty="0"/>
              <a:t>Όλα τα κύτταρα προέρχονται από ένα αρχικό κύτταρο, το </a:t>
            </a:r>
            <a:r>
              <a:rPr lang="el-GR" dirty="0" err="1"/>
              <a:t>ζυγωτό</a:t>
            </a:r>
            <a:r>
              <a:rPr lang="el-GR" dirty="0"/>
              <a:t>.</a:t>
            </a:r>
          </a:p>
          <a:p>
            <a:r>
              <a:rPr lang="el-GR" dirty="0"/>
              <a:t>Αποκτούν διαφορετικά μορφολογικά (Μέγεθος-σχήμα-μορφή) και λειτουργικά χαρακτηριστικά -&gt; </a:t>
            </a:r>
            <a:r>
              <a:rPr lang="el-GR" b="1" dirty="0"/>
              <a:t>διαφοροποίηση</a:t>
            </a:r>
            <a:r>
              <a:rPr lang="el-GR" dirty="0"/>
              <a:t> </a:t>
            </a:r>
          </a:p>
          <a:p>
            <a:r>
              <a:rPr lang="el-GR" b="1" dirty="0"/>
              <a:t>Ιστός</a:t>
            </a:r>
            <a:r>
              <a:rPr lang="el-GR" dirty="0"/>
              <a:t> -&gt; Κύτταρα μορφολογικά όμοια που συμμετέχουν στην ίδια λειτουργία.</a:t>
            </a:r>
          </a:p>
          <a:p>
            <a:r>
              <a:rPr lang="el-GR" dirty="0"/>
              <a:t>Είδη ιστών:</a:t>
            </a:r>
          </a:p>
          <a:p>
            <a:r>
              <a:rPr lang="el-GR" dirty="0"/>
              <a:t>Επιθηλιακός</a:t>
            </a:r>
          </a:p>
          <a:p>
            <a:r>
              <a:rPr lang="el-GR" dirty="0"/>
              <a:t>Ερειστικός</a:t>
            </a:r>
          </a:p>
          <a:p>
            <a:r>
              <a:rPr lang="el-GR" dirty="0" err="1"/>
              <a:t>Μυικός</a:t>
            </a:r>
            <a:endParaRPr lang="el-GR" dirty="0"/>
          </a:p>
          <a:p>
            <a:r>
              <a:rPr lang="el-GR" dirty="0"/>
              <a:t>Νευρικός</a:t>
            </a:r>
          </a:p>
        </p:txBody>
      </p:sp>
    </p:spTree>
    <p:extLst>
      <p:ext uri="{BB962C8B-B14F-4D97-AF65-F5344CB8AC3E}">
        <p14:creationId xmlns:p14="http://schemas.microsoft.com/office/powerpoint/2010/main" val="427899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6CFC32-3292-1EDF-8A17-8FFBA40C7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963"/>
          </a:xfrm>
        </p:spPr>
        <p:txBody>
          <a:bodyPr/>
          <a:lstStyle/>
          <a:p>
            <a:r>
              <a:rPr lang="el-GR" dirty="0"/>
              <a:t>ΕΠΙΘΗΛΙΑΚΟΣ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32950C-ADDD-A0D4-CEB4-9CCCB80D3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8763"/>
            <a:ext cx="9601200" cy="4338637"/>
          </a:xfrm>
        </p:spPr>
        <p:txBody>
          <a:bodyPr/>
          <a:lstStyle/>
          <a:p>
            <a:r>
              <a:rPr lang="el-GR" dirty="0"/>
              <a:t>Αποτελείται από κύτταρα στενά συνδεδεμένα μεταξύ τους, που σχηματίζουν επιφάνειες, οι οποίες καλύπτουν εξωτερικά το σώμα ή επενδύουν εσωτερικά διάφορες κοιλότητες.</a:t>
            </a:r>
          </a:p>
          <a:p>
            <a:r>
              <a:rPr lang="el-GR" dirty="0"/>
              <a:t>Τα επιθηλιακά κύτταρα έχουν ποικίλη μορφολογία</a:t>
            </a:r>
          </a:p>
          <a:p>
            <a:r>
              <a:rPr lang="el-GR" dirty="0"/>
              <a:t>Ρόλος κυρίως προστατευτικός</a:t>
            </a:r>
          </a:p>
          <a:p>
            <a:r>
              <a:rPr lang="el-GR" dirty="0"/>
              <a:t>Απομακρύνει κυρίως βλέννα και σκόνη</a:t>
            </a:r>
          </a:p>
          <a:p>
            <a:r>
              <a:rPr lang="el-GR" dirty="0"/>
              <a:t>Επιτρέπει τη διάχυση και την απορρόφηση ουσιών </a:t>
            </a:r>
          </a:p>
          <a:p>
            <a:r>
              <a:rPr lang="el-GR" dirty="0"/>
              <a:t>Συμβάλλει στην παραγωγή και έκκριση </a:t>
            </a:r>
            <a:r>
              <a:rPr lang="el-GR" dirty="0" err="1"/>
              <a:t>προιόντων</a:t>
            </a:r>
            <a:r>
              <a:rPr lang="el-GR" dirty="0"/>
              <a:t>.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F58FBC30-1F47-6A39-8C5D-EC521A1DF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4930" y="2371726"/>
            <a:ext cx="3877216" cy="236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600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4F2D1B-4B4C-A81E-4F69-488E0148C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5825"/>
          </a:xfrm>
        </p:spPr>
        <p:txBody>
          <a:bodyPr/>
          <a:lstStyle/>
          <a:p>
            <a:r>
              <a:rPr lang="el-GR" dirty="0"/>
              <a:t>ΕΠΙΘΗΛΙΑΚΟΣ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40CC34-B261-64E8-21CD-306A62007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1625"/>
            <a:ext cx="9601200" cy="4772025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Κροσσωτός επιθηλιακός ιστός </a:t>
            </a:r>
            <a:r>
              <a:rPr lang="el-GR" dirty="0"/>
              <a:t>-&gt; Επιθηλιακά κύτταρα με βλεφαρίδες ή </a:t>
            </a:r>
            <a:r>
              <a:rPr lang="el-GR" dirty="0" err="1"/>
              <a:t>μικρολάχνες</a:t>
            </a:r>
            <a:r>
              <a:rPr lang="el-GR" dirty="0"/>
              <a:t>.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Επενδύει εσωτερικά τις αεροφόρες οδούς. </a:t>
            </a:r>
          </a:p>
          <a:p>
            <a:r>
              <a:rPr lang="el-GR" dirty="0"/>
              <a:t>Οι Βλεφαρίδες απομακρύνουν τη βλέννα.</a:t>
            </a:r>
          </a:p>
          <a:p>
            <a:r>
              <a:rPr lang="el-GR" dirty="0"/>
              <a:t>Στα επιθηλιακά κύτταρα του λεπτού εντέρου συμβάλλουν στην απορρόφηση χρήσιμων τελικών προϊόντων της πέψης.</a:t>
            </a: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F2F42937-8D4C-E6F7-C95B-9E2B8EFE3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824" y="2119129"/>
            <a:ext cx="3591426" cy="261974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E0F989B8-9BE2-31CF-9F0D-B3A962144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752" y="1985411"/>
            <a:ext cx="3819812" cy="366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58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319D52-97B1-F9C4-E709-7284601F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4388"/>
          </a:xfrm>
        </p:spPr>
        <p:txBody>
          <a:bodyPr/>
          <a:lstStyle/>
          <a:p>
            <a:r>
              <a:rPr lang="el-GR" dirty="0"/>
              <a:t>ΑΔΕΝΕΣ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78E602-EF45-557C-3940-3EEB5FC00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0188"/>
            <a:ext cx="9601200" cy="4367212"/>
          </a:xfrm>
        </p:spPr>
        <p:txBody>
          <a:bodyPr/>
          <a:lstStyle/>
          <a:p>
            <a:r>
              <a:rPr lang="el-GR" dirty="0"/>
              <a:t>Κύτταρα επιθηλιακού ιστού που μπορούν να παράγουν και να εκκρίνουν κάποιο προϊόν.</a:t>
            </a:r>
          </a:p>
          <a:p>
            <a:r>
              <a:rPr lang="el-GR" dirty="0"/>
              <a:t>Μπορούν να αποτελούνται από πολλά κύτταρα (σιελογόνοι) ή ένα μόνο κύτταρο (</a:t>
            </a:r>
            <a:r>
              <a:rPr lang="el-GR" dirty="0" err="1"/>
              <a:t>βλεννογόνα</a:t>
            </a:r>
            <a:r>
              <a:rPr lang="el-GR" dirty="0"/>
              <a:t> κύτταρα του γαστρεντερικού σωλήνα).</a:t>
            </a:r>
          </a:p>
          <a:p>
            <a:r>
              <a:rPr lang="el-GR" b="1" dirty="0"/>
              <a:t>Εξωκρινείς αδένες: </a:t>
            </a:r>
            <a:r>
              <a:rPr lang="el-GR" dirty="0"/>
              <a:t>εκκρίνουν τα προϊόντα τους δια μέσου ενός εκφορητικού πόρου είτε έξω από το σώμα είτε σε εσωτερικές κοιλότητες.</a:t>
            </a:r>
          </a:p>
          <a:p>
            <a:endParaRPr lang="el-GR" b="1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E6DBC987-A03C-085D-07BF-050EAE4BC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304" y="3683794"/>
            <a:ext cx="3696216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51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2059FF-550D-E264-D9CB-B0521B4E4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4388"/>
          </a:xfrm>
        </p:spPr>
        <p:txBody>
          <a:bodyPr/>
          <a:lstStyle/>
          <a:p>
            <a:r>
              <a:rPr lang="el-GR" dirty="0"/>
              <a:t>ΑΔΕΝΕΣ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32B145-ED0A-2880-A209-253021C88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0188"/>
            <a:ext cx="9601200" cy="4857750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Ενδοκρινείς αδένες: </a:t>
            </a:r>
            <a:r>
              <a:rPr lang="el-GR" dirty="0"/>
              <a:t>εκκρίνουν τα προϊόντα τους απευθείας στο αίμα.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b="1" dirty="0"/>
              <a:t>Μικτοί αδένες</a:t>
            </a:r>
            <a:r>
              <a:rPr lang="el-GR" dirty="0"/>
              <a:t>: περιλαμβάνουν εξωκρινή και ενδοκρινή μοίρα.</a:t>
            </a:r>
          </a:p>
          <a:p>
            <a:r>
              <a:rPr lang="el-GR" dirty="0"/>
              <a:t>Παράδειγμα: </a:t>
            </a:r>
            <a:r>
              <a:rPr lang="el-GR" b="1" dirty="0"/>
              <a:t>Πάγκρεας-</a:t>
            </a:r>
            <a:r>
              <a:rPr lang="el-GR" dirty="0"/>
              <a:t>&gt; Εξωκρινής μοίρα: Παγκρεατικό υγρό στο δωδεκαδάκτυλο.</a:t>
            </a:r>
          </a:p>
          <a:p>
            <a:r>
              <a:rPr lang="el-GR" dirty="0"/>
              <a:t>Ενδοκρινής μοίρα: εκκρίνει το στο αίμα την ινσουλίνη και τη </a:t>
            </a:r>
            <a:r>
              <a:rPr lang="el-GR" dirty="0" err="1"/>
              <a:t>γλυκαγόνη</a:t>
            </a:r>
            <a:r>
              <a:rPr lang="el-GR" dirty="0"/>
              <a:t>. Έλεγχος της συγκέντρωσης της γλυκόζης στο αίμα. </a:t>
            </a:r>
          </a:p>
          <a:p>
            <a:endParaRPr lang="el-GR" b="1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E7DD235-3230-1F80-4D12-C4027391F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913" y="1904809"/>
            <a:ext cx="3572374" cy="273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413033"/>
      </p:ext>
    </p:extLst>
  </p:cSld>
  <p:clrMapOvr>
    <a:masterClrMapping/>
  </p:clrMapOvr>
</p:sld>
</file>

<file path=ppt/theme/theme1.xml><?xml version="1.0" encoding="utf-8"?>
<a:theme xmlns:a="http://schemas.openxmlformats.org/drawingml/2006/main" name="Περικοπή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81</TotalTime>
  <Words>256</Words>
  <Application>Microsoft Office PowerPoint</Application>
  <PresentationFormat>Ευρεία οθόνη</PresentationFormat>
  <Paragraphs>46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8" baseType="lpstr">
      <vt:lpstr>Franklin Gothic Book</vt:lpstr>
      <vt:lpstr>Περικοπή</vt:lpstr>
      <vt:lpstr>ΑΠΌ ΤΟ ΚΥΤΤΑΡΟ ΣΤΟΝ ΟΡΓΑΝΙΣΜΟ</vt:lpstr>
      <vt:lpstr>ΚΥΤΤΑΡΑ ΚΑΙ ΙΣΤΟΙ</vt:lpstr>
      <vt:lpstr>ΕΠΙΘΗΛΙΑΚΟΣ ΙΣΤΟΣ</vt:lpstr>
      <vt:lpstr>ΕΠΙΘΗΛΙΑΚΟΣ ΙΣΤΟΣ</vt:lpstr>
      <vt:lpstr>ΑΔΕΝΕΣ</vt:lpstr>
      <vt:lpstr>ΑΔΕΝΕΣ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Δήμητρα-Γεωργία Λαύκα</dc:creator>
  <cp:lastModifiedBy>Δήμητρα-Γεωργία Λαύκα</cp:lastModifiedBy>
  <cp:revision>6</cp:revision>
  <dcterms:created xsi:type="dcterms:W3CDTF">2024-09-05T06:59:50Z</dcterms:created>
  <dcterms:modified xsi:type="dcterms:W3CDTF">2024-09-05T08:21:14Z</dcterms:modified>
</cp:coreProperties>
</file>