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Κυκλοφορικό</a:t>
            </a:r>
            <a:r>
              <a:rPr dirty="0"/>
              <a:t> </a:t>
            </a:r>
            <a:r>
              <a:rPr dirty="0" err="1"/>
              <a:t>Σύστημ</a:t>
            </a:r>
            <a:r>
              <a:rPr dirty="0"/>
              <a:t>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ΚΑΡΔΙΑ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Ρυθμός</a:t>
            </a:r>
            <a:r>
              <a:rPr dirty="0"/>
              <a:t> Πα</a:t>
            </a:r>
            <a:r>
              <a:rPr dirty="0" err="1"/>
              <a:t>λμών</a:t>
            </a:r>
            <a:r>
              <a:rPr dirty="0"/>
              <a:t> και </a:t>
            </a:r>
            <a:r>
              <a:rPr dirty="0" err="1"/>
              <a:t>Λειτουργί</a:t>
            </a:r>
            <a:r>
              <a:rPr dirty="0"/>
              <a:t>α Καρδιάς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Οι</a:t>
            </a:r>
            <a:r>
              <a:rPr dirty="0"/>
              <a:t> πα</a:t>
            </a:r>
            <a:r>
              <a:rPr dirty="0" err="1"/>
              <a:t>λμοί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κα</a:t>
            </a:r>
            <a:r>
              <a:rPr dirty="0" err="1"/>
              <a:t>ρδιάς</a:t>
            </a:r>
            <a:r>
              <a:rPr dirty="0"/>
              <a:t> </a:t>
            </a:r>
            <a:r>
              <a:rPr lang="el-GR" dirty="0"/>
              <a:t>-&gt;</a:t>
            </a:r>
            <a:r>
              <a:rPr dirty="0"/>
              <a:t> διαδοχικές συστολές και χαλαρώσεις του μυοκαρδίου.</a:t>
            </a:r>
          </a:p>
          <a:p>
            <a:r>
              <a:rPr dirty="0" err="1"/>
              <a:t>Φυσιολογικός</a:t>
            </a:r>
            <a:r>
              <a:rPr dirty="0"/>
              <a:t> α</a:t>
            </a:r>
            <a:r>
              <a:rPr dirty="0" err="1"/>
              <a:t>ριθμός</a:t>
            </a:r>
            <a:r>
              <a:rPr dirty="0"/>
              <a:t> πα</a:t>
            </a:r>
            <a:r>
              <a:rPr dirty="0" err="1"/>
              <a:t>λμών</a:t>
            </a:r>
            <a:r>
              <a:rPr dirty="0"/>
              <a:t> </a:t>
            </a:r>
            <a:r>
              <a:rPr dirty="0" err="1"/>
              <a:t>στους</a:t>
            </a:r>
            <a:r>
              <a:rPr dirty="0"/>
              <a:t> </a:t>
            </a:r>
            <a:r>
              <a:rPr dirty="0" err="1"/>
              <a:t>ενήλικες</a:t>
            </a:r>
            <a:r>
              <a:rPr dirty="0"/>
              <a:t>: 60-80/</a:t>
            </a:r>
            <a:r>
              <a:rPr dirty="0" err="1"/>
              <a:t>λε</a:t>
            </a:r>
            <a:r>
              <a:rPr dirty="0"/>
              <a:t>πτό.</a:t>
            </a:r>
          </a:p>
          <a:p>
            <a:r>
              <a:rPr dirty="0" err="1"/>
              <a:t>Στις</a:t>
            </a:r>
            <a:r>
              <a:rPr dirty="0"/>
              <a:t> </a:t>
            </a:r>
            <a:r>
              <a:rPr dirty="0" err="1"/>
              <a:t>γυν</a:t>
            </a:r>
            <a:r>
              <a:rPr dirty="0"/>
              <a:t>αίκες οι παλμοί είναι λίγο περισσότεροι, ενώ σε ένα μωρό μπορεί να φτάσουν τους 130/λεπτό.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Αυτορύθμιση της Καρδιάς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λειτουργία της καρδιάς επηρεάζεται από την κατάσταση του οργανισμού.</a:t>
            </a:r>
          </a:p>
          <a:p>
            <a:r>
              <a:t>Κατά τη σωματική άσκηση, τα κύτταρα χρειάζονται περισσότερο αίμα.</a:t>
            </a:r>
          </a:p>
          <a:p>
            <a:r>
              <a:t>Η καρδιά αυτορυθμίζει το ρυθμό της για να καλύψει τις ανάγκες αυτές.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D92FE5-1F17-7492-A219-CD7B4CE8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733186-785D-6F10-B601-DA678C45A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293" y="274638"/>
            <a:ext cx="6729413" cy="6421919"/>
          </a:xfrm>
        </p:spPr>
      </p:pic>
    </p:spTree>
    <p:extLst>
      <p:ext uri="{BB962C8B-B14F-4D97-AF65-F5344CB8AC3E}">
        <p14:creationId xmlns:p14="http://schemas.microsoft.com/office/powerpoint/2010/main" val="309410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Κυκλοφορικό Σύστημα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Η </a:t>
            </a:r>
            <a:r>
              <a:rPr dirty="0" err="1"/>
              <a:t>μετ</a:t>
            </a:r>
            <a:r>
              <a:rPr dirty="0"/>
              <a:t>αφορά των θρεπτικών ουσιών και η απομάκρυνση των αχρήστων </a:t>
            </a:r>
            <a:r>
              <a:rPr lang="el-GR" dirty="0"/>
              <a:t>-&gt;</a:t>
            </a:r>
            <a:r>
              <a:rPr dirty="0"/>
              <a:t> </a:t>
            </a:r>
            <a:r>
              <a:rPr dirty="0" err="1"/>
              <a:t>κυκλοφορικό</a:t>
            </a:r>
            <a:r>
              <a:rPr dirty="0"/>
              <a:t> </a:t>
            </a:r>
            <a:r>
              <a:rPr dirty="0" err="1"/>
              <a:t>σύστημ</a:t>
            </a:r>
            <a:r>
              <a:rPr dirty="0"/>
              <a:t>α</a:t>
            </a:r>
            <a:r>
              <a:rPr lang="el-GR" dirty="0"/>
              <a:t>.</a:t>
            </a:r>
            <a:endParaRPr dirty="0"/>
          </a:p>
          <a:p>
            <a:r>
              <a:rPr lang="el-GR" dirty="0"/>
              <a:t>Α</a:t>
            </a:r>
            <a:r>
              <a:rPr dirty="0"/>
              <a:t>π</a:t>
            </a:r>
            <a:r>
              <a:rPr dirty="0" err="1"/>
              <a:t>οτελείτ</a:t>
            </a:r>
            <a:r>
              <a:rPr dirty="0"/>
              <a:t>αι από την καρδιά, τα αιμοφόρα αγγεία και το αίμα.</a:t>
            </a:r>
          </a:p>
          <a:p>
            <a:r>
              <a:rPr dirty="0" err="1"/>
              <a:t>Στενά</a:t>
            </a:r>
            <a:r>
              <a:rPr dirty="0"/>
              <a:t> </a:t>
            </a:r>
            <a:r>
              <a:rPr dirty="0" err="1"/>
              <a:t>συνδεδεμένο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κυκλοφορικό</a:t>
            </a:r>
            <a:r>
              <a:rPr dirty="0"/>
              <a:t> </a:t>
            </a:r>
            <a:r>
              <a:rPr dirty="0" err="1"/>
              <a:t>σύστημ</a:t>
            </a:r>
            <a:r>
              <a:rPr dirty="0"/>
              <a:t>α είναι και το λεμφικό σύστημα, όπου κυκλοφορεί η λέμφος.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Δομή και Λειτουργία της Καρδιάς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Καρδια</a:t>
            </a:r>
            <a:r>
              <a:rPr lang="el-GR" dirty="0"/>
              <a:t>: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κύριο</a:t>
            </a:r>
            <a:r>
              <a:rPr dirty="0"/>
              <a:t> </a:t>
            </a:r>
            <a:r>
              <a:rPr dirty="0" err="1"/>
              <a:t>όργ</a:t>
            </a:r>
            <a:r>
              <a:rPr dirty="0"/>
              <a:t>ανο του κυκλοφορικού συστήματος</a:t>
            </a:r>
            <a:endParaRPr lang="el-GR" dirty="0"/>
          </a:p>
          <a:p>
            <a:r>
              <a:rPr lang="el-GR" dirty="0"/>
              <a:t>Β</a:t>
            </a:r>
            <a:r>
              <a:rPr dirty="0" err="1"/>
              <a:t>ρίσκετ</a:t>
            </a:r>
            <a:r>
              <a:rPr dirty="0"/>
              <a:t>αι ανάμεσα στους δύο πνεύμονες.</a:t>
            </a:r>
          </a:p>
          <a:p>
            <a:r>
              <a:rPr dirty="0" err="1"/>
              <a:t>Είν</a:t>
            </a:r>
            <a:r>
              <a:rPr dirty="0"/>
              <a:t>αι όργανο κωνικού σχήματος</a:t>
            </a:r>
            <a:endParaRPr lang="el-GR" dirty="0"/>
          </a:p>
          <a:p>
            <a:r>
              <a:rPr lang="el-GR" dirty="0"/>
              <a:t>Α</a:t>
            </a:r>
            <a:r>
              <a:rPr dirty="0"/>
              <a:t>π</a:t>
            </a:r>
            <a:r>
              <a:rPr dirty="0" err="1"/>
              <a:t>οτελείτ</a:t>
            </a:r>
            <a:r>
              <a:rPr dirty="0"/>
              <a:t>αι από μυϊκό ιστό, το μυοκάρδιο.</a:t>
            </a:r>
          </a:p>
          <a:p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μέγεθος</a:t>
            </a:r>
            <a:r>
              <a:rPr dirty="0"/>
              <a:t> </a:t>
            </a:r>
            <a:r>
              <a:rPr dirty="0" err="1"/>
              <a:t>μεγάλης</a:t>
            </a:r>
            <a:r>
              <a:rPr dirty="0"/>
              <a:t> </a:t>
            </a:r>
            <a:r>
              <a:rPr dirty="0" err="1"/>
              <a:t>γροθιάς</a:t>
            </a:r>
            <a:r>
              <a:rPr dirty="0"/>
              <a:t> </a:t>
            </a:r>
            <a:endParaRPr lang="el-GR" dirty="0"/>
          </a:p>
          <a:p>
            <a:r>
              <a:rPr lang="el-GR" dirty="0"/>
              <a:t>Λ</a:t>
            </a:r>
            <a:r>
              <a:rPr dirty="0" err="1"/>
              <a:t>ειτουργεί</a:t>
            </a:r>
            <a:r>
              <a:rPr dirty="0"/>
              <a:t> σαν </a:t>
            </a:r>
            <a:r>
              <a:rPr dirty="0" err="1"/>
              <a:t>μυώδης</a:t>
            </a:r>
            <a:r>
              <a:rPr dirty="0"/>
              <a:t> α</a:t>
            </a:r>
            <a:r>
              <a:rPr dirty="0" err="1"/>
              <a:t>ντλί</a:t>
            </a:r>
            <a:r>
              <a:rPr dirty="0"/>
              <a:t>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23712-2CD7-D353-E9B4-4CC23257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ΘΕΣΗ ΚΑΡΔΙΑΣ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B1AB9AA-521C-9B1A-6D3E-0DDEECED7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8" y="1600200"/>
            <a:ext cx="6686550" cy="5310210"/>
          </a:xfrm>
        </p:spPr>
      </p:pic>
    </p:spTree>
    <p:extLst>
      <p:ext uri="{BB962C8B-B14F-4D97-AF65-F5344CB8AC3E}">
        <p14:creationId xmlns:p14="http://schemas.microsoft.com/office/powerpoint/2010/main" val="347589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Κα</a:t>
            </a:r>
            <a:r>
              <a:rPr dirty="0" err="1"/>
              <a:t>ρδι</a:t>
            </a:r>
            <a:r>
              <a:rPr dirty="0"/>
              <a:t>ακή Δομή και Μυοκάρδιο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Η κα</a:t>
            </a:r>
            <a:r>
              <a:rPr dirty="0" err="1"/>
              <a:t>ρδιά</a:t>
            </a:r>
            <a:r>
              <a:rPr dirty="0"/>
              <a:t> </a:t>
            </a:r>
            <a:endParaRPr lang="el-GR" dirty="0"/>
          </a:p>
          <a:p>
            <a:r>
              <a:rPr lang="el-GR" dirty="0"/>
              <a:t>Α</a:t>
            </a:r>
            <a:r>
              <a:rPr dirty="0"/>
              <a:t>π</a:t>
            </a:r>
            <a:r>
              <a:rPr dirty="0" err="1"/>
              <a:t>οτελείτ</a:t>
            </a:r>
            <a:r>
              <a:rPr dirty="0"/>
              <a:t>αι από μυϊκό ιστό (μυοκάρδιο) </a:t>
            </a:r>
            <a:endParaRPr lang="el-GR" dirty="0"/>
          </a:p>
          <a:p>
            <a:r>
              <a:rPr lang="el-GR" dirty="0"/>
              <a:t>Ε</a:t>
            </a:r>
            <a:r>
              <a:rPr dirty="0" err="1"/>
              <a:t>ίν</a:t>
            </a:r>
            <a:r>
              <a:rPr dirty="0"/>
              <a:t>αι τετράχωρη.</a:t>
            </a:r>
          </a:p>
          <a:p>
            <a:r>
              <a:rPr dirty="0" err="1"/>
              <a:t>Δύο</a:t>
            </a:r>
            <a:r>
              <a:rPr dirty="0"/>
              <a:t> </a:t>
            </a:r>
            <a:r>
              <a:rPr dirty="0" err="1"/>
              <a:t>κόλ</a:t>
            </a:r>
            <a:r>
              <a:rPr dirty="0"/>
              <a:t>ποι (λεπτά τοιχώματα) και δύο κοιλίες (παχύτερα τοιχώματα).</a:t>
            </a:r>
          </a:p>
          <a:p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κοιλίες</a:t>
            </a:r>
            <a:r>
              <a:rPr dirty="0"/>
              <a:t> </a:t>
            </a:r>
            <a:r>
              <a:rPr dirty="0" err="1"/>
              <a:t>χωρίζοντ</a:t>
            </a:r>
            <a:r>
              <a:rPr dirty="0"/>
              <a:t>αι με το μεσοκοιλιακό διάφραγμα, οι κόλποι με το μεσοκολπικό διάφραγμα.</a:t>
            </a:r>
            <a:endParaRPr lang="el-GR" dirty="0"/>
          </a:p>
          <a:p>
            <a:r>
              <a:rPr lang="el-GR" dirty="0"/>
              <a:t>Η αριστερή κοιλία έχει παχύτερα τοιχώματα από τη δεξιά γιατί στέλνει το αίμα σε μεγαλύτερη απόσταση.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B3B5C-FE77-67CC-937C-6D8ED35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ΚΑΡΔΙΑΚΗ ΔΟΜΗ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E1409C-0076-A468-39E0-180F3E6FD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243" y="1227597"/>
            <a:ext cx="7571514" cy="5595072"/>
          </a:xfrm>
        </p:spPr>
      </p:pic>
    </p:spTree>
    <p:extLst>
      <p:ext uri="{BB962C8B-B14F-4D97-AF65-F5344CB8AC3E}">
        <p14:creationId xmlns:p14="http://schemas.microsoft.com/office/powerpoint/2010/main" val="31954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Καρδιακή Λειτουργία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Η κα</a:t>
            </a:r>
            <a:r>
              <a:rPr dirty="0" err="1"/>
              <a:t>ρδιά</a:t>
            </a:r>
            <a:r>
              <a:rPr dirty="0"/>
              <a:t> </a:t>
            </a:r>
            <a:r>
              <a:rPr dirty="0" err="1"/>
              <a:t>είν</a:t>
            </a:r>
            <a:r>
              <a:rPr dirty="0"/>
              <a:t>αι μία αντλία που συλλέγει αίμα από τις φλέβες</a:t>
            </a:r>
            <a:r>
              <a:rPr lang="el-GR" dirty="0"/>
              <a:t> (αναρροφητική)</a:t>
            </a:r>
            <a:r>
              <a:rPr dirty="0"/>
              <a:t> και το στέλνει μέσω </a:t>
            </a:r>
            <a:r>
              <a:rPr dirty="0" err="1"/>
              <a:t>των</a:t>
            </a:r>
            <a:r>
              <a:rPr dirty="0"/>
              <a:t> α</a:t>
            </a:r>
            <a:r>
              <a:rPr dirty="0" err="1"/>
              <a:t>ρτηριών</a:t>
            </a:r>
            <a:r>
              <a:rPr lang="el-GR" dirty="0"/>
              <a:t>(συμπιεστική)</a:t>
            </a:r>
            <a:r>
              <a:rPr dirty="0"/>
              <a:t>.</a:t>
            </a:r>
          </a:p>
          <a:p>
            <a:r>
              <a:rPr dirty="0" err="1"/>
              <a:t>Αν</a:t>
            </a:r>
            <a:r>
              <a:rPr dirty="0"/>
              <a:t>αρροφά από τους κόλπους και στέλνει μέσω των κοιλιών.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C3D7FA-EB45-87A9-2530-86701CCB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4147982"/>
            <a:ext cx="6915583" cy="2475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87"/>
          </a:xfrm>
        </p:spPr>
        <p:txBody>
          <a:bodyPr/>
          <a:lstStyle/>
          <a:p>
            <a:r>
              <a:rPr dirty="0" err="1"/>
              <a:t>Ροή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err="1"/>
              <a:t>Αίμ</a:t>
            </a:r>
            <a:r>
              <a:rPr dirty="0"/>
              <a:t>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5086350"/>
          </a:xfrm>
        </p:spPr>
        <p:txBody>
          <a:bodyPr>
            <a:normAutofit fontScale="92500"/>
          </a:bodyPr>
          <a:lstStyle/>
          <a:p>
            <a:r>
              <a:rPr dirty="0" err="1"/>
              <a:t>Το</a:t>
            </a:r>
            <a:r>
              <a:rPr dirty="0"/>
              <a:t> α</a:t>
            </a:r>
            <a:r>
              <a:rPr dirty="0" err="1"/>
              <a:t>ίμ</a:t>
            </a:r>
            <a:r>
              <a:rPr dirty="0"/>
              <a:t>α κινείται από τους κόλπους προς τις κοιλίες και από εκεί στις αρτηρίες.</a:t>
            </a:r>
          </a:p>
          <a:p>
            <a:r>
              <a:rPr dirty="0"/>
              <a:t>Από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δεξιά</a:t>
            </a:r>
            <a:r>
              <a:rPr dirty="0"/>
              <a:t> </a:t>
            </a:r>
            <a:r>
              <a:rPr dirty="0" err="1"/>
              <a:t>κοιλί</a:t>
            </a:r>
            <a:r>
              <a:rPr dirty="0"/>
              <a:t>α προς την πνευμονική αρτηρία και από την αριστερή κοιλία στην αορτή.</a:t>
            </a:r>
            <a:endParaRPr lang="el-GR" dirty="0"/>
          </a:p>
          <a:p>
            <a:pPr algn="ctr"/>
            <a:r>
              <a:rPr lang="el-GR" sz="4800" dirty="0"/>
              <a:t>Βαλβίδες και Ροή Αίματος</a:t>
            </a:r>
          </a:p>
          <a:p>
            <a:r>
              <a:rPr lang="el-GR" dirty="0"/>
              <a:t>Οι βαλβίδες εμποδίζουν την παλινδρόμηση του αίματος και διασφαλίζουν τη </a:t>
            </a:r>
            <a:r>
              <a:rPr lang="el-GR" dirty="0" err="1"/>
              <a:t>μονόδρομη</a:t>
            </a:r>
            <a:r>
              <a:rPr lang="el-GR" dirty="0"/>
              <a:t> ροή.</a:t>
            </a:r>
          </a:p>
          <a:p>
            <a:r>
              <a:rPr lang="el-GR" dirty="0"/>
              <a:t>Οι βαλβίδες ελέγχουν τη ροή από τις κοιλίες προς την αορτή και την πνευμονική αρτηρία.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B2EF1-7644-B90E-6227-4411AB04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Ροή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8C20B7-124D-50DF-EFF9-3F68A0EB6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Δεξιός κόλπος-&gt; φτάνει το αίμα από την περιφέρεια του σώματος, πλούσιο σε </a:t>
            </a:r>
            <a:r>
              <a:rPr lang="en-GB" dirty="0"/>
              <a:t>CO</a:t>
            </a:r>
            <a:r>
              <a:rPr lang="en-GB" baseline="-25000" dirty="0"/>
              <a:t>2. </a:t>
            </a:r>
            <a:endParaRPr lang="en-GB" dirty="0"/>
          </a:p>
          <a:p>
            <a:r>
              <a:rPr lang="el-GR" dirty="0"/>
              <a:t>Δεξιά κοιλία -&gt; στέλνει το αίμα μέσω της πνευμονικής αρτηρίας στους πνεύμονες.</a:t>
            </a:r>
          </a:p>
          <a:p>
            <a:r>
              <a:rPr lang="el-GR" dirty="0"/>
              <a:t>Αριστερός κόλπος -&gt; φτάνει το αίμα από τους πνεύμονες πλούσιο σε 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n-GB" dirty="0"/>
              <a:t>.</a:t>
            </a:r>
          </a:p>
          <a:p>
            <a:r>
              <a:rPr lang="el-GR" dirty="0"/>
              <a:t>Αριστερή κοιλία -&gt; στέλνει το αίμα μέσω της αορτής στην περιφέρεια του σώματος. </a:t>
            </a:r>
          </a:p>
        </p:txBody>
      </p:sp>
    </p:spTree>
    <p:extLst>
      <p:ext uri="{BB962C8B-B14F-4D97-AF65-F5344CB8AC3E}">
        <p14:creationId xmlns:p14="http://schemas.microsoft.com/office/powerpoint/2010/main" val="26207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406</Words>
  <Application>Microsoft Office PowerPoint</Application>
  <PresentationFormat>Προβολή στην οθόνη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Κυκλοφορικό Σύστημα</vt:lpstr>
      <vt:lpstr>Κυκλοφορικό Σύστημα</vt:lpstr>
      <vt:lpstr>Δομή και Λειτουργία της Καρδιάς</vt:lpstr>
      <vt:lpstr>ΘΕΣΗ ΚΑΡΔΙΑΣ</vt:lpstr>
      <vt:lpstr>Καρδιακή Δομή και Μυοκάρδιο</vt:lpstr>
      <vt:lpstr>ΚΑΡΔΙΑΚΗ ΔΟΜΗ </vt:lpstr>
      <vt:lpstr>Καρδιακή Λειτουργία</vt:lpstr>
      <vt:lpstr>Ροή του Αίματος</vt:lpstr>
      <vt:lpstr>Ροή του Αίματος</vt:lpstr>
      <vt:lpstr>Ρυθμός Παλμών και Λειτουργία Καρδιάς</vt:lpstr>
      <vt:lpstr>Αυτορύθμιση της Καρδιάς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Δήμητρα-Γεωργία Λαύκα</dc:creator>
  <cp:keywords/>
  <dc:description>generated using python-pptx</dc:description>
  <cp:lastModifiedBy>Δήμητρα-Γεωργία Λαύκα</cp:lastModifiedBy>
  <cp:revision>14</cp:revision>
  <dcterms:created xsi:type="dcterms:W3CDTF">2013-01-27T09:14:16Z</dcterms:created>
  <dcterms:modified xsi:type="dcterms:W3CDTF">2024-09-24T08:58:22Z</dcterms:modified>
  <cp:category/>
</cp:coreProperties>
</file>