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62" r:id="rId5"/>
    <p:sldId id="263" r:id="rId6"/>
    <p:sldId id="259" r:id="rId7"/>
    <p:sldId id="260" r:id="rId8"/>
    <p:sldId id="261"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7135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5327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02731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53678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08393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5BCAD085-E8A6-8845-BD4E-CB4CCA059FC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24290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5BCAD085-E8A6-8845-BD4E-CB4CCA059FC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097277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63673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1141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51139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BCAD085-E8A6-8845-BD4E-CB4CCA059FC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3016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38030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0967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3520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29163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4544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BCAD085-E8A6-8845-BD4E-CB4CCA059FC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582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5BCAD085-E8A6-8845-BD4E-CB4CCA059FC4}" type="datetimeFigureOut">
              <a:rPr lang="en-US" smtClean="0"/>
              <a:t>3/25/2025</a:t>
            </a:fld>
            <a:endParaRPr lang="en-US"/>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185649425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Μέθοδοι Αντισύλληψης</a:t>
            </a:r>
          </a:p>
        </p:txBody>
      </p:sp>
      <p:sp>
        <p:nvSpPr>
          <p:cNvPr id="3" name="Subtitle 2"/>
          <p:cNvSpPr>
            <a:spLocks noGrp="1"/>
          </p:cNvSpPr>
          <p:nvPr>
            <p:ph type="subTitle" idx="1"/>
          </p:nvPr>
        </p:nvSpPr>
        <p:spPr/>
        <p:txBody>
          <a:bodyPr/>
          <a:lstStyle/>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Φυσικές Μέθοδοι</a:t>
            </a:r>
          </a:p>
        </p:txBody>
      </p:sp>
      <p:sp>
        <p:nvSpPr>
          <p:cNvPr id="3" name="Content Placeholder 2"/>
          <p:cNvSpPr>
            <a:spLocks noGrp="1"/>
          </p:cNvSpPr>
          <p:nvPr>
            <p:ph idx="1"/>
          </p:nvPr>
        </p:nvSpPr>
        <p:spPr>
          <a:xfrm>
            <a:off x="685346" y="1732450"/>
            <a:ext cx="7765322" cy="4639775"/>
          </a:xfrm>
        </p:spPr>
        <p:txBody>
          <a:bodyPr>
            <a:normAutofit/>
          </a:bodyPr>
          <a:lstStyle/>
          <a:p>
            <a:r>
              <a:rPr dirty="0"/>
              <a:t>- </a:t>
            </a:r>
            <a:r>
              <a:rPr b="1" dirty="0" err="1"/>
              <a:t>Δι</a:t>
            </a:r>
            <a:r>
              <a:rPr b="1" dirty="0"/>
              <a:t>ακεκομμένη συνουσία</a:t>
            </a:r>
            <a:r>
              <a:rPr lang="el-GR" b="1" dirty="0"/>
              <a:t>: </a:t>
            </a:r>
            <a:r>
              <a:rPr lang="el-GR" dirty="0"/>
              <a:t>Είναι η πιο απλή αλλά και η πιο αναξιόπιστη μέθοδος, γιατί μερικές σταγόνες σπέρματος μπορεί να διαφύγουν και πριν από την εκσπερμάτωση.</a:t>
            </a:r>
            <a:endParaRPr dirty="0"/>
          </a:p>
          <a:p>
            <a:r>
              <a:rPr dirty="0"/>
              <a:t>- </a:t>
            </a:r>
            <a:r>
              <a:rPr b="1" dirty="0" err="1"/>
              <a:t>Ημερολογι</a:t>
            </a:r>
            <a:r>
              <a:rPr b="1" dirty="0"/>
              <a:t>ακή μέθοδος</a:t>
            </a:r>
            <a:r>
              <a:rPr lang="el-GR" dirty="0"/>
              <a:t>: Βασίζεται στο γεγονός ότι η </a:t>
            </a:r>
            <a:r>
              <a:rPr lang="el-GR" dirty="0" err="1"/>
              <a:t>ωοθυλακιορρηξία</a:t>
            </a:r>
            <a:r>
              <a:rPr lang="el-GR" dirty="0"/>
              <a:t> συμβαίνει μόνο μία φορά το μήνα και ότι τα γεννητικά κύτταρα ζουν μόνο λίγες μέρες. Σε κύκλο 28 ημερών, οι γόνιμες ημέρες της προσδιορίζονται μεταξύ της 10ης και της 17ης μέρας. Και αυτή η μέθοδος δεν είναι και τόσο αξιόπιστη, γιατί οι μέρες της </a:t>
            </a:r>
            <a:r>
              <a:rPr lang="el-GR" dirty="0" err="1"/>
              <a:t>ωοθυλακιορρηξίας</a:t>
            </a:r>
            <a:r>
              <a:rPr lang="el-GR" dirty="0"/>
              <a:t> παρουσιάζουν διακυμάνσεις από μήνα σε μήνα.</a:t>
            </a:r>
            <a:endParaRPr dirty="0"/>
          </a:p>
          <a:p>
            <a:r>
              <a:rPr dirty="0"/>
              <a:t>- </a:t>
            </a:r>
            <a:r>
              <a:rPr b="1" dirty="0" err="1"/>
              <a:t>Μέθοδος</a:t>
            </a:r>
            <a:r>
              <a:rPr b="1" dirty="0"/>
              <a:t> </a:t>
            </a:r>
            <a:r>
              <a:rPr b="1" dirty="0" err="1"/>
              <a:t>θερμοκρ</a:t>
            </a:r>
            <a:r>
              <a:rPr b="1" dirty="0"/>
              <a:t>ασίας</a:t>
            </a:r>
            <a:r>
              <a:rPr lang="el-GR" dirty="0"/>
              <a:t>: Κατά την </a:t>
            </a:r>
            <a:r>
              <a:rPr lang="el-GR" dirty="0" err="1"/>
              <a:t>ωοθυλακιορρηξία</a:t>
            </a:r>
            <a:r>
              <a:rPr lang="el-GR" dirty="0"/>
              <a:t> παρατηρείται μικρή αύξηση της θερμοκρασίας.</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Μηχανικές Μέθοδοι</a:t>
            </a:r>
          </a:p>
        </p:txBody>
      </p:sp>
      <p:sp>
        <p:nvSpPr>
          <p:cNvPr id="3" name="Content Placeholder 2"/>
          <p:cNvSpPr>
            <a:spLocks noGrp="1"/>
          </p:cNvSpPr>
          <p:nvPr>
            <p:ph idx="1"/>
          </p:nvPr>
        </p:nvSpPr>
        <p:spPr>
          <a:xfrm>
            <a:off x="685346" y="1732450"/>
            <a:ext cx="7765322" cy="4825513"/>
          </a:xfrm>
        </p:spPr>
        <p:txBody>
          <a:bodyPr/>
          <a:lstStyle/>
          <a:p>
            <a:r>
              <a:rPr dirty="0"/>
              <a:t>- </a:t>
            </a:r>
            <a:r>
              <a:rPr dirty="0" err="1"/>
              <a:t>Προφυλ</a:t>
            </a:r>
            <a:r>
              <a:rPr dirty="0"/>
              <a:t>ακτικά (αντρικά &amp; γυναικεία)</a:t>
            </a:r>
            <a:endParaRPr lang="el-GR" dirty="0"/>
          </a:p>
          <a:p>
            <a:endParaRPr dirty="0"/>
          </a:p>
          <a:p>
            <a:pPr marL="36900" indent="0">
              <a:buNone/>
            </a:pPr>
            <a:endParaRPr lang="el-GR" dirty="0"/>
          </a:p>
          <a:p>
            <a:endParaRPr lang="el-GR" dirty="0"/>
          </a:p>
          <a:p>
            <a:endParaRPr lang="el-GR" dirty="0"/>
          </a:p>
          <a:p>
            <a:endParaRPr dirty="0"/>
          </a:p>
        </p:txBody>
      </p:sp>
      <p:pic>
        <p:nvPicPr>
          <p:cNvPr id="5" name="Εικόνα 4">
            <a:extLst>
              <a:ext uri="{FF2B5EF4-FFF2-40B4-BE49-F238E27FC236}">
                <a16:creationId xmlns:a16="http://schemas.microsoft.com/office/drawing/2014/main" id="{21000C7D-CA00-3967-C1B8-C6F23B40D267}"/>
              </a:ext>
            </a:extLst>
          </p:cNvPr>
          <p:cNvPicPr>
            <a:picLocks noChangeAspect="1"/>
          </p:cNvPicPr>
          <p:nvPr/>
        </p:nvPicPr>
        <p:blipFill>
          <a:blip r:embed="rId2"/>
          <a:stretch>
            <a:fillRect/>
          </a:stretch>
        </p:blipFill>
        <p:spPr>
          <a:xfrm>
            <a:off x="2703488" y="4411668"/>
            <a:ext cx="3729037" cy="2146295"/>
          </a:xfrm>
          <a:prstGeom prst="rect">
            <a:avLst/>
          </a:prstGeom>
        </p:spPr>
      </p:pic>
      <p:pic>
        <p:nvPicPr>
          <p:cNvPr id="7" name="Εικόνα 6">
            <a:extLst>
              <a:ext uri="{FF2B5EF4-FFF2-40B4-BE49-F238E27FC236}">
                <a16:creationId xmlns:a16="http://schemas.microsoft.com/office/drawing/2014/main" id="{2DAF39F5-AD4E-5B5C-B876-DDC21D5100A0}"/>
              </a:ext>
            </a:extLst>
          </p:cNvPr>
          <p:cNvPicPr>
            <a:picLocks noChangeAspect="1"/>
          </p:cNvPicPr>
          <p:nvPr/>
        </p:nvPicPr>
        <p:blipFill>
          <a:blip r:embed="rId3"/>
          <a:stretch>
            <a:fillRect/>
          </a:stretch>
        </p:blipFill>
        <p:spPr>
          <a:xfrm>
            <a:off x="1167019" y="2200274"/>
            <a:ext cx="7252801" cy="199393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622552-F81F-8035-3D26-F0B6C0F851B5}"/>
              </a:ext>
            </a:extLst>
          </p:cNvPr>
          <p:cNvSpPr>
            <a:spLocks noGrp="1"/>
          </p:cNvSpPr>
          <p:nvPr>
            <p:ph type="title"/>
          </p:nvPr>
        </p:nvSpPr>
        <p:spPr/>
        <p:txBody>
          <a:bodyPr/>
          <a:lstStyle/>
          <a:p>
            <a:r>
              <a:rPr lang="el-GR" dirty="0"/>
              <a:t>Μηχανικές Μέθοδοι</a:t>
            </a:r>
          </a:p>
        </p:txBody>
      </p:sp>
      <p:sp>
        <p:nvSpPr>
          <p:cNvPr id="3" name="Θέση περιεχομένου 2">
            <a:extLst>
              <a:ext uri="{FF2B5EF4-FFF2-40B4-BE49-F238E27FC236}">
                <a16:creationId xmlns:a16="http://schemas.microsoft.com/office/drawing/2014/main" id="{2D1979F0-1674-C399-97A6-18AAB917AE7E}"/>
              </a:ext>
            </a:extLst>
          </p:cNvPr>
          <p:cNvSpPr>
            <a:spLocks noGrp="1"/>
          </p:cNvSpPr>
          <p:nvPr>
            <p:ph idx="1"/>
          </p:nvPr>
        </p:nvSpPr>
        <p:spPr/>
        <p:txBody>
          <a:bodyPr/>
          <a:lstStyle/>
          <a:p>
            <a:r>
              <a:rPr lang="el-GR" dirty="0"/>
              <a:t>Διάφραγμα</a:t>
            </a:r>
          </a:p>
          <a:p>
            <a:pPr marL="36900" indent="0">
              <a:buNone/>
            </a:pPr>
            <a:endParaRPr lang="el-GR" dirty="0"/>
          </a:p>
          <a:p>
            <a:pPr marL="36900" indent="0">
              <a:buNone/>
            </a:pPr>
            <a:endParaRPr lang="el-GR" dirty="0"/>
          </a:p>
          <a:p>
            <a:pPr marL="36900" indent="0">
              <a:buNone/>
            </a:pPr>
            <a:endParaRPr lang="el-GR" dirty="0"/>
          </a:p>
          <a:p>
            <a:endParaRPr lang="el-GR" dirty="0"/>
          </a:p>
          <a:p>
            <a:endParaRPr lang="el-GR" dirty="0"/>
          </a:p>
          <a:p>
            <a:r>
              <a:rPr lang="el-GR" dirty="0"/>
              <a:t>- Αυχενικό κάλυμμα: Παρόμοιο με το διάφραγμα, αλλά πιο μικρό</a:t>
            </a:r>
          </a:p>
        </p:txBody>
      </p:sp>
      <p:pic>
        <p:nvPicPr>
          <p:cNvPr id="7" name="Εικόνα 6">
            <a:extLst>
              <a:ext uri="{FF2B5EF4-FFF2-40B4-BE49-F238E27FC236}">
                <a16:creationId xmlns:a16="http://schemas.microsoft.com/office/drawing/2014/main" id="{05858D26-37D2-E193-8DA0-C1087D72E924}"/>
              </a:ext>
            </a:extLst>
          </p:cNvPr>
          <p:cNvPicPr>
            <a:picLocks noChangeAspect="1"/>
          </p:cNvPicPr>
          <p:nvPr/>
        </p:nvPicPr>
        <p:blipFill>
          <a:blip r:embed="rId2"/>
          <a:stretch>
            <a:fillRect/>
          </a:stretch>
        </p:blipFill>
        <p:spPr>
          <a:xfrm>
            <a:off x="1047399" y="2133448"/>
            <a:ext cx="5020376" cy="2162477"/>
          </a:xfrm>
          <a:prstGeom prst="rect">
            <a:avLst/>
          </a:prstGeom>
        </p:spPr>
      </p:pic>
    </p:spTree>
    <p:extLst>
      <p:ext uri="{BB962C8B-B14F-4D97-AF65-F5344CB8AC3E}">
        <p14:creationId xmlns:p14="http://schemas.microsoft.com/office/powerpoint/2010/main" val="271001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416074-C66B-D803-DF51-12BE3B6CDAB6}"/>
              </a:ext>
            </a:extLst>
          </p:cNvPr>
          <p:cNvSpPr>
            <a:spLocks noGrp="1"/>
          </p:cNvSpPr>
          <p:nvPr>
            <p:ph type="title"/>
          </p:nvPr>
        </p:nvSpPr>
        <p:spPr/>
        <p:txBody>
          <a:bodyPr/>
          <a:lstStyle/>
          <a:p>
            <a:r>
              <a:rPr lang="el-GR" dirty="0"/>
              <a:t>Μηχανικές Μέθοδοι</a:t>
            </a:r>
          </a:p>
        </p:txBody>
      </p:sp>
      <p:sp>
        <p:nvSpPr>
          <p:cNvPr id="3" name="Θέση περιεχομένου 2">
            <a:extLst>
              <a:ext uri="{FF2B5EF4-FFF2-40B4-BE49-F238E27FC236}">
                <a16:creationId xmlns:a16="http://schemas.microsoft.com/office/drawing/2014/main" id="{69356E37-E58A-FC5D-D1B9-EA9D620DB17C}"/>
              </a:ext>
            </a:extLst>
          </p:cNvPr>
          <p:cNvSpPr>
            <a:spLocks noGrp="1"/>
          </p:cNvSpPr>
          <p:nvPr>
            <p:ph idx="1"/>
          </p:nvPr>
        </p:nvSpPr>
        <p:spPr>
          <a:xfrm>
            <a:off x="685346" y="1732450"/>
            <a:ext cx="7765322" cy="4896950"/>
          </a:xfrm>
        </p:spPr>
        <p:txBody>
          <a:bodyPr>
            <a:normAutofit/>
          </a:bodyPr>
          <a:lstStyle/>
          <a:p>
            <a:r>
              <a:rPr lang="el-GR" dirty="0"/>
              <a:t>- Ενδομήτριες συσκευές (</a:t>
            </a:r>
            <a:r>
              <a:rPr lang="en-US" dirty="0"/>
              <a:t>Spiral)</a:t>
            </a:r>
            <a:endParaRPr lang="el-GR" dirty="0"/>
          </a:p>
          <a:p>
            <a:endParaRPr lang="el-GR" dirty="0"/>
          </a:p>
          <a:p>
            <a:endParaRPr lang="el-GR" dirty="0"/>
          </a:p>
          <a:p>
            <a:endParaRPr lang="el-GR" dirty="0"/>
          </a:p>
          <a:p>
            <a:endParaRPr lang="el-GR" dirty="0"/>
          </a:p>
          <a:p>
            <a:endParaRPr lang="el-GR" dirty="0"/>
          </a:p>
          <a:p>
            <a:endParaRPr lang="el-GR" dirty="0"/>
          </a:p>
          <a:p>
            <a:r>
              <a:rPr lang="el-GR" dirty="0"/>
              <a:t>Το διάφραγμα, το αυχενικό κάλυμμα και οι ενδομήτριες συσκευές τοποθετούνται πάντοτε από γυναικολόγο. </a:t>
            </a:r>
          </a:p>
          <a:p>
            <a:r>
              <a:rPr lang="el-GR" dirty="0"/>
              <a:t>Οι ενδομήτριες συσκευές ενδέχεται να προκαλέσουν φλεγμονή των σαλπίγγων και δε συνιστώνται σε νεαρές γυναίκες.</a:t>
            </a:r>
          </a:p>
        </p:txBody>
      </p:sp>
      <p:pic>
        <p:nvPicPr>
          <p:cNvPr id="5" name="Εικόνα 4">
            <a:extLst>
              <a:ext uri="{FF2B5EF4-FFF2-40B4-BE49-F238E27FC236}">
                <a16:creationId xmlns:a16="http://schemas.microsoft.com/office/drawing/2014/main" id="{EA0F9DC9-D986-157E-19AC-5F7AB295683B}"/>
              </a:ext>
            </a:extLst>
          </p:cNvPr>
          <p:cNvPicPr>
            <a:picLocks noChangeAspect="1"/>
          </p:cNvPicPr>
          <p:nvPr/>
        </p:nvPicPr>
        <p:blipFill>
          <a:blip r:embed="rId2"/>
          <a:stretch>
            <a:fillRect/>
          </a:stretch>
        </p:blipFill>
        <p:spPr>
          <a:xfrm>
            <a:off x="1175976" y="2138182"/>
            <a:ext cx="5163271" cy="2581635"/>
          </a:xfrm>
          <a:prstGeom prst="rect">
            <a:avLst/>
          </a:prstGeom>
        </p:spPr>
      </p:pic>
    </p:spTree>
    <p:extLst>
      <p:ext uri="{BB962C8B-B14F-4D97-AF65-F5344CB8AC3E}">
        <p14:creationId xmlns:p14="http://schemas.microsoft.com/office/powerpoint/2010/main" val="302671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Χημικές Μέθοδοι</a:t>
            </a:r>
          </a:p>
        </p:txBody>
      </p:sp>
      <p:sp>
        <p:nvSpPr>
          <p:cNvPr id="3" name="Content Placeholder 2"/>
          <p:cNvSpPr>
            <a:spLocks noGrp="1"/>
          </p:cNvSpPr>
          <p:nvPr>
            <p:ph idx="1"/>
          </p:nvPr>
        </p:nvSpPr>
        <p:spPr/>
        <p:txBody>
          <a:bodyPr/>
          <a:lstStyle/>
          <a:p>
            <a:r>
              <a:rPr dirty="0"/>
              <a:t>- </a:t>
            </a:r>
            <a:r>
              <a:rPr b="1" dirty="0"/>
              <a:t>Σπ</a:t>
            </a:r>
            <a:r>
              <a:rPr b="1" dirty="0" err="1"/>
              <a:t>ερμ</a:t>
            </a:r>
            <a:r>
              <a:rPr b="1" dirty="0"/>
              <a:t>ατοκτόνα (κρέμες, αφροί, ζελέ)</a:t>
            </a:r>
            <a:endParaRPr lang="el-GR" b="1" dirty="0"/>
          </a:p>
          <a:p>
            <a:endParaRPr lang="el-GR" dirty="0"/>
          </a:p>
          <a:p>
            <a:r>
              <a:rPr lang="el-GR" dirty="0"/>
              <a:t>Εισάγονται στον κόλπο πριν από τη συνουσία. </a:t>
            </a:r>
          </a:p>
          <a:p>
            <a:endParaRPr lang="el-GR" dirty="0"/>
          </a:p>
          <a:p>
            <a:r>
              <a:rPr lang="el-GR" dirty="0"/>
              <a:t>Συνήθως χρησιμοποιούνται σε συνδυασμό με κάποια από τις μηχανικές μεθόδους.</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Ορμονικές Μέθοδοι</a:t>
            </a:r>
          </a:p>
        </p:txBody>
      </p:sp>
      <p:sp>
        <p:nvSpPr>
          <p:cNvPr id="3" name="Content Placeholder 2"/>
          <p:cNvSpPr>
            <a:spLocks noGrp="1"/>
          </p:cNvSpPr>
          <p:nvPr>
            <p:ph idx="1"/>
          </p:nvPr>
        </p:nvSpPr>
        <p:spPr/>
        <p:txBody>
          <a:bodyPr/>
          <a:lstStyle/>
          <a:p>
            <a:r>
              <a:rPr dirty="0"/>
              <a:t>- </a:t>
            </a:r>
            <a:r>
              <a:rPr b="1" dirty="0" err="1"/>
              <a:t>Αντισυλλη</a:t>
            </a:r>
            <a:r>
              <a:rPr b="1" dirty="0"/>
              <a:t>πτικά χάπια</a:t>
            </a:r>
            <a:endParaRPr lang="el-GR" b="1" dirty="0"/>
          </a:p>
          <a:p>
            <a:r>
              <a:rPr lang="el-GR" dirty="0"/>
              <a:t>Τα χάπια αυτά περιέχουν συνθετικές ορμόνες (οιστρογόνα ή / και προγεστερόνη)</a:t>
            </a:r>
          </a:p>
          <a:p>
            <a:r>
              <a:rPr lang="el-GR" dirty="0"/>
              <a:t>Διακόπτουν την </a:t>
            </a:r>
            <a:r>
              <a:rPr lang="el-GR" dirty="0" err="1"/>
              <a:t>ωοθυλακιορρηξία</a:t>
            </a:r>
            <a:r>
              <a:rPr lang="el-GR" dirty="0"/>
              <a:t> ή αποτρέπουν την εμφύτευση του γονιμοποιημένου ωαρίου. </a:t>
            </a:r>
          </a:p>
          <a:p>
            <a:r>
              <a:rPr lang="el-GR" dirty="0"/>
              <a:t>Τα αντισυλληπτικά χάπια πρέπει να λαμβάνονται με την καθοδήγηση ιατρού. </a:t>
            </a:r>
          </a:p>
          <a:p>
            <a:r>
              <a:rPr lang="el-GR" dirty="0"/>
              <a:t>Ενοχοποιούνται για τη δημιουργία προβλημάτων στο κυκλοφορικό σύστημα, για καρκινογενέσεις κτλ.</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Χειρουργικές </a:t>
            </a:r>
            <a:r>
              <a:rPr dirty="0" err="1"/>
              <a:t>Μέθοδοι</a:t>
            </a:r>
            <a:endParaRPr dirty="0"/>
          </a:p>
        </p:txBody>
      </p:sp>
      <p:sp>
        <p:nvSpPr>
          <p:cNvPr id="3" name="Content Placeholder 2"/>
          <p:cNvSpPr>
            <a:spLocks noGrp="1"/>
          </p:cNvSpPr>
          <p:nvPr>
            <p:ph idx="1"/>
          </p:nvPr>
        </p:nvSpPr>
        <p:spPr/>
        <p:txBody>
          <a:bodyPr>
            <a:normAutofit/>
          </a:bodyPr>
          <a:lstStyle/>
          <a:p>
            <a:r>
              <a:rPr dirty="0"/>
              <a:t>- </a:t>
            </a:r>
            <a:r>
              <a:rPr b="1" dirty="0" err="1"/>
              <a:t>Στειρο</a:t>
            </a:r>
            <a:r>
              <a:rPr b="1" dirty="0"/>
              <a:t>ποίηση ανδρών (βαζεκτομή)</a:t>
            </a:r>
            <a:r>
              <a:rPr lang="el-GR" b="1" dirty="0"/>
              <a:t>: </a:t>
            </a:r>
            <a:r>
              <a:rPr lang="el-GR" dirty="0"/>
              <a:t>Κατά τη διαδικασία, οι σπερματικοί πόροι (</a:t>
            </a:r>
            <a:r>
              <a:rPr lang="el-GR" dirty="0" err="1"/>
              <a:t>vas</a:t>
            </a:r>
            <a:r>
              <a:rPr lang="el-GR" dirty="0"/>
              <a:t> </a:t>
            </a:r>
            <a:r>
              <a:rPr lang="el-GR" dirty="0" err="1"/>
              <a:t>deferens</a:t>
            </a:r>
            <a:r>
              <a:rPr lang="el-GR" dirty="0"/>
              <a:t>) που μεταφέρουν το σπέρμα από τους </a:t>
            </a:r>
            <a:r>
              <a:rPr lang="el-GR" dirty="0" err="1"/>
              <a:t>όρχεις</a:t>
            </a:r>
            <a:r>
              <a:rPr lang="el-GR" dirty="0"/>
              <a:t> στην ουρήθρα κόβονται ή κλείνονται, αποτρέποντας έτσι την έξοδο του σπέρματος κατά την εκσπερμάτιση.</a:t>
            </a:r>
          </a:p>
          <a:p>
            <a:r>
              <a:rPr lang="el-GR" dirty="0"/>
              <a:t>Θεωρείται δυνατά αναστρέψιμη, αλλά η επιτυχία της αναστροφής (</a:t>
            </a:r>
            <a:r>
              <a:rPr lang="el-GR" dirty="0" err="1"/>
              <a:t>βαζο</a:t>
            </a:r>
            <a:r>
              <a:rPr lang="el-GR" dirty="0"/>
              <a:t>-αναστόμωση) εξαρτάται από διάφορους παράγοντες, όπως το χρονικό διάστημα από την επέμβαση και η τεχνική που χρησιμοποιήθηκε.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6F8D5E-6A4F-493A-4AEC-DCB68C6C9009}"/>
              </a:ext>
            </a:extLst>
          </p:cNvPr>
          <p:cNvSpPr>
            <a:spLocks noGrp="1"/>
          </p:cNvSpPr>
          <p:nvPr>
            <p:ph type="title"/>
          </p:nvPr>
        </p:nvSpPr>
        <p:spPr/>
        <p:txBody>
          <a:bodyPr/>
          <a:lstStyle/>
          <a:p>
            <a:r>
              <a:rPr lang="el-GR" dirty="0"/>
              <a:t>Χειρουργικές Μέθοδοι</a:t>
            </a:r>
          </a:p>
        </p:txBody>
      </p:sp>
      <p:sp>
        <p:nvSpPr>
          <p:cNvPr id="3" name="Θέση περιεχομένου 2">
            <a:extLst>
              <a:ext uri="{FF2B5EF4-FFF2-40B4-BE49-F238E27FC236}">
                <a16:creationId xmlns:a16="http://schemas.microsoft.com/office/drawing/2014/main" id="{78C980B2-DF9D-755A-DCCE-305F9A5F37D5}"/>
              </a:ext>
            </a:extLst>
          </p:cNvPr>
          <p:cNvSpPr>
            <a:spLocks noGrp="1"/>
          </p:cNvSpPr>
          <p:nvPr>
            <p:ph idx="1"/>
          </p:nvPr>
        </p:nvSpPr>
        <p:spPr>
          <a:xfrm>
            <a:off x="685346" y="1457325"/>
            <a:ext cx="7765322" cy="5043488"/>
          </a:xfrm>
        </p:spPr>
        <p:txBody>
          <a:bodyPr>
            <a:normAutofit lnSpcReduction="10000"/>
          </a:bodyPr>
          <a:lstStyle/>
          <a:p>
            <a:r>
              <a:rPr lang="el-GR" b="1" dirty="0"/>
              <a:t>Στειροποίηση γυναικών (απολίνωση σαλπίγγων): </a:t>
            </a:r>
            <a:r>
              <a:rPr lang="el-GR" dirty="0"/>
              <a:t>Πρόκειται για την αποκοπή ή δέσιμο (απολίνωση) των σαλπίγγων.</a:t>
            </a:r>
          </a:p>
          <a:p>
            <a:r>
              <a:rPr lang="el-GR" dirty="0"/>
              <a:t>Πραγματοποιείται συνήθως με λαπαροσκόπηση (μέσω μικρής τομής στην κοιλιά) ή σε ορισμένες περιπτώσεις με λαπαροτομία (π.χ. κατά τη διάρκεια καισαρικής).</a:t>
            </a:r>
          </a:p>
          <a:p>
            <a:r>
              <a:rPr lang="el-GR" dirty="0"/>
              <a:t>Ο γυναικολόγος κόβει, καίει ή δένει τις σάλπιγγες για να εμποδίσει την πορεία του ωαρίου προς τη μήτρα και να αποτρέψει τη συνάντηση με σπερματοζωάρια.</a:t>
            </a:r>
          </a:p>
          <a:p>
            <a:r>
              <a:rPr lang="el-GR" dirty="0"/>
              <a:t>Η επέμβαση γίνεται με τοπική ή γενική αναισθησία και διαρκεί λιγότερο από μία ώρα.</a:t>
            </a:r>
          </a:p>
          <a:p>
            <a:r>
              <a:rPr lang="el-GR" dirty="0"/>
              <a:t>Η απολίνωση αποτρέπει την εγκυμοσύνη οριστικά, καθώς το ωάριο δεν μπορεί να γονιμοποιηθεί.</a:t>
            </a:r>
          </a:p>
          <a:p>
            <a:r>
              <a:rPr lang="el-GR" dirty="0"/>
              <a:t>📌 Θεωρείται μη αναστρέψιμη, αλλά σε σπάνιες περιπτώσεις μπορεί να επιχειρηθεί επανασύνδεση των σαλπίγγων με μικροχειρουργική.</a:t>
            </a:r>
          </a:p>
        </p:txBody>
      </p:sp>
    </p:spTree>
    <p:extLst>
      <p:ext uri="{BB962C8B-B14F-4D97-AF65-F5344CB8AC3E}">
        <p14:creationId xmlns:p14="http://schemas.microsoft.com/office/powerpoint/2010/main" val="1570147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χιστόλιθος">
  <a:themeElements>
    <a:clrScheme name="Σχιστόλιθος">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Σχιστόλιθος">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χιστόλιθος">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Σχιστόλιθος</Template>
  <TotalTime>76</TotalTime>
  <Words>452</Words>
  <Application>Microsoft Office PowerPoint</Application>
  <PresentationFormat>Προβολή στην οθόνη (4:3)</PresentationFormat>
  <Paragraphs>50</Paragraphs>
  <Slides>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Calisto MT</vt:lpstr>
      <vt:lpstr>Wingdings 2</vt:lpstr>
      <vt:lpstr>Σχιστόλιθος</vt:lpstr>
      <vt:lpstr>Μέθοδοι Αντισύλληψης</vt:lpstr>
      <vt:lpstr>Φυσικές Μέθοδοι</vt:lpstr>
      <vt:lpstr>Μηχανικές Μέθοδοι</vt:lpstr>
      <vt:lpstr>Μηχανικές Μέθοδοι</vt:lpstr>
      <vt:lpstr>Μηχανικές Μέθοδοι</vt:lpstr>
      <vt:lpstr>Χημικές Μέθοδοι</vt:lpstr>
      <vt:lpstr>Ορμονικές Μέθοδοι</vt:lpstr>
      <vt:lpstr>Χειρουργικές Μέθοδοι</vt:lpstr>
      <vt:lpstr>Χειρουργικές Μέθοδοι</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Δήμητρα-Γεωργία Λαύκα</dc:creator>
  <cp:keywords/>
  <dc:description>generated using python-pptx</dc:description>
  <cp:lastModifiedBy>Δήμητρα-Γεωργία Λαύκα</cp:lastModifiedBy>
  <cp:revision>9</cp:revision>
  <dcterms:created xsi:type="dcterms:W3CDTF">2013-01-27T09:14:16Z</dcterms:created>
  <dcterms:modified xsi:type="dcterms:W3CDTF">2025-03-25T14:04:23Z</dcterms:modified>
  <cp:category/>
</cp:coreProperties>
</file>