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7" r:id="rId16"/>
    <p:sldId id="274" r:id="rId17"/>
    <p:sldId id="275" r:id="rId18"/>
    <p:sldId id="258" r:id="rId19"/>
    <p:sldId id="259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5813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5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9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60211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3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1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818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015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007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Αίμα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Δομή και Λειτουργίες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813802-237F-B487-A446-4B77C4E4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Πλάσμα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598CD7-ABD0-0058-7291-B7D2022148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Υγρό μέρος του αίματος, αποτελείται κυρίως από νερό (90%) και διαλυμένες ουσίες.</a:t>
            </a:r>
          </a:p>
          <a:p>
            <a:r>
              <a:rPr lang="el-GR" dirty="0"/>
              <a:t>Περιέχει πρωτεΐνες, ανόργανα άλατα, θρεπτικές ουσίες και ορμόνες.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84BBEFD-103B-8C1A-1FDB-B42D496344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5BFD6D6-8F0A-29B8-0B61-88E589DA1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462" y="2285999"/>
            <a:ext cx="3803943" cy="36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8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2C6302-FDE1-AC29-4BE5-ECF13486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Πρωτεΐνες του πλάσματος: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AC1D91-2EE2-4E56-8297-1F4873CA1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/>
              <a:t>Αλβουμίνες</a:t>
            </a:r>
            <a:r>
              <a:rPr lang="el-GR" b="1" dirty="0"/>
              <a:t>: </a:t>
            </a:r>
            <a:r>
              <a:rPr lang="el-GR" dirty="0"/>
              <a:t>Καθιστούν το αίμα κολλώδες και θολό </a:t>
            </a:r>
          </a:p>
          <a:p>
            <a:r>
              <a:rPr lang="el-GR" dirty="0"/>
              <a:t>Συμβάλλουν στη διατήρηση σταθερής ωσμωτικής πίεσης στο αίμα</a:t>
            </a:r>
          </a:p>
          <a:p>
            <a:r>
              <a:rPr lang="el-GR" b="1" dirty="0" err="1"/>
              <a:t>Σφαιρίνες</a:t>
            </a:r>
            <a:r>
              <a:rPr lang="el-GR" b="1" dirty="0"/>
              <a:t>: </a:t>
            </a:r>
            <a:r>
              <a:rPr lang="el-GR" dirty="0"/>
              <a:t>Παράγονται στο </a:t>
            </a:r>
            <a:r>
              <a:rPr lang="el-GR" dirty="0" err="1"/>
              <a:t>ύπαρ</a:t>
            </a:r>
            <a:endParaRPr lang="el-GR" dirty="0"/>
          </a:p>
          <a:p>
            <a:r>
              <a:rPr lang="el-GR" dirty="0"/>
              <a:t>Καταστροφή μικροοργανισμών</a:t>
            </a:r>
          </a:p>
          <a:p>
            <a:r>
              <a:rPr lang="el-GR" dirty="0"/>
              <a:t>Μεταφορά ουσιών</a:t>
            </a:r>
          </a:p>
          <a:p>
            <a:r>
              <a:rPr lang="el-GR" dirty="0" err="1"/>
              <a:t>Ενζυμική</a:t>
            </a:r>
            <a:r>
              <a:rPr lang="el-GR" dirty="0"/>
              <a:t> δράση</a:t>
            </a:r>
          </a:p>
          <a:p>
            <a:r>
              <a:rPr lang="el-GR" dirty="0"/>
              <a:t>Συμμετοχή στη διαδικασία πήξης του αίματος</a:t>
            </a:r>
          </a:p>
        </p:txBody>
      </p:sp>
    </p:spTree>
    <p:extLst>
      <p:ext uri="{BB962C8B-B14F-4D97-AF65-F5344CB8AC3E}">
        <p14:creationId xmlns:p14="http://schemas.microsoft.com/office/powerpoint/2010/main" val="228973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191C8B-8913-F3A0-AFD7-2B4415C3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Πρωτεΐνες του πλάσματος: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D2E5FB-1178-C42E-B283-9B2106940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/>
              <a:t>Ινωδογόνο</a:t>
            </a:r>
            <a:r>
              <a:rPr lang="el-GR" b="1" dirty="0"/>
              <a:t>: </a:t>
            </a:r>
            <a:r>
              <a:rPr lang="el-GR" dirty="0"/>
              <a:t>Συμμετέχει στη διαδικασία πήξης του αίματος</a:t>
            </a:r>
          </a:p>
          <a:p>
            <a:r>
              <a:rPr lang="el-GR" dirty="0"/>
              <a:t>*πλάσμα χωρίς </a:t>
            </a:r>
            <a:r>
              <a:rPr lang="el-GR" dirty="0" err="1"/>
              <a:t>ινωδογόνο</a:t>
            </a:r>
            <a:r>
              <a:rPr lang="el-GR" dirty="0"/>
              <a:t> = ορός</a:t>
            </a:r>
          </a:p>
          <a:p>
            <a:r>
              <a:rPr lang="el-GR" b="1" dirty="0"/>
              <a:t>Συμπλήρωμα: </a:t>
            </a:r>
            <a:r>
              <a:rPr lang="el-GR" dirty="0"/>
              <a:t>Ομάδα 20 πρωτεϊνών με </a:t>
            </a:r>
            <a:r>
              <a:rPr lang="el-GR" dirty="0" err="1"/>
              <a:t>αντιμικροβιακή</a:t>
            </a:r>
            <a:r>
              <a:rPr lang="el-GR" dirty="0"/>
              <a:t> δράση.</a:t>
            </a:r>
          </a:p>
        </p:txBody>
      </p:sp>
    </p:spTree>
    <p:extLst>
      <p:ext uri="{BB962C8B-B14F-4D97-AF65-F5344CB8AC3E}">
        <p14:creationId xmlns:p14="http://schemas.microsoft.com/office/powerpoint/2010/main" val="97618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A7FD36-0E52-3463-07A0-7A59B8FD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Λειτουργίες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56AED7-2B3F-0C4F-7C70-832BEC82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Μεταφορά οξυγόνου, διοξειδίου του άνθρακα.</a:t>
            </a:r>
          </a:p>
          <a:p>
            <a:r>
              <a:rPr lang="el-GR" dirty="0">
                <a:solidFill>
                  <a:srgbClr val="002060"/>
                </a:solidFill>
              </a:rPr>
              <a:t>Μεταφορά θρεπτικών ουσιών από το έντερο σε όλο το σώμα και απομάκρυνση τοξινών. </a:t>
            </a:r>
          </a:p>
          <a:p>
            <a:r>
              <a:rPr lang="el-GR" dirty="0">
                <a:solidFill>
                  <a:srgbClr val="002060"/>
                </a:solidFill>
              </a:rPr>
              <a:t>Μεταφορά ορμονών και αντισωμάτων.</a:t>
            </a:r>
          </a:p>
          <a:p>
            <a:r>
              <a:rPr lang="el-GR" dirty="0"/>
              <a:t>Προστασία μέσω της πήξης του αίματος: εμποδίζεται η απώλεια αίματος και η είσοδος μικροοργανισμών.</a:t>
            </a:r>
          </a:p>
          <a:p>
            <a:r>
              <a:rPr lang="el-GR" dirty="0">
                <a:solidFill>
                  <a:srgbClr val="C00000"/>
                </a:solidFill>
              </a:rPr>
              <a:t>Ρύθμιση ποσότητας νερού και χημικών συστατικών.</a:t>
            </a:r>
          </a:p>
          <a:p>
            <a:r>
              <a:rPr lang="el-GR" dirty="0">
                <a:solidFill>
                  <a:srgbClr val="C00000"/>
                </a:solidFill>
              </a:rPr>
              <a:t>Ρύθμιση θερμοκρασίας σώματος.</a:t>
            </a:r>
          </a:p>
        </p:txBody>
      </p:sp>
    </p:spTree>
    <p:extLst>
      <p:ext uri="{BB962C8B-B14F-4D97-AF65-F5344CB8AC3E}">
        <p14:creationId xmlns:p14="http://schemas.microsoft.com/office/powerpoint/2010/main" val="183826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0D2BC9-1DC2-4533-3562-2C9AACA9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042988"/>
          </a:xfrm>
        </p:spPr>
        <p:txBody>
          <a:bodyPr/>
          <a:lstStyle/>
          <a:p>
            <a:r>
              <a:rPr lang="el-GR" dirty="0"/>
              <a:t>Πήξη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492601-25E9-EA28-E868-555CA9155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1728788"/>
            <a:ext cx="3335840" cy="4138613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/>
              <a:t>Θρομβίνη: </a:t>
            </a:r>
            <a:r>
              <a:rPr lang="el-GR" dirty="0"/>
              <a:t>Ένζυμο που παράγεται όταν υπάρχει ανάγκη δημιουργίας ινώδους.</a:t>
            </a:r>
          </a:p>
          <a:p>
            <a:r>
              <a:rPr lang="el-GR" dirty="0" err="1"/>
              <a:t>Σχηματίζετααι</a:t>
            </a:r>
            <a:r>
              <a:rPr lang="el-GR" dirty="0"/>
              <a:t> από πολλούς παράγοντες όπως ασβέστιο, βιταμίνη Κ και αιμοπετάλια.</a:t>
            </a:r>
          </a:p>
          <a:p>
            <a:r>
              <a:rPr lang="el-GR" dirty="0"/>
              <a:t>Μετατρέπει το </a:t>
            </a:r>
            <a:r>
              <a:rPr lang="el-GR" dirty="0" err="1"/>
              <a:t>ινωδογόνο</a:t>
            </a:r>
            <a:r>
              <a:rPr lang="el-GR" dirty="0"/>
              <a:t> σε ινώδες, ένα μη διαλυτό πρωτεϊνικό πλέγμα. </a:t>
            </a:r>
          </a:p>
          <a:p>
            <a:r>
              <a:rPr lang="el-GR" dirty="0"/>
              <a:t>Πάνω στο ινώδες εγκλωβίζονται τα ερυθρά αιμοσφαίρια, δημιουργώντας ένα θρόμβο που σταματά τη ροή του αίματος.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8D5C611B-836D-9FF6-7550-0E7B944E74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9462" y="1443038"/>
            <a:ext cx="2907213" cy="5258174"/>
          </a:xfrm>
        </p:spPr>
      </p:pic>
    </p:spTree>
    <p:extLst>
      <p:ext uri="{BB962C8B-B14F-4D97-AF65-F5344CB8AC3E}">
        <p14:creationId xmlns:p14="http://schemas.microsoft.com/office/powerpoint/2010/main" val="276154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</a:t>
            </a:r>
            <a:r>
              <a:rPr dirty="0" err="1"/>
              <a:t>μάδες</a:t>
            </a:r>
            <a:r>
              <a:rPr dirty="0"/>
              <a:t> α</a:t>
            </a:r>
            <a:r>
              <a:rPr dirty="0" err="1"/>
              <a:t>ίμ</a:t>
            </a:r>
            <a:r>
              <a:rPr dirty="0"/>
              <a:t>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Καθορίζονται από τις </a:t>
            </a:r>
            <a:r>
              <a:rPr lang="el-GR" dirty="0" err="1"/>
              <a:t>πρωτεϊνες</a:t>
            </a:r>
            <a:r>
              <a:rPr lang="el-GR" dirty="0"/>
              <a:t> στην επιφάνεια των </a:t>
            </a:r>
            <a:r>
              <a:rPr lang="el-GR" dirty="0" err="1"/>
              <a:t>ερυθροκυττάρων</a:t>
            </a:r>
            <a:r>
              <a:rPr lang="el-GR" dirty="0"/>
              <a:t>. (αντιγόνα, </a:t>
            </a:r>
            <a:r>
              <a:rPr lang="el-GR" b="1" dirty="0" err="1"/>
              <a:t>συγκολλητινογόνα</a:t>
            </a:r>
            <a:r>
              <a:rPr lang="el-GR" b="1" dirty="0"/>
              <a:t>)</a:t>
            </a:r>
          </a:p>
          <a:p>
            <a:r>
              <a:rPr dirty="0" err="1"/>
              <a:t>Οι</a:t>
            </a:r>
            <a:r>
              <a:rPr dirty="0"/>
              <a:t> </a:t>
            </a:r>
            <a:r>
              <a:rPr dirty="0" err="1"/>
              <a:t>ομάδες</a:t>
            </a:r>
            <a:r>
              <a:rPr dirty="0"/>
              <a:t> α</a:t>
            </a:r>
            <a:r>
              <a:rPr dirty="0" err="1"/>
              <a:t>ίμ</a:t>
            </a:r>
            <a:r>
              <a:rPr dirty="0"/>
              <a:t>ατος ταξινομούνται κυρίως σε τέσσερις βασικές κατηγορίες: Α, Β, ΑΒ και Ο. </a:t>
            </a:r>
            <a:endParaRPr lang="el-GR" dirty="0"/>
          </a:p>
          <a:p>
            <a:r>
              <a:rPr lang="el-GR" b="1" dirty="0"/>
              <a:t>Α: </a:t>
            </a:r>
            <a:r>
              <a:rPr lang="el-GR" dirty="0"/>
              <a:t>αντιγόνα Α στην επιφάνεια των </a:t>
            </a:r>
            <a:r>
              <a:rPr lang="el-GR" dirty="0" err="1"/>
              <a:t>ερυθροκκυττάρων</a:t>
            </a:r>
            <a:endParaRPr lang="el-GR" dirty="0"/>
          </a:p>
          <a:p>
            <a:r>
              <a:rPr lang="el-GR" b="1" dirty="0"/>
              <a:t>Β: </a:t>
            </a:r>
            <a:r>
              <a:rPr lang="el-GR" dirty="0"/>
              <a:t>αντιγόνα Β στην επιφάνεια των </a:t>
            </a:r>
            <a:r>
              <a:rPr lang="el-GR" dirty="0" err="1"/>
              <a:t>ερυθροκυττάρων</a:t>
            </a:r>
            <a:endParaRPr lang="el-GR" dirty="0"/>
          </a:p>
          <a:p>
            <a:r>
              <a:rPr lang="el-GR" b="1" dirty="0"/>
              <a:t>ΑΒ: </a:t>
            </a:r>
            <a:r>
              <a:rPr lang="el-GR" dirty="0"/>
              <a:t>αντιγόνα Α και Β στην επιφάνεια των </a:t>
            </a:r>
            <a:r>
              <a:rPr lang="el-GR" dirty="0" err="1"/>
              <a:t>ερυθροκυττάρων</a:t>
            </a:r>
            <a:endParaRPr lang="el-GR" dirty="0"/>
          </a:p>
          <a:p>
            <a:r>
              <a:rPr lang="el-GR" dirty="0"/>
              <a:t>Ο: απουσία αντιγόνων στην επιφάνεια των </a:t>
            </a:r>
            <a:r>
              <a:rPr lang="el-GR" dirty="0" err="1"/>
              <a:t>ερυθροκυττάρων</a:t>
            </a:r>
            <a:r>
              <a:rPr lang="el-GR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00507C-B569-C7EB-FA06-B89D03EA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071563"/>
          </a:xfrm>
        </p:spPr>
        <p:txBody>
          <a:bodyPr/>
          <a:lstStyle/>
          <a:p>
            <a:r>
              <a:rPr lang="el-GR" dirty="0"/>
              <a:t>Ομάδες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6F6197-EAA9-7889-5233-5F19C2E64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1757364"/>
            <a:ext cx="3335840" cy="4110038"/>
          </a:xfrm>
        </p:spPr>
        <p:txBody>
          <a:bodyPr>
            <a:normAutofit/>
          </a:bodyPr>
          <a:lstStyle/>
          <a:p>
            <a:r>
              <a:rPr lang="el-GR" dirty="0"/>
              <a:t>΄Στο πλάσμα των ατόμων υπάρχουν αντισώματα ενάντια στο αντιγόνο που </a:t>
            </a:r>
            <a:r>
              <a:rPr lang="el-GR" b="1" u="sng" dirty="0"/>
              <a:t>δεν υπάρχει </a:t>
            </a:r>
            <a:r>
              <a:rPr lang="el-GR" dirty="0"/>
              <a:t>στα </a:t>
            </a:r>
            <a:r>
              <a:rPr lang="el-GR" dirty="0" err="1"/>
              <a:t>ερυθροκύτταρα</a:t>
            </a:r>
            <a:r>
              <a:rPr lang="el-GR" dirty="0"/>
              <a:t> του ατόμου (</a:t>
            </a:r>
            <a:r>
              <a:rPr lang="el-GR" b="1" dirty="0" err="1"/>
              <a:t>συγκολλητίνες</a:t>
            </a:r>
            <a:r>
              <a:rPr lang="el-GR" b="1" dirty="0"/>
              <a:t>).</a:t>
            </a:r>
          </a:p>
          <a:p>
            <a:r>
              <a:rPr lang="el-GR" dirty="0"/>
              <a:t>Α: αντισώματα </a:t>
            </a:r>
            <a:r>
              <a:rPr lang="el-GR" dirty="0" err="1"/>
              <a:t>αντι</a:t>
            </a:r>
            <a:r>
              <a:rPr lang="el-GR" dirty="0"/>
              <a:t>-Β</a:t>
            </a:r>
          </a:p>
          <a:p>
            <a:r>
              <a:rPr lang="el-GR" dirty="0"/>
              <a:t>Β: </a:t>
            </a:r>
            <a:r>
              <a:rPr lang="el-GR" dirty="0" err="1"/>
              <a:t>αντισωματα</a:t>
            </a:r>
            <a:r>
              <a:rPr lang="el-GR" dirty="0"/>
              <a:t> </a:t>
            </a:r>
            <a:r>
              <a:rPr lang="el-GR" dirty="0" err="1"/>
              <a:t>αντι</a:t>
            </a:r>
            <a:r>
              <a:rPr lang="el-GR" dirty="0"/>
              <a:t>-Α</a:t>
            </a:r>
          </a:p>
          <a:p>
            <a:r>
              <a:rPr lang="el-GR" dirty="0"/>
              <a:t>ΑΒ: απουσία αντισωμάτων</a:t>
            </a:r>
          </a:p>
          <a:p>
            <a:r>
              <a:rPr lang="el-GR" dirty="0"/>
              <a:t>Ο: αντισώματα </a:t>
            </a:r>
            <a:r>
              <a:rPr lang="el-GR" dirty="0" err="1"/>
              <a:t>αντι</a:t>
            </a:r>
            <a:r>
              <a:rPr lang="el-GR" dirty="0"/>
              <a:t>-Α και </a:t>
            </a:r>
            <a:r>
              <a:rPr lang="el-GR" dirty="0" err="1"/>
              <a:t>αντι</a:t>
            </a:r>
            <a:r>
              <a:rPr lang="el-GR" dirty="0"/>
              <a:t>-Β.</a:t>
            </a:r>
          </a:p>
          <a:p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A34BE48-2EFB-717C-D13C-93F2453913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1999" y="1757362"/>
            <a:ext cx="2957513" cy="4649259"/>
          </a:xfrm>
        </p:spPr>
      </p:pic>
    </p:spTree>
    <p:extLst>
      <p:ext uri="{BB962C8B-B14F-4D97-AF65-F5344CB8AC3E}">
        <p14:creationId xmlns:p14="http://schemas.microsoft.com/office/powerpoint/2010/main" val="3180835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F6CD83-5169-7A39-F3C8-D50F1C4A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Ομάδες αίματος</a:t>
            </a: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DFB3FE02-49FB-3D5A-1BB1-636B908A29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633928"/>
              </p:ext>
            </p:extLst>
          </p:nvPr>
        </p:nvGraphicFramePr>
        <p:xfrm>
          <a:off x="1028700" y="2286000"/>
          <a:ext cx="737235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val="2783685551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3977773053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1518743155"/>
                    </a:ext>
                  </a:extLst>
                </a:gridCol>
              </a:tblGrid>
              <a:tr h="777240">
                <a:tc gridSpan="3">
                  <a:txBody>
                    <a:bodyPr/>
                    <a:lstStyle/>
                    <a:p>
                      <a:pPr algn="ctr"/>
                      <a:r>
                        <a:rPr lang="el-GR" sz="3200" dirty="0"/>
                        <a:t>Ομάδες αίματος συνολικά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15592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ΑΝΤΙΓΟΝΟ 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ΑΝΤΙΣΩΜΑ ΑΝΤΙ-Β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469517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ΑΝΤΙΓΟΝΟ 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ΑΝΤΙΣΩΜΑ ΑΝΤΙ-Α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461773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ΑΝΤΙΓΟΝΑ Α ΚΑΙ 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ΑΠΟΥΣΙΑ ΑΝΤΙΣΩΜΑΤΩΝ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90932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ΑΠΟΥΣΙΑ ΑΝΤΙΓΟΝΟΥ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ΑΝΤΙΣΩΜΑΤΑ ΑΝΤΙ-Α ΚΑΙ ΑΝΤΙ-Β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33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204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dirty="0"/>
              <a:t>πα</a:t>
            </a:r>
            <a:r>
              <a:rPr dirty="0" err="1"/>
              <a:t>ράγοντ</a:t>
            </a:r>
            <a:r>
              <a:rPr dirty="0"/>
              <a:t>ας Ρέζους (Rh)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Ο πα</a:t>
            </a:r>
            <a:r>
              <a:rPr dirty="0" err="1"/>
              <a:t>ράγοντ</a:t>
            </a:r>
            <a:r>
              <a:rPr dirty="0"/>
              <a:t>ας Ρέζους (Rh) είναι μια πρωτεΐνη που βρίσκεται στην επιφάνεια των ερυθρών αιμοσφαιρίων. </a:t>
            </a:r>
            <a:endParaRPr lang="el-GR" dirty="0"/>
          </a:p>
          <a:p>
            <a:r>
              <a:rPr dirty="0"/>
              <a:t>Τα </a:t>
            </a:r>
            <a:r>
              <a:rPr dirty="0" err="1"/>
              <a:t>άτομ</a:t>
            </a:r>
            <a:r>
              <a:rPr dirty="0"/>
              <a:t>α που έχουν τον παράγοντα αυτό λέγονται Rh θετικά (Rh+), ενώ όσοι δεν τον έχουν λέγονται Rh αρνητικά (Rh-).</a:t>
            </a:r>
            <a:endParaRPr lang="el-GR" dirty="0"/>
          </a:p>
          <a:p>
            <a:r>
              <a:rPr lang="el-GR" dirty="0"/>
              <a:t>Αν άτομο </a:t>
            </a:r>
            <a:r>
              <a:rPr lang="en-US" dirty="0"/>
              <a:t>Rh-</a:t>
            </a:r>
            <a:r>
              <a:rPr lang="el-GR" dirty="0"/>
              <a:t> έρθει σε επαφή με τον παράγοντα </a:t>
            </a:r>
            <a:r>
              <a:rPr lang="en-US" dirty="0"/>
              <a:t>Rh+</a:t>
            </a:r>
            <a:r>
              <a:rPr lang="el-GR" dirty="0"/>
              <a:t> παράγει αντισώματα έναντι αυτού.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414338"/>
            <a:ext cx="7200900" cy="1408746"/>
          </a:xfrm>
        </p:spPr>
        <p:txBody>
          <a:bodyPr>
            <a:normAutofit/>
          </a:bodyPr>
          <a:lstStyle/>
          <a:p>
            <a:r>
              <a:rPr dirty="0" err="1"/>
              <a:t>Πίν</a:t>
            </a:r>
            <a:r>
              <a:rPr dirty="0"/>
              <a:t>ακας Συμβατότητας Ομάδων Αίματος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692001"/>
              </p:ext>
            </p:extLst>
          </p:nvPr>
        </p:nvGraphicFramePr>
        <p:xfrm>
          <a:off x="657224" y="1823084"/>
          <a:ext cx="8286749" cy="471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100">
                  <a:extLst>
                    <a:ext uri="{9D8B030D-6E8A-4147-A177-3AD203B41FA5}">
                      <a16:colId xmlns:a16="http://schemas.microsoft.com/office/drawing/2014/main" val="4231064234"/>
                    </a:ext>
                  </a:extLst>
                </a:gridCol>
                <a:gridCol w="83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7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9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0194">
                <a:tc rowSpan="10">
                  <a:txBody>
                    <a:bodyPr/>
                    <a:lstStyle/>
                    <a:p>
                      <a:r>
                        <a:rPr lang="el-GR" sz="1800" dirty="0"/>
                        <a:t>Δότης</a:t>
                      </a:r>
                      <a:endParaRPr sz="1800" dirty="0"/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Δέκτης</a:t>
                      </a:r>
                      <a:endParaRPr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69930"/>
                  </a:ext>
                </a:extLst>
              </a:tr>
              <a:tr h="320194">
                <a:tc vMerge="1">
                  <a:txBody>
                    <a:bodyPr/>
                    <a:lstStyle/>
                    <a:p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O+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B-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B+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AB-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AB+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5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+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+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+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+</a:t>
                      </a:r>
                      <a:endParaRPr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5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O+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5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+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+</a:t>
                      </a:r>
                      <a:endParaRPr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5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5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B-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+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+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+</a:t>
                      </a:r>
                      <a:endParaRPr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5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B+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5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AB-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+</a:t>
                      </a:r>
                      <a:endParaRPr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52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AB+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F4854F-6AB4-DD8B-6335-06C19AE8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28688"/>
          </a:xfrm>
        </p:spPr>
        <p:txBody>
          <a:bodyPr/>
          <a:lstStyle/>
          <a:p>
            <a:r>
              <a:rPr lang="el-GR" dirty="0"/>
              <a:t>Δομή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F9E349-6309-F4C0-1A14-579808564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1614488"/>
            <a:ext cx="4125210" cy="425291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Το αίμα είναι ένας εξειδικευμένος ιστός, αποτελούμενος από κύτταρα και πλάσμα.</a:t>
            </a:r>
          </a:p>
          <a:p>
            <a:r>
              <a:rPr lang="el-GR" dirty="0"/>
              <a:t>Τα </a:t>
            </a:r>
            <a:r>
              <a:rPr lang="el-GR" b="1" dirty="0"/>
              <a:t>κύτταρα</a:t>
            </a:r>
            <a:r>
              <a:rPr lang="el-GR" dirty="0"/>
              <a:t> του αίματος χωρίζονται σε τρεις κύριες κατηγορίες:</a:t>
            </a:r>
          </a:p>
          <a:p>
            <a:r>
              <a:rPr lang="el-GR" dirty="0"/>
              <a:t>Ερυθρά αιμοσφαίρια</a:t>
            </a:r>
          </a:p>
          <a:p>
            <a:r>
              <a:rPr lang="el-GR" dirty="0"/>
              <a:t>Λευκά αιμοσφαίρια</a:t>
            </a:r>
          </a:p>
          <a:p>
            <a:r>
              <a:rPr lang="el-GR" dirty="0"/>
              <a:t>Αιμοπετάλια</a:t>
            </a:r>
          </a:p>
          <a:p>
            <a:r>
              <a:rPr lang="el-GR" dirty="0"/>
              <a:t>Υγρό του αίματος: </a:t>
            </a:r>
            <a:r>
              <a:rPr lang="el-GR" b="1" dirty="0"/>
              <a:t>Πλάσμα</a:t>
            </a:r>
            <a:r>
              <a:rPr lang="el-GR" dirty="0"/>
              <a:t>-&gt; αποτελείται κατά 90% από νερό. Το υπόλοιπο είναι ορμόνες, πρωτεΐνες θρεπτικές ουσίες κλπ.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DC14055F-3DC8-F328-F31B-14ADF911BB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3972" y="1614488"/>
            <a:ext cx="2637466" cy="4252913"/>
          </a:xfrm>
        </p:spPr>
      </p:pic>
    </p:spTree>
    <p:extLst>
      <p:ext uri="{BB962C8B-B14F-4D97-AF65-F5344CB8AC3E}">
        <p14:creationId xmlns:p14="http://schemas.microsoft.com/office/powerpoint/2010/main" val="264315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6037C23-CA89-F9CD-81B3-9AF827100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Παράγοντας Ρέζους και εγκυμοσύνη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25BBBC2-2CFA-A8A2-2942-C4349C4A6E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Αν γυναίκα </a:t>
            </a:r>
            <a:r>
              <a:rPr lang="en-GB" dirty="0"/>
              <a:t>Rh</a:t>
            </a:r>
            <a:r>
              <a:rPr lang="en-GB" baseline="30000" dirty="0"/>
              <a:t>-</a:t>
            </a:r>
            <a:r>
              <a:rPr lang="en-GB" dirty="0"/>
              <a:t> </a:t>
            </a:r>
            <a:r>
              <a:rPr lang="el-GR" dirty="0"/>
              <a:t>κυοφορήσει παιδί </a:t>
            </a:r>
            <a:r>
              <a:rPr lang="en-GB" dirty="0"/>
              <a:t>Rh</a:t>
            </a:r>
            <a:r>
              <a:rPr lang="en-GB" baseline="30000" dirty="0"/>
              <a:t>+</a:t>
            </a:r>
            <a:endParaRPr lang="el-GR" dirty="0"/>
          </a:p>
          <a:p>
            <a:r>
              <a:rPr lang="el-GR" dirty="0"/>
              <a:t>Έρχεται σε επαφή με τον παράγοντα και παράγει αντισώματα εναντίον του.</a:t>
            </a:r>
          </a:p>
          <a:p>
            <a:r>
              <a:rPr lang="el-GR" dirty="0"/>
              <a:t>Δεν επηρεάζει το </a:t>
            </a:r>
            <a:r>
              <a:rPr lang="el-GR" dirty="0" err="1"/>
              <a:t>παιδι</a:t>
            </a:r>
            <a:r>
              <a:rPr lang="el-GR" dirty="0"/>
              <a:t>.</a:t>
            </a:r>
          </a:p>
          <a:p>
            <a:r>
              <a:rPr lang="el-GR" dirty="0"/>
              <a:t>Σε επόμενη εγκυμοσύνη υπάρχει κίνδυνος αποβολής του εμβρύου.</a:t>
            </a:r>
          </a:p>
          <a:p>
            <a:r>
              <a:rPr lang="el-GR" dirty="0"/>
              <a:t>Χορηγούνται </a:t>
            </a:r>
            <a:r>
              <a:rPr lang="el-GR" dirty="0" err="1"/>
              <a:t>αντι</a:t>
            </a:r>
            <a:r>
              <a:rPr lang="el-GR" dirty="0"/>
              <a:t>-</a:t>
            </a:r>
            <a:r>
              <a:rPr lang="en-GB" dirty="0"/>
              <a:t>Rh</a:t>
            </a:r>
            <a:r>
              <a:rPr lang="el-GR" dirty="0"/>
              <a:t> αντισώματα μετά τη γέννα ώστε να μην ευαισθητοποιηθεί η  μητέρα.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66CEF89-FD93-E42B-B7C1-C75D195CB4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971675"/>
            <a:ext cx="3657600" cy="4638462"/>
          </a:xfrm>
        </p:spPr>
      </p:pic>
    </p:spTree>
    <p:extLst>
      <p:ext uri="{BB962C8B-B14F-4D97-AF65-F5344CB8AC3E}">
        <p14:creationId xmlns:p14="http://schemas.microsoft.com/office/powerpoint/2010/main" val="1492996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74E71F-427D-C55A-B8EB-3D56B29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42975"/>
          </a:xfrm>
        </p:spPr>
        <p:txBody>
          <a:bodyPr/>
          <a:lstStyle/>
          <a:p>
            <a:r>
              <a:rPr lang="el-GR" dirty="0"/>
              <a:t>Αναιμίες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F7F83F-8F27-8039-8D8B-B09FC8E69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1628776"/>
            <a:ext cx="3335840" cy="4238626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Σιδηροπενία: </a:t>
            </a:r>
            <a:r>
              <a:rPr lang="el-GR" dirty="0"/>
              <a:t>Μειωμένα επίπεδα αιμοσφαιρίνης που οφείλονται σε ανεπάρκεια σιδήρου.</a:t>
            </a:r>
          </a:p>
          <a:p>
            <a:r>
              <a:rPr lang="el-GR" b="1" dirty="0" err="1"/>
              <a:t>Δυσαπορρόφηση</a:t>
            </a:r>
            <a:r>
              <a:rPr lang="el-GR" b="1" dirty="0"/>
              <a:t> βιταμίνης Β</a:t>
            </a:r>
            <a:r>
              <a:rPr lang="el-GR" b="1" baseline="-25000" dirty="0"/>
              <a:t>12</a:t>
            </a:r>
            <a:r>
              <a:rPr lang="el-GR" b="1" dirty="0"/>
              <a:t> </a:t>
            </a:r>
            <a:r>
              <a:rPr lang="el-GR" dirty="0"/>
              <a:t>: Δεν γίνεται ωρίμανση </a:t>
            </a:r>
            <a:r>
              <a:rPr lang="el-GR" dirty="0" err="1"/>
              <a:t>ερυθροκυττάρων</a:t>
            </a:r>
            <a:r>
              <a:rPr lang="el-GR" dirty="0"/>
              <a:t> και τα ανώριμα συσσωρεύονται στο μυελό των οστών.</a:t>
            </a:r>
          </a:p>
          <a:p>
            <a:r>
              <a:rPr lang="el-GR" b="1" dirty="0" err="1"/>
              <a:t>Αιμόλυση</a:t>
            </a:r>
            <a:r>
              <a:rPr lang="el-GR" b="1" dirty="0"/>
              <a:t>: </a:t>
            </a:r>
            <a:r>
              <a:rPr lang="el-GR" dirty="0"/>
              <a:t>Αυξημένος ρυθμός καταστροφής </a:t>
            </a:r>
            <a:r>
              <a:rPr lang="el-GR" dirty="0" err="1"/>
              <a:t>ερυθροκυττάρων</a:t>
            </a:r>
            <a:r>
              <a:rPr lang="el-GR" dirty="0"/>
              <a:t>. Μπορεί να οφείλεται σε κληρονομικούς παράγοντες, τοξίνες, παράσιτα ή σε μετάγγιση μη συμβατού αίματος.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DB1F0C2-E64D-6944-AB40-020179CB2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4052" y="1628776"/>
            <a:ext cx="3335840" cy="4238625"/>
          </a:xfrm>
        </p:spPr>
        <p:txBody>
          <a:bodyPr>
            <a:normAutofit fontScale="92500" lnSpcReduction="20000"/>
          </a:bodyPr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445F860-2A16-4FA8-EA7B-5B53C47CD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1" y="1628775"/>
            <a:ext cx="381947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0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8EACDA-6103-EDAB-BF83-F50F62AC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Ερυθρά Αιμοσφαίρια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4CBD5C-94F2-9B0A-F3C5-B73C93013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699" y="2286000"/>
            <a:ext cx="4309645" cy="4100513"/>
          </a:xfrm>
        </p:spPr>
        <p:txBody>
          <a:bodyPr>
            <a:normAutofit/>
          </a:bodyPr>
          <a:lstStyle/>
          <a:p>
            <a:r>
              <a:rPr lang="el-GR" dirty="0"/>
              <a:t>Πιο πολυπληθή κύτταρα, υπεύθυνα για τη μεταφορά οξυγόνου και απομάκρυνση διοξειδίου του άνθρακα.</a:t>
            </a:r>
          </a:p>
          <a:p>
            <a:r>
              <a:rPr lang="el-GR" dirty="0"/>
              <a:t>Χαρακτηριστικό σχήμα αμφίκοιλου δίσκου, παχύτερα στην περιφέρεια από ότι στο κέντρο.</a:t>
            </a:r>
          </a:p>
          <a:p>
            <a:r>
              <a:rPr lang="el-GR" dirty="0"/>
              <a:t>Περιέχουν αιμοσφαιρίνη (πρωτεΐνη μεταφοράς οξυγόνου).</a:t>
            </a:r>
          </a:p>
          <a:p>
            <a:r>
              <a:rPr lang="el-GR" dirty="0"/>
              <a:t>Ζουν περίπου 4 μήνες.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029989C-6CBA-CBEC-DA8B-49DC16112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6834" y="2286000"/>
            <a:ext cx="2553057" cy="3581401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B0BA042-B87B-AA0A-705E-0F6295037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742" y="2286001"/>
            <a:ext cx="3301491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8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4ADFA2-1C4A-319B-7619-D346D23C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Αιμοσφαιρίνη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E366B3-D767-5C87-50C3-4662DDC8E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αιμοσφαιρίνη (</a:t>
            </a:r>
            <a:r>
              <a:rPr lang="el-GR" dirty="0" err="1"/>
              <a:t>Hb</a:t>
            </a:r>
            <a:r>
              <a:rPr lang="el-GR" dirty="0"/>
              <a:t>) είναι μια πρωτεΐνη που βρίσκεται στα ερυθρά αιμοσφαίρια.</a:t>
            </a:r>
          </a:p>
          <a:p>
            <a:r>
              <a:rPr lang="el-GR" dirty="0"/>
              <a:t>Η αιμοσφαιρίνη αποτελείται από 4 </a:t>
            </a:r>
            <a:r>
              <a:rPr lang="el-GR" dirty="0" err="1"/>
              <a:t>πολυπεπτιδικές</a:t>
            </a:r>
            <a:r>
              <a:rPr lang="el-GR" dirty="0"/>
              <a:t> αλυσίδες(α</a:t>
            </a:r>
            <a:r>
              <a:rPr lang="el-GR" baseline="-25000" dirty="0"/>
              <a:t>2</a:t>
            </a:r>
            <a:r>
              <a:rPr lang="el-GR" dirty="0"/>
              <a:t>β</a:t>
            </a:r>
            <a:r>
              <a:rPr lang="el-GR" baseline="-25000" dirty="0"/>
              <a:t>2</a:t>
            </a:r>
            <a:r>
              <a:rPr lang="el-GR" dirty="0"/>
              <a:t>), καθεμία συνδεδεμένη με ένα μόριο </a:t>
            </a:r>
            <a:r>
              <a:rPr lang="el-GR" dirty="0" err="1"/>
              <a:t>αίμης</a:t>
            </a:r>
            <a:r>
              <a:rPr lang="el-GR" dirty="0"/>
              <a:t>.</a:t>
            </a:r>
          </a:p>
          <a:p>
            <a:r>
              <a:rPr lang="el-GR" dirty="0"/>
              <a:t>Το μόριο </a:t>
            </a:r>
            <a:r>
              <a:rPr lang="el-GR" dirty="0" err="1"/>
              <a:t>αίμης</a:t>
            </a:r>
            <a:r>
              <a:rPr lang="el-GR" dirty="0"/>
              <a:t> περιέχει ένα άτομο σιδήρου (Fe</a:t>
            </a:r>
            <a:r>
              <a:rPr lang="el-GR" baseline="30000" dirty="0"/>
              <a:t>2+</a:t>
            </a:r>
            <a:r>
              <a:rPr lang="el-GR" dirty="0"/>
              <a:t>), που δεσμεύει το οξυγόνο.</a:t>
            </a:r>
          </a:p>
        </p:txBody>
      </p:sp>
    </p:spTree>
    <p:extLst>
      <p:ext uri="{BB962C8B-B14F-4D97-AF65-F5344CB8AC3E}">
        <p14:creationId xmlns:p14="http://schemas.microsoft.com/office/powerpoint/2010/main" val="347159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D04BCA-18D4-429F-5144-3374244B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Αιμοσφαιρίνη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9578750-4E00-3523-16B8-9FD4ADCCB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4628"/>
            <a:ext cx="8229600" cy="4326233"/>
          </a:xfrm>
        </p:spPr>
      </p:pic>
    </p:spTree>
    <p:extLst>
      <p:ext uri="{BB962C8B-B14F-4D97-AF65-F5344CB8AC3E}">
        <p14:creationId xmlns:p14="http://schemas.microsoft.com/office/powerpoint/2010/main" val="274412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1699E3-8DB2-B7BE-167F-1FA5AF059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Λειτουργία της Αιμοσφαιρίνης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1D2383-630C-9B39-8C1D-7488DAF32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71700"/>
            <a:ext cx="8058150" cy="4411662"/>
          </a:xfrm>
        </p:spPr>
        <p:txBody>
          <a:bodyPr>
            <a:normAutofit/>
          </a:bodyPr>
          <a:lstStyle/>
          <a:p>
            <a:r>
              <a:rPr lang="el-GR" dirty="0"/>
              <a:t>Η</a:t>
            </a:r>
            <a:r>
              <a:rPr lang="el-GR" b="1" dirty="0"/>
              <a:t> αιμοσφαιρίνη </a:t>
            </a:r>
            <a:r>
              <a:rPr lang="el-GR" dirty="0"/>
              <a:t>δεσμεύει το οξυγόνο στους πνεύμονες και το απελευθερώνει στους ιστούς, μέσω των τριχοειδών αγγείων, όπου τα επίπεδα οξυγόνου είναι χαμηλότερα.</a:t>
            </a:r>
          </a:p>
          <a:p>
            <a:r>
              <a:rPr lang="el-GR" dirty="0"/>
              <a:t>Όταν η αιμοσφαιρίνη δεσμεύει οξυγόνο, μετατρέπεται σε </a:t>
            </a:r>
            <a:r>
              <a:rPr lang="el-GR" b="1" dirty="0" err="1"/>
              <a:t>οξυαιμοσφαιρίνη</a:t>
            </a:r>
            <a:r>
              <a:rPr lang="en-GB" dirty="0"/>
              <a:t>-&gt; </a:t>
            </a:r>
            <a:r>
              <a:rPr lang="el-GR" dirty="0"/>
              <a:t>λαμπερό κόκκινο χρώμα.</a:t>
            </a:r>
          </a:p>
          <a:p>
            <a:r>
              <a:rPr lang="el-GR" dirty="0"/>
              <a:t>Συμβάλλει επίσης στη μεταφορά διοξειδίου του άνθρακα από τους ιστούς πίσω στους πνεύμονες για αποβολή. Όσο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l-GR" dirty="0"/>
              <a:t>δεν δεσμεύεται από την αιμοσφαιρίνη διαλύεται στο πλάσμα με τη μορφή </a:t>
            </a:r>
            <a:r>
              <a:rPr lang="el-GR" b="1" dirty="0"/>
              <a:t>όξινων ανθρακικών ανιόντων </a:t>
            </a:r>
            <a:r>
              <a:rPr lang="el-GR" dirty="0"/>
              <a:t>(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dirty="0"/>
              <a:t>).</a:t>
            </a:r>
            <a:endParaRPr lang="el-GR" dirty="0"/>
          </a:p>
          <a:p>
            <a:r>
              <a:rPr lang="el-GR" dirty="0"/>
              <a:t>Αιμοσφαιρίνη με διοξείδιο του άνθρακα-&gt; σκούρο κόκκινο χρώμα.</a:t>
            </a:r>
          </a:p>
        </p:txBody>
      </p:sp>
    </p:spTree>
    <p:extLst>
      <p:ext uri="{BB962C8B-B14F-4D97-AF65-F5344CB8AC3E}">
        <p14:creationId xmlns:p14="http://schemas.microsoft.com/office/powerpoint/2010/main" val="93473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49A201-A4BC-1281-EBB7-2F77E899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Λευκά Αιμοσφαίρια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EBC0A6-57A3-CCAE-A083-AF8E0E14E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886200"/>
          </a:xfrm>
        </p:spPr>
        <p:txBody>
          <a:bodyPr>
            <a:normAutofit lnSpcReduction="10000"/>
          </a:bodyPr>
          <a:lstStyle/>
          <a:p>
            <a:r>
              <a:rPr lang="el-GR" dirty="0" err="1"/>
              <a:t>Εμπύρηνα</a:t>
            </a:r>
            <a:r>
              <a:rPr lang="el-GR" dirty="0"/>
              <a:t> κύτταρα, πολύ λιγότερα σε αριθμό από τα </a:t>
            </a:r>
            <a:r>
              <a:rPr lang="el-GR" dirty="0" err="1"/>
              <a:t>ερυθροκύτταρα</a:t>
            </a:r>
            <a:r>
              <a:rPr lang="el-GR" dirty="0"/>
              <a:t>.</a:t>
            </a:r>
          </a:p>
          <a:p>
            <a:r>
              <a:rPr lang="el-GR" dirty="0"/>
              <a:t>Παίζουν σημαντικό ρόλο στην άμυνα του οργανισμού.</a:t>
            </a:r>
          </a:p>
          <a:p>
            <a:r>
              <a:rPr lang="el-GR" dirty="0"/>
              <a:t>Παράγονται στον ερυθρό μυελό των οστών.</a:t>
            </a:r>
          </a:p>
          <a:p>
            <a:r>
              <a:rPr lang="el-GR" dirty="0"/>
              <a:t>Δύο κατηγορίες: κοκκιώδη (</a:t>
            </a:r>
            <a:r>
              <a:rPr lang="el-GR" dirty="0" err="1"/>
              <a:t>βασεόφιλα</a:t>
            </a:r>
            <a:r>
              <a:rPr lang="el-GR" dirty="0"/>
              <a:t>, </a:t>
            </a:r>
            <a:r>
              <a:rPr lang="el-GR" dirty="0" err="1"/>
              <a:t>ηωσινόφιλα</a:t>
            </a:r>
            <a:r>
              <a:rPr lang="el-GR" dirty="0"/>
              <a:t>, ουδετερόφιλα) και μη κοκκιώδη (λεμφοκύτταρα, μονοκύτταρα).</a:t>
            </a:r>
          </a:p>
          <a:p>
            <a:r>
              <a:rPr lang="el-GR" dirty="0"/>
              <a:t>Β- λεμφοκύτταρα -&gt; υπεύθυνα για την παραγωγή αντισωμάτων,</a:t>
            </a:r>
          </a:p>
          <a:p>
            <a:r>
              <a:rPr lang="el-GR" dirty="0"/>
              <a:t>Τα λευκά αιμοσφαίρια ζουν από λίγες μέρες έως λίγες εβδομάδες.</a:t>
            </a:r>
          </a:p>
        </p:txBody>
      </p:sp>
    </p:spTree>
    <p:extLst>
      <p:ext uri="{BB962C8B-B14F-4D97-AF65-F5344CB8AC3E}">
        <p14:creationId xmlns:p14="http://schemas.microsoft.com/office/powerpoint/2010/main" val="67238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A0278A-939F-A738-4839-5250A0AE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Διαπύδιση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A082B4-8C6C-72B8-92EE-C81135AFC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Πραγματοποιείται από τα </a:t>
            </a:r>
            <a:r>
              <a:rPr lang="el-GR" b="1" dirty="0"/>
              <a:t>ουδετερόφιλα</a:t>
            </a:r>
            <a:r>
              <a:rPr lang="el-GR" dirty="0"/>
              <a:t> (κοκκιώδη) και τα </a:t>
            </a:r>
            <a:r>
              <a:rPr lang="el-GR" b="1" dirty="0"/>
              <a:t>μονοκύτταρα</a:t>
            </a:r>
            <a:r>
              <a:rPr lang="el-GR" dirty="0"/>
              <a:t> (μη </a:t>
            </a:r>
            <a:r>
              <a:rPr lang="el-GR" dirty="0" err="1"/>
              <a:t>κοκκιωδη</a:t>
            </a:r>
            <a:r>
              <a:rPr lang="el-GR" dirty="0"/>
              <a:t>) </a:t>
            </a:r>
          </a:p>
          <a:p>
            <a:r>
              <a:rPr lang="el-GR" dirty="0"/>
              <a:t>Έχουν την ικανότητα να διαπερνούν τα τοιχώματα των τριχοειδών αγγείων.</a:t>
            </a:r>
          </a:p>
          <a:p>
            <a:r>
              <a:rPr lang="el-GR" dirty="0"/>
              <a:t>Κατευθύνονται στο σημείο που υπάρχει μόλυνση.</a:t>
            </a:r>
          </a:p>
          <a:p>
            <a:r>
              <a:rPr lang="el-GR" dirty="0"/>
              <a:t>Απομονώνουν το μολυσματικό παράγοντα, τον εξουδετερώνουν και εξουδετερώνουν τις τοξικές ουσίες που έχουν </a:t>
            </a:r>
            <a:r>
              <a:rPr lang="el-GR" dirty="0" err="1"/>
              <a:t>απελευθερώθει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942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2C9A49-CBF6-C3AD-475C-4D1CCE2B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Αιμοπετάλια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3EBE41-EB78-D417-88CE-EC944AC1E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Θραύσματα κυττάρων διαμέτρου 2-4μ</a:t>
            </a:r>
            <a:r>
              <a:rPr lang="en-GB" dirty="0"/>
              <a:t>m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Ζουν 5-9 ημέρες.</a:t>
            </a:r>
          </a:p>
          <a:p>
            <a:r>
              <a:rPr lang="el-GR" dirty="0"/>
              <a:t>Ακανόνιστο σχήμα, χωρίς πυρήνα.</a:t>
            </a:r>
          </a:p>
          <a:p>
            <a:r>
              <a:rPr lang="el-GR" dirty="0"/>
              <a:t>Σημαντικός ρόλος στη διαδικασία πήξης του αίματος.</a:t>
            </a:r>
          </a:p>
        </p:txBody>
      </p:sp>
    </p:spTree>
    <p:extLst>
      <p:ext uri="{BB962C8B-B14F-4D97-AF65-F5344CB8AC3E}">
        <p14:creationId xmlns:p14="http://schemas.microsoft.com/office/powerpoint/2010/main" val="2348293530"/>
      </p:ext>
    </p:extLst>
  </p:cSld>
  <p:clrMapOvr>
    <a:masterClrMapping/>
  </p:clrMapOvr>
</p:sld>
</file>

<file path=ppt/theme/theme1.xml><?xml version="1.0" encoding="utf-8"?>
<a:theme xmlns:a="http://schemas.openxmlformats.org/drawingml/2006/main" name="Περικοπή">
  <a:themeElements>
    <a:clrScheme name="Περικοπή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Περικοπή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Περικοπή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TM10001105[[fn=Περικοπή]]</Template>
  <TotalTime>111</TotalTime>
  <Words>985</Words>
  <Application>Microsoft Office PowerPoint</Application>
  <PresentationFormat>Προβολή στην οθόνη (4:3)</PresentationFormat>
  <Paragraphs>192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Franklin Gothic Book</vt:lpstr>
      <vt:lpstr>Περικοπή</vt:lpstr>
      <vt:lpstr>Αίμα</vt:lpstr>
      <vt:lpstr>Δομή αίματος</vt:lpstr>
      <vt:lpstr>Ερυθρά Αιμοσφαίρια</vt:lpstr>
      <vt:lpstr>Αιμοσφαιρίνη</vt:lpstr>
      <vt:lpstr>Αιμοσφαιρίνη</vt:lpstr>
      <vt:lpstr>Η Λειτουργία της Αιμοσφαιρίνης</vt:lpstr>
      <vt:lpstr>Λευκά Αιμοσφαίρια</vt:lpstr>
      <vt:lpstr>Διαπύδιση</vt:lpstr>
      <vt:lpstr>Αιμοπετάλια </vt:lpstr>
      <vt:lpstr>Πλάσμα </vt:lpstr>
      <vt:lpstr>Πρωτεΐνες του πλάσματος:  </vt:lpstr>
      <vt:lpstr>Πρωτεΐνες του πλάσματος: </vt:lpstr>
      <vt:lpstr>Λειτουργίες του Αίματος</vt:lpstr>
      <vt:lpstr>Πήξη του Αίματος</vt:lpstr>
      <vt:lpstr>Ομάδες αίματος</vt:lpstr>
      <vt:lpstr>Ομάδες αίματος</vt:lpstr>
      <vt:lpstr>Ομάδες αίματος</vt:lpstr>
      <vt:lpstr>Ο παράγοντας Ρέζους (Rh)</vt:lpstr>
      <vt:lpstr>Πίνακας Συμβατότητας Ομάδων Αίματος</vt:lpstr>
      <vt:lpstr>Παράγοντας Ρέζους και εγκυμοσύνη</vt:lpstr>
      <vt:lpstr>Αναιμίες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Δήμητρα-Γεωργία Λαύκα</dc:creator>
  <cp:keywords/>
  <dc:description>generated using python-pptx</dc:description>
  <cp:lastModifiedBy>Δήμητρα-Γεωργία Λαύκα</cp:lastModifiedBy>
  <cp:revision>14</cp:revision>
  <dcterms:created xsi:type="dcterms:W3CDTF">2013-01-27T09:14:16Z</dcterms:created>
  <dcterms:modified xsi:type="dcterms:W3CDTF">2024-09-27T16:45:35Z</dcterms:modified>
  <cp:category/>
</cp:coreProperties>
</file>