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56" r:id="rId5"/>
    <p:sldId id="258" r:id="rId6"/>
    <p:sldId id="259" r:id="rId7"/>
    <p:sldId id="260" r:id="rId8"/>
    <p:sldId id="262" r:id="rId9"/>
    <p:sldId id="263" r:id="rId10"/>
    <p:sldId id="264" r:id="rId11"/>
    <p:sldId id="266" r:id="rId12"/>
  </p:sldIdLst>
  <p:sldSz cx="12192000" cy="6858000"/>
  <p:notesSz cx="6858000" cy="9144000"/>
  <p:defaultTextStyle>
    <a:defPPr rtl="0">
      <a:defRPr lang="el-g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0698" autoAdjust="0"/>
  </p:normalViewPr>
  <p:slideViewPr>
    <p:cSldViewPr snapToGrid="0">
      <p:cViewPr varScale="1">
        <p:scale>
          <a:sx n="82" d="100"/>
          <a:sy n="82" d="100"/>
        </p:scale>
        <p:origin x="4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EFE1A98-06B0-49AA-A0AE-F65317C72E54}" type="datetime1">
              <a:rPr lang="el-GR" smtClean="0"/>
              <a:t>27/11/2025</a:t>
            </a:fld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75DC4F1-CC00-4E21-8F9B-51DE3107EA3A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3817355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l-GR" noProof="0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FC466A6-279E-4F0F-9A83-A9FDD022387C}" type="datetime1">
              <a:rPr lang="el-GR" noProof="0" smtClean="0"/>
              <a:t>27/11/2025</a:t>
            </a:fld>
            <a:endParaRPr lang="el-GR" noProof="0" dirty="0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l-GR" noProof="0" dirty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l-GR" noProof="0" dirty="0"/>
              <a:t>Κάντε κλικ για επεξεργασία των στυλ κειμένου του υποδείγματος</a:t>
            </a:r>
          </a:p>
          <a:p>
            <a:pPr lvl="1" rtl="0"/>
            <a:r>
              <a:rPr lang="el-GR" noProof="0" dirty="0"/>
              <a:t>Δεύτερου επιπέδου</a:t>
            </a:r>
          </a:p>
          <a:p>
            <a:pPr lvl="2" rtl="0"/>
            <a:r>
              <a:rPr lang="el-GR" noProof="0" dirty="0"/>
              <a:t>Τρίτου επιπέδου</a:t>
            </a:r>
          </a:p>
          <a:p>
            <a:pPr lvl="3" rtl="0"/>
            <a:r>
              <a:rPr lang="el-GR" noProof="0" dirty="0"/>
              <a:t>Τέταρτου επιπέδου</a:t>
            </a:r>
          </a:p>
          <a:p>
            <a:pPr lvl="4" rtl="0"/>
            <a:r>
              <a:rPr lang="el-GR" noProof="0" dirty="0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l-GR" noProof="0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6D563E5-3F3B-4F78-9C71-DC2608869805}" type="slidenum">
              <a:rPr lang="el-GR" noProof="0" smtClean="0"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33036846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6D563E5-3F3B-4F78-9C71-DC2608869805}" type="slidenum">
              <a:rPr lang="el-GR" smtClean="0"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88391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6D563E5-3F3B-4F78-9C71-DC2608869805}" type="slidenum">
              <a:rPr lang="el-GR" smtClean="0"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63482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D563E5-3F3B-4F78-9C71-DC2608869805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08585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D563E5-3F3B-4F78-9C71-DC2608869805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6272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D563E5-3F3B-4F78-9C71-DC2608869805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77242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D563E5-3F3B-4F78-9C71-DC2608869805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62874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D563E5-3F3B-4F78-9C71-DC2608869805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61265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D563E5-3F3B-4F78-9C71-DC2608869805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6590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Ομάδα 7"/>
          <p:cNvGrpSpPr/>
          <p:nvPr/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Ελεύθερη σχεδίαση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Ελεύθερη σχεδίαση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Ελεύθερη σχεδίαση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 rtlCol="0"/>
          <a:lstStyle/>
          <a:p>
            <a:pPr rtl="0"/>
            <a:fld id="{DDA54534-97E4-4821-8606-B15212A36E3D}" type="datetime1">
              <a:rPr lang="el-GR" noProof="0" smtClean="0"/>
              <a:t>27/11/2025</a:t>
            </a:fld>
            <a:endParaRPr lang="el-GR" noProof="0" dirty="0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 rtlCol="0"/>
          <a:lstStyle>
            <a:lvl1pPr algn="ctr">
              <a:defRPr/>
            </a:lvl1pPr>
          </a:lstStyle>
          <a:p>
            <a:pPr rtl="0"/>
            <a:endParaRPr lang="el-GR" noProof="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rtlCol="0" anchor="ctr"/>
          <a:lstStyle>
            <a:lvl1pPr algn="l">
              <a:defRPr sz="1200"/>
            </a:lvl1pPr>
          </a:lstStyle>
          <a:p>
            <a:pPr rtl="0"/>
            <a:fld id="{FAEF9944-A4F6-4C59-AEBD-678D6480B8EA}" type="slidenum">
              <a:rPr lang="el-GR" noProof="0" smtClean="0"/>
              <a:pPr/>
              <a:t>‹#›</a:t>
            </a:fld>
            <a:endParaRPr lang="el-GR" noProof="0" dirty="0"/>
          </a:p>
        </p:txBody>
      </p:sp>
      <p:sp>
        <p:nvSpPr>
          <p:cNvPr id="68" name="Ελεύθερη σχεδίαση 57"/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9" name="Ομάδα 8" title="Σχήμα κοντέινερ κειμένου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Ελεύθερη σχεδίαση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Ελεύθερη σχεδίαση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Ευθεία γραμμή σύνδεσης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rtlCol="0"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pPr rtl="0"/>
            <a:r>
              <a:rPr lang="el-GR" noProof="0"/>
              <a:t>Στυλ κύριου τίτλου</a:t>
            </a:r>
            <a:endParaRPr lang="el-GR" noProof="0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l-GR" noProof="0"/>
              <a:t>Κάντε κλικ για να επεξεργαστείτε τον υπότιτλο του υποδείγματος</a:t>
            </a:r>
            <a:endParaRPr lang="el-GR" noProof="0" dirty="0"/>
          </a:p>
        </p:txBody>
      </p:sp>
    </p:spTree>
  </p:cSld>
  <p:clrMapOvr>
    <a:masterClrMapping/>
  </p:clrMapOvr>
  <p:transition spd="slow">
    <p:cover dir="r"/>
  </p:transition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l-GR" noProof="0"/>
              <a:t>Στυλ κύριου τίτλου</a:t>
            </a:r>
            <a:endParaRPr lang="el-GR" noProof="0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l-GR" noProof="0"/>
              <a:t>Επεξεργασία στυλ υποδείγματος κειμένου</a:t>
            </a:r>
          </a:p>
          <a:p>
            <a:pPr lvl="1" rtl="0"/>
            <a:r>
              <a:rPr lang="el-GR" noProof="0"/>
              <a:t>Δεύτερου επιπέδου</a:t>
            </a:r>
          </a:p>
          <a:p>
            <a:pPr lvl="2" rtl="0"/>
            <a:r>
              <a:rPr lang="el-GR" noProof="0"/>
              <a:t>Τρίτου επιπέδου</a:t>
            </a:r>
          </a:p>
          <a:p>
            <a:pPr lvl="3" rtl="0"/>
            <a:r>
              <a:rPr lang="el-GR" noProof="0"/>
              <a:t>Τέταρτου επιπέδου</a:t>
            </a:r>
          </a:p>
          <a:p>
            <a:pPr lvl="4" rtl="0"/>
            <a:r>
              <a:rPr lang="el-GR" noProof="0"/>
              <a:t>Πέμπτου επιπέδου</a:t>
            </a:r>
            <a:endParaRPr lang="el-GR" noProof="0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6070D46-CC5A-4E29-ABB2-48784766F42C}" type="datetime1">
              <a:rPr lang="el-GR" noProof="0" smtClean="0"/>
              <a:t>27/11/2025</a:t>
            </a:fld>
            <a:endParaRPr lang="el-GR" noProof="0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noProof="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AEF9944-A4F6-4C59-AEBD-678D6480B8EA}" type="slidenum">
              <a:rPr lang="el-GR" noProof="0" smtClean="0"/>
              <a:t>‹#›</a:t>
            </a:fld>
            <a:endParaRPr lang="el-GR" noProof="0" dirty="0"/>
          </a:p>
        </p:txBody>
      </p:sp>
    </p:spTree>
  </p:cSld>
  <p:clrMapOvr>
    <a:masterClrMapping/>
  </p:clrMapOvr>
  <p:transition spd="slow">
    <p:cover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Ομάδα 7" title="Φτερό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25" name="Ελεύθερη σχεδίαση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Ελεύθερη σχεδίαση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 rtlCol="0"/>
          <a:lstStyle/>
          <a:p>
            <a:pPr rtl="0"/>
            <a:r>
              <a:rPr lang="el-GR" noProof="0"/>
              <a:t>Στυλ κύριου τίτλου</a:t>
            </a:r>
            <a:endParaRPr lang="el-GR" noProof="0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 rtlCol="0"/>
          <a:lstStyle/>
          <a:p>
            <a:pPr lvl="0" rtl="0"/>
            <a:r>
              <a:rPr lang="el-GR" noProof="0"/>
              <a:t>Επεξεργασία στυλ υποδείγματος κειμένου</a:t>
            </a:r>
          </a:p>
          <a:p>
            <a:pPr lvl="1" rtl="0"/>
            <a:r>
              <a:rPr lang="el-GR" noProof="0"/>
              <a:t>Δεύτερου επιπέδου</a:t>
            </a:r>
          </a:p>
          <a:p>
            <a:pPr lvl="2" rtl="0"/>
            <a:r>
              <a:rPr lang="el-GR" noProof="0"/>
              <a:t>Τρίτου επιπέδου</a:t>
            </a:r>
          </a:p>
          <a:p>
            <a:pPr lvl="3" rtl="0"/>
            <a:r>
              <a:rPr lang="el-GR" noProof="0"/>
              <a:t>Τέταρτου επιπέδου</a:t>
            </a:r>
          </a:p>
          <a:p>
            <a:pPr lvl="4" rtl="0"/>
            <a:r>
              <a:rPr lang="el-GR" noProof="0"/>
              <a:t>Πέμπτου επιπέδου</a:t>
            </a:r>
            <a:endParaRPr lang="el-GR" noProof="0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 rtlCol="0"/>
          <a:lstStyle/>
          <a:p>
            <a:pPr rtl="0"/>
            <a:fld id="{E55C3EF9-9A06-4A34-B4F1-B5D08920A572}" type="datetime1">
              <a:rPr lang="el-GR" noProof="0" smtClean="0"/>
              <a:t>27/11/2025</a:t>
            </a:fld>
            <a:endParaRPr lang="el-GR" noProof="0" dirty="0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 rtlCol="0"/>
          <a:lstStyle/>
          <a:p>
            <a:pPr rtl="0"/>
            <a:endParaRPr lang="el-GR" noProof="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FAEF9944-A4F6-4C59-AEBD-678D6480B8EA}" type="slidenum">
              <a:rPr lang="el-GR" noProof="0" smtClean="0"/>
              <a:pPr/>
              <a:t>‹#›</a:t>
            </a:fld>
            <a:endParaRPr lang="el-GR" noProof="0" dirty="0"/>
          </a:p>
        </p:txBody>
      </p:sp>
      <p:cxnSp>
        <p:nvCxnSpPr>
          <p:cNvPr id="7" name="Ευθεία γραμμή σύνδεσης 6" title="Γραμμή κανόνα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over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l-GR" noProof="0"/>
              <a:t>Στυλ κύριου τίτλου</a:t>
            </a:r>
            <a:endParaRPr lang="el-GR" noProof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l-GR" noProof="0"/>
              <a:t>Επεξεργασία στυλ υποδείγματος κειμένου</a:t>
            </a:r>
          </a:p>
          <a:p>
            <a:pPr lvl="1" rtl="0"/>
            <a:r>
              <a:rPr lang="el-GR" noProof="0"/>
              <a:t>Δεύτερου επιπέδου</a:t>
            </a:r>
          </a:p>
          <a:p>
            <a:pPr lvl="2" rtl="0"/>
            <a:r>
              <a:rPr lang="el-GR" noProof="0"/>
              <a:t>Τρίτου επιπέδου</a:t>
            </a:r>
          </a:p>
          <a:p>
            <a:pPr lvl="3" rtl="0"/>
            <a:r>
              <a:rPr lang="el-GR" noProof="0"/>
              <a:t>Τέταρτου επιπέδου</a:t>
            </a:r>
          </a:p>
          <a:p>
            <a:pPr lvl="4" rtl="0"/>
            <a:r>
              <a:rPr lang="el-GR" noProof="0"/>
              <a:t>Πέμπτου επιπέδου</a:t>
            </a:r>
            <a:endParaRPr lang="el-GR" noProof="0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E4C166B-1824-443E-A53A-5D6056FCBEE1}" type="datetime1">
              <a:rPr lang="el-GR" noProof="0" smtClean="0"/>
              <a:t>27/11/2025</a:t>
            </a:fld>
            <a:endParaRPr lang="el-GR" noProof="0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noProof="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AEF9944-A4F6-4C59-AEBD-678D6480B8EA}" type="slidenum">
              <a:rPr lang="el-GR" noProof="0" smtClean="0"/>
              <a:t>‹#›</a:t>
            </a:fld>
            <a:endParaRPr lang="el-GR" noProof="0" dirty="0"/>
          </a:p>
        </p:txBody>
      </p:sp>
    </p:spTree>
  </p:cSld>
  <p:clrMapOvr>
    <a:masterClrMapping/>
  </p:clrMapOvr>
  <p:transition spd="slow">
    <p:cover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Ελεύθερη σχεδίαση 5" title="Φόντο με φτερά"/>
          <p:cNvSpPr>
            <a:spLocks noEditPoints="1"/>
          </p:cNvSpPr>
          <p:nvPr/>
        </p:nvSpPr>
        <p:spPr bwMode="auto">
          <a:xfrm>
            <a:off x="0" y="-4679"/>
            <a:ext cx="12200615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5" y="857"/>
                  <a:pt x="3" y="863"/>
                  <a:pt x="0" y="869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600" y="966"/>
                  <a:pt x="2611" y="966"/>
                  <a:pt x="2618" y="974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45" y="790"/>
                  <a:pt x="2848" y="801"/>
                  <a:pt x="2838" y="802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01" y="617"/>
                  <a:pt x="2591" y="615"/>
                  <a:pt x="2588" y="604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18" y="757"/>
                  <a:pt x="2717" y="771"/>
                  <a:pt x="2716" y="785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48" y="740"/>
                  <a:pt x="2743" y="743"/>
                  <a:pt x="2745" y="75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34" y="1"/>
                  <a:pt x="734" y="2"/>
                  <a:pt x="734" y="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2" y="1"/>
                  <a:pt x="712" y="1"/>
                  <a:pt x="712" y="1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701" y="5"/>
                  <a:pt x="701" y="3"/>
                  <a:pt x="702" y="1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83" y="4"/>
                  <a:pt x="683" y="2"/>
                  <a:pt x="683" y="1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30" y="1"/>
                  <a:pt x="630" y="1"/>
                  <a:pt x="630" y="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03" y="1"/>
                  <a:pt x="603" y="1"/>
                  <a:pt x="603" y="1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62" y="5"/>
                  <a:pt x="561" y="8"/>
                  <a:pt x="561" y="13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49" y="1"/>
                  <a:pt x="550" y="1"/>
                  <a:pt x="551" y="1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506" y="2"/>
                  <a:pt x="506" y="1"/>
                  <a:pt x="507" y="1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55" y="8"/>
                  <a:pt x="456" y="4"/>
                  <a:pt x="457" y="1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394" y="1"/>
                  <a:pt x="394" y="2"/>
                  <a:pt x="393" y="3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5" y="1"/>
                  <a:pt x="365" y="1"/>
                  <a:pt x="365" y="1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302" y="16"/>
                  <a:pt x="304" y="9"/>
                  <a:pt x="303" y="1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48" y="7"/>
                  <a:pt x="247" y="4"/>
                  <a:pt x="247" y="1"/>
                </a:cubicBezTo>
                <a:cubicBezTo>
                  <a:pt x="229" y="6"/>
                  <a:pt x="229" y="3"/>
                  <a:pt x="229" y="1"/>
                </a:cubicBezTo>
                <a:cubicBezTo>
                  <a:pt x="177" y="11"/>
                  <a:pt x="185" y="9"/>
                  <a:pt x="189" y="14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73" y="1"/>
                  <a:pt x="73" y="1"/>
                  <a:pt x="73" y="1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42" y="13"/>
                  <a:pt x="33" y="12"/>
                  <a:pt x="25" y="7"/>
                </a:cubicBezTo>
                <a:cubicBezTo>
                  <a:pt x="13" y="18"/>
                  <a:pt x="19" y="25"/>
                  <a:pt x="31" y="23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01" y="49"/>
                  <a:pt x="97" y="45"/>
                  <a:pt x="90" y="47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43"/>
                  <a:pt x="28" y="45"/>
                  <a:pt x="42" y="47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93" y="76"/>
                  <a:pt x="85" y="75"/>
                  <a:pt x="77" y="72"/>
                </a:cubicBezTo>
                <a:cubicBezTo>
                  <a:pt x="3" y="63"/>
                  <a:pt x="2" y="63"/>
                  <a:pt x="0" y="63"/>
                </a:cubicBezTo>
                <a:cubicBezTo>
                  <a:pt x="49" y="82"/>
                  <a:pt x="61" y="86"/>
                  <a:pt x="75" y="85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106"/>
                  <a:pt x="2" y="106"/>
                  <a:pt x="3" y="106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0" y="137"/>
                  <a:pt x="0" y="137"/>
                  <a:pt x="0" y="137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4" y="200"/>
                  <a:pt x="8" y="200"/>
                  <a:pt x="12" y="200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0" y="260"/>
                  <a:pt x="0" y="260"/>
                  <a:pt x="0" y="260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16" y="282"/>
                  <a:pt x="8" y="278"/>
                  <a:pt x="0" y="273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73" y="405"/>
                  <a:pt x="479" y="400"/>
                  <a:pt x="481" y="404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19" y="342"/>
                  <a:pt x="112" y="342"/>
                  <a:pt x="106" y="340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27" y="863"/>
                  <a:pt x="3834" y="869"/>
                  <a:pt x="3840" y="864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40" y="899"/>
                  <a:pt x="3840" y="899"/>
                  <a:pt x="3840" y="899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9" y="980"/>
                  <a:pt x="5" y="985"/>
                  <a:pt x="0" y="989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19" y="878"/>
                  <a:pt x="9" y="898"/>
                  <a:pt x="0" y="918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77" y="34"/>
                  <a:pt x="2773" y="46"/>
                  <a:pt x="2761" y="52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19" y="29"/>
                  <a:pt x="2828" y="46"/>
                  <a:pt x="2814" y="47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19" y="1089"/>
                  <a:pt x="35" y="1093"/>
                  <a:pt x="53" y="1095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29" y="1405"/>
                  <a:pt x="3324" y="1415"/>
                  <a:pt x="3316" y="1408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14" y="1133"/>
                  <a:pt x="3303" y="1141"/>
                  <a:pt x="3307" y="1147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52" y="1554"/>
                  <a:pt x="2562" y="1548"/>
                  <a:pt x="2560" y="1539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68" y="1441"/>
                  <a:pt x="2177" y="1445"/>
                  <a:pt x="2188" y="1446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73" y="1547"/>
                  <a:pt x="2379" y="1556"/>
                  <a:pt x="2387" y="1555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532"/>
                  <a:pt x="2437" y="1539"/>
                  <a:pt x="2429" y="1541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988" y="4"/>
                  <a:pt x="991" y="7"/>
                  <a:pt x="990" y="1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0" y="2"/>
                  <a:pt x="971" y="2"/>
                  <a:pt x="972" y="3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12" y="959"/>
                  <a:pt x="809" y="956"/>
                  <a:pt x="804" y="953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86" y="425"/>
                  <a:pt x="982" y="418"/>
                  <a:pt x="984" y="407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979" y="789"/>
                  <a:pt x="981" y="809"/>
                  <a:pt x="974" y="804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37" y="979"/>
                  <a:pt x="927" y="997"/>
                  <a:pt x="922" y="1003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40" y="1775"/>
                  <a:pt x="3840" y="1775"/>
                  <a:pt x="3840" y="1775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40" y="1734"/>
                  <a:pt x="3840" y="1734"/>
                  <a:pt x="3840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40" y="1710"/>
                  <a:pt x="3840" y="1710"/>
                  <a:pt x="3840" y="1710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840" y="1801"/>
                  <a:pt x="3840" y="1801"/>
                  <a:pt x="3840" y="1801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94" y="1959"/>
                  <a:pt x="3503" y="1964"/>
                  <a:pt x="3514" y="1959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40" y="1674"/>
                  <a:pt x="3840" y="1674"/>
                  <a:pt x="3840" y="1674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40" y="1642"/>
                  <a:pt x="3840" y="1642"/>
                  <a:pt x="3840" y="1642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8" y="2024"/>
                  <a:pt x="2207" y="2019"/>
                  <a:pt x="2205" y="2014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52" y="1937"/>
                  <a:pt x="2348" y="1926"/>
                  <a:pt x="2351" y="1917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8" y="1999"/>
                  <a:pt x="2289" y="1991"/>
                  <a:pt x="2291" y="1985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54" y="2146"/>
                  <a:pt x="2059" y="2155"/>
                  <a:pt x="2058" y="2161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990" y="2161"/>
                  <a:pt x="1990" y="2161"/>
                  <a:pt x="1990" y="2161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78" y="1715"/>
                  <a:pt x="590" y="1713"/>
                  <a:pt x="602" y="1716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905" y="2147"/>
                  <a:pt x="1893" y="2133"/>
                  <a:pt x="1882" y="2118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0" y="1130"/>
                  <a:pt x="0" y="1130"/>
                  <a:pt x="0" y="1130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4" y="1157"/>
                  <a:pt x="4" y="1153"/>
                  <a:pt x="0" y="1151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0" y="1980"/>
                  <a:pt x="0" y="1980"/>
                  <a:pt x="0" y="1980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0" y="2091"/>
                  <a:pt x="20" y="2089"/>
                  <a:pt x="31" y="2087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34" y="2140"/>
                  <a:pt x="643" y="2135"/>
                  <a:pt x="639" y="2128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523" y="2147"/>
                  <a:pt x="527" y="2156"/>
                  <a:pt x="534" y="215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Ομάδα 8" title="Σχήμα κοντέινερ κειμένου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Ελεύθερη σχεδίαση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Ελεύθερη σχεδίαση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Ευθεία γραμμή σύνδεσης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9B2FCA3A-C23A-4901-92B4-9BF4B8549DDC}" type="datetime1">
              <a:rPr lang="el-GR" noProof="0" smtClean="0"/>
              <a:t>27/11/2025</a:t>
            </a:fld>
            <a:endParaRPr lang="el-GR" noProof="0" dirty="0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 rtlCol="0"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pPr rtl="0"/>
            <a:endParaRPr lang="el-GR" noProof="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pPr rtl="0"/>
            <a:fld id="{FAEF9944-A4F6-4C59-AEBD-678D6480B8EA}" type="slidenum">
              <a:rPr lang="el-GR" noProof="0" smtClean="0"/>
              <a:pPr/>
              <a:t>‹#›</a:t>
            </a:fld>
            <a:endParaRPr lang="el-GR" noProof="0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rtlCol="0"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l-GR" noProof="0"/>
              <a:t>Στυλ κύριου τίτλου</a:t>
            </a:r>
            <a:endParaRPr lang="el-GR" noProof="0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 rtlCol="0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l-GR" noProof="0"/>
              <a:t>Επεξεργασία στυλ υποδείγματος κειμένου</a:t>
            </a:r>
          </a:p>
        </p:txBody>
      </p:sp>
    </p:spTree>
  </p:cSld>
  <p:clrMapOvr>
    <a:masterClrMapping/>
  </p:clrMapOvr>
  <p:transition spd="slow">
    <p:cover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ομέ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l-GR" noProof="0"/>
              <a:t>Στυλ κύριου τίτλου</a:t>
            </a:r>
            <a:endParaRPr lang="el-GR" noProof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 rtlCol="0"/>
          <a:lstStyle/>
          <a:p>
            <a:pPr lvl="0" rtl="0"/>
            <a:r>
              <a:rPr lang="el-GR" noProof="0"/>
              <a:t>Επεξεργασία στυλ υποδείγματος κειμένου</a:t>
            </a:r>
          </a:p>
          <a:p>
            <a:pPr lvl="1" rtl="0"/>
            <a:r>
              <a:rPr lang="el-GR" noProof="0"/>
              <a:t>Δεύτερου επιπέδου</a:t>
            </a:r>
          </a:p>
          <a:p>
            <a:pPr lvl="2" rtl="0"/>
            <a:r>
              <a:rPr lang="el-GR" noProof="0"/>
              <a:t>Τρίτου επιπέδου</a:t>
            </a:r>
          </a:p>
          <a:p>
            <a:pPr lvl="3" rtl="0"/>
            <a:r>
              <a:rPr lang="el-GR" noProof="0"/>
              <a:t>Τέταρτου επιπέδου</a:t>
            </a:r>
          </a:p>
          <a:p>
            <a:pPr lvl="4" rtl="0"/>
            <a:r>
              <a:rPr lang="el-GR" noProof="0"/>
              <a:t>Πέμπτου επιπέδου</a:t>
            </a:r>
            <a:endParaRPr lang="el-GR" noProof="0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 rtlCol="0"/>
          <a:lstStyle/>
          <a:p>
            <a:pPr lvl="0" rtl="0"/>
            <a:r>
              <a:rPr lang="el-GR" noProof="0"/>
              <a:t>Επεξεργασία στυλ υποδείγματος κειμένου</a:t>
            </a:r>
          </a:p>
          <a:p>
            <a:pPr lvl="1" rtl="0"/>
            <a:r>
              <a:rPr lang="el-GR" noProof="0"/>
              <a:t>Δεύτερου επιπέδου</a:t>
            </a:r>
          </a:p>
          <a:p>
            <a:pPr lvl="2" rtl="0"/>
            <a:r>
              <a:rPr lang="el-GR" noProof="0"/>
              <a:t>Τρίτου επιπέδου</a:t>
            </a:r>
          </a:p>
          <a:p>
            <a:pPr lvl="3" rtl="0"/>
            <a:r>
              <a:rPr lang="el-GR" noProof="0"/>
              <a:t>Τέταρτου επιπέδου</a:t>
            </a:r>
          </a:p>
          <a:p>
            <a:pPr lvl="4" rtl="0"/>
            <a:r>
              <a:rPr lang="el-GR" noProof="0"/>
              <a:t>Πέμπτου επιπέδου</a:t>
            </a:r>
            <a:endParaRPr lang="el-GR" noProof="0" dirty="0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4131F25-4376-4410-A8E7-A8484E421CBD}" type="datetime1">
              <a:rPr lang="el-GR" noProof="0" smtClean="0"/>
              <a:t>27/11/2025</a:t>
            </a:fld>
            <a:endParaRPr lang="el-GR" noProof="0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noProof="0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AEF9944-A4F6-4C59-AEBD-678D6480B8EA}" type="slidenum">
              <a:rPr lang="el-GR" noProof="0" smtClean="0"/>
              <a:t>‹#›</a:t>
            </a:fld>
            <a:endParaRPr lang="el-GR" noProof="0" dirty="0"/>
          </a:p>
        </p:txBody>
      </p:sp>
    </p:spTree>
  </p:cSld>
  <p:clrMapOvr>
    <a:masterClrMapping/>
  </p:clrMapOvr>
  <p:transition spd="slow">
    <p:cover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933698" y="566928"/>
            <a:ext cx="8770573" cy="1563624"/>
          </a:xfrm>
        </p:spPr>
        <p:txBody>
          <a:bodyPr rtlCol="0"/>
          <a:lstStyle/>
          <a:p>
            <a:pPr rtl="0"/>
            <a:r>
              <a:rPr lang="el-GR" noProof="0"/>
              <a:t>Στυλ κύριου τίτλου</a:t>
            </a:r>
            <a:endParaRPr lang="el-GR" noProof="0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rtlCol="0"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l-GR" noProof="0"/>
              <a:t>Επεξεργασία 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 rtlCol="0"/>
          <a:lstStyle/>
          <a:p>
            <a:pPr lvl="0" rtl="0"/>
            <a:r>
              <a:rPr lang="el-GR" noProof="0"/>
              <a:t>Επεξεργασία στυλ υποδείγματος κειμένου</a:t>
            </a:r>
          </a:p>
          <a:p>
            <a:pPr lvl="1" rtl="0"/>
            <a:r>
              <a:rPr lang="el-GR" noProof="0"/>
              <a:t>Δεύτερου επιπέδου</a:t>
            </a:r>
          </a:p>
          <a:p>
            <a:pPr lvl="2" rtl="0"/>
            <a:r>
              <a:rPr lang="el-GR" noProof="0"/>
              <a:t>Τρίτου επιπέδου</a:t>
            </a:r>
          </a:p>
          <a:p>
            <a:pPr lvl="3" rtl="0"/>
            <a:r>
              <a:rPr lang="el-GR" noProof="0"/>
              <a:t>Τέταρτου επιπέδου</a:t>
            </a:r>
          </a:p>
          <a:p>
            <a:pPr lvl="4" rtl="0"/>
            <a:r>
              <a:rPr lang="el-GR" noProof="0"/>
              <a:t>Πέμπτου επιπέδου</a:t>
            </a:r>
            <a:endParaRPr lang="el-GR" noProof="0" dirty="0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rtlCol="0"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l-GR" noProof="0"/>
              <a:t>Επεξεργασία 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 rtlCol="0"/>
          <a:lstStyle/>
          <a:p>
            <a:pPr lvl="0" rtl="0"/>
            <a:r>
              <a:rPr lang="el-GR" noProof="0"/>
              <a:t>Επεξεργασία στυλ υποδείγματος κειμένου</a:t>
            </a:r>
          </a:p>
          <a:p>
            <a:pPr lvl="1" rtl="0"/>
            <a:r>
              <a:rPr lang="el-GR" noProof="0"/>
              <a:t>Δεύτερου επιπέδου</a:t>
            </a:r>
          </a:p>
          <a:p>
            <a:pPr lvl="2" rtl="0"/>
            <a:r>
              <a:rPr lang="el-GR" noProof="0"/>
              <a:t>Τρίτου επιπέδου</a:t>
            </a:r>
          </a:p>
          <a:p>
            <a:pPr lvl="3" rtl="0"/>
            <a:r>
              <a:rPr lang="el-GR" noProof="0"/>
              <a:t>Τέταρτου επιπέδου</a:t>
            </a:r>
          </a:p>
          <a:p>
            <a:pPr lvl="4" rtl="0"/>
            <a:r>
              <a:rPr lang="el-GR" noProof="0"/>
              <a:t>Πέμπτου επιπέδου</a:t>
            </a:r>
            <a:endParaRPr lang="el-GR" noProof="0" dirty="0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884AFD-DD0B-4531-9CEA-05B5491180E7}" type="datetime1">
              <a:rPr lang="el-GR" noProof="0" smtClean="0"/>
              <a:t>27/11/2025</a:t>
            </a:fld>
            <a:endParaRPr lang="el-GR" noProof="0" dirty="0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noProof="0" dirty="0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AEF9944-A4F6-4C59-AEBD-678D6480B8EA}" type="slidenum">
              <a:rPr lang="el-GR" noProof="0" smtClean="0"/>
              <a:t>‹#›</a:t>
            </a:fld>
            <a:endParaRPr lang="el-GR" noProof="0" dirty="0"/>
          </a:p>
        </p:txBody>
      </p:sp>
    </p:spTree>
  </p:cSld>
  <p:clrMapOvr>
    <a:masterClrMapping/>
  </p:clrMapOvr>
  <p:transition spd="slow">
    <p:cover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l-GR" noProof="0"/>
              <a:t>Στυλ κύριου τίτλου</a:t>
            </a:r>
            <a:endParaRPr lang="el-GR" noProof="0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B404992-0A79-45C8-A058-5E3EF47F0319}" type="datetime1">
              <a:rPr lang="el-GR" noProof="0" smtClean="0"/>
              <a:t>27/11/2025</a:t>
            </a:fld>
            <a:endParaRPr lang="el-GR" noProof="0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noProof="0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AEF9944-A4F6-4C59-AEBD-678D6480B8EA}" type="slidenum">
              <a:rPr lang="el-GR" noProof="0" smtClean="0"/>
              <a:t>‹#›</a:t>
            </a:fld>
            <a:endParaRPr lang="el-GR" noProof="0" dirty="0"/>
          </a:p>
        </p:txBody>
      </p:sp>
    </p:spTree>
  </p:cSld>
  <p:clrMapOvr>
    <a:masterClrMapping/>
  </p:clrMapOvr>
  <p:transition spd="slow">
    <p:cover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ό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Ομάδα 4" title="Φτερά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6" name="Ελεύθερη σχεδίαση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Ελεύθερη σχεδίαση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F5E9C10-8018-4118-8EA4-CF00E6F4D1E0}" type="datetime1">
              <a:rPr lang="el-GR" noProof="0" smtClean="0"/>
              <a:t>27/11/2025</a:t>
            </a:fld>
            <a:endParaRPr lang="el-GR" noProof="0" dirty="0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noProof="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AEF9944-A4F6-4C59-AEBD-678D6480B8EA}" type="slidenum">
              <a:rPr lang="el-GR" noProof="0" smtClean="0"/>
              <a:t>‹#›</a:t>
            </a:fld>
            <a:endParaRPr lang="el-GR" noProof="0" dirty="0"/>
          </a:p>
        </p:txBody>
      </p:sp>
    </p:spTree>
  </p:cSld>
  <p:clrMapOvr>
    <a:masterClrMapping/>
  </p:clrMapOvr>
  <p:transition spd="slow">
    <p:cover dir="r"/>
  </p:transition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Ελεύθερη σχεδίαση 15" title="Φτερό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rtlCol="0"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pPr rtl="0"/>
            <a:r>
              <a:rPr lang="el-GR" noProof="0"/>
              <a:t>Στυλ κύριου τίτλου</a:t>
            </a:r>
            <a:endParaRPr lang="el-GR" noProof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 rtlCol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l-GR" noProof="0"/>
              <a:t>Επεξεργασία στυλ υποδείγματος κειμένου</a:t>
            </a:r>
          </a:p>
          <a:p>
            <a:pPr lvl="1" rtl="0"/>
            <a:r>
              <a:rPr lang="el-GR" noProof="0"/>
              <a:t>Δεύτερου επιπέδου</a:t>
            </a:r>
          </a:p>
          <a:p>
            <a:pPr lvl="2" rtl="0"/>
            <a:r>
              <a:rPr lang="el-GR" noProof="0"/>
              <a:t>Τρίτου επιπέδου</a:t>
            </a:r>
          </a:p>
          <a:p>
            <a:pPr lvl="3" rtl="0"/>
            <a:r>
              <a:rPr lang="el-GR" noProof="0"/>
              <a:t>Τέταρτου επιπέδου</a:t>
            </a:r>
          </a:p>
          <a:p>
            <a:pPr lvl="4" rtl="0"/>
            <a:r>
              <a:rPr lang="el-GR" noProof="0"/>
              <a:t>Πέμπτου επιπέδου</a:t>
            </a:r>
            <a:endParaRPr lang="el-GR" noProof="0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 rtlCol="0"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l-GR" noProof="0"/>
              <a:t>Επεξεργασία 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2D065F24-69D6-4FA5-859E-3557CE4B57D9}" type="datetime1">
              <a:rPr lang="el-GR" noProof="0" smtClean="0"/>
              <a:t>27/11/2025</a:t>
            </a:fld>
            <a:endParaRPr lang="el-GR" noProof="0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endParaRPr lang="el-GR" noProof="0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rtlCol="0" anchor="t"/>
          <a:lstStyle>
            <a:lvl1pPr algn="l">
              <a:defRPr sz="4400"/>
            </a:lvl1pPr>
          </a:lstStyle>
          <a:p>
            <a:pPr rtl="0"/>
            <a:fld id="{FAEF9944-A4F6-4C59-AEBD-678D6480B8EA}" type="slidenum">
              <a:rPr lang="el-GR" noProof="0" smtClean="0"/>
              <a:pPr/>
              <a:t>‹#›</a:t>
            </a:fld>
            <a:endParaRPr lang="el-GR" noProof="0" dirty="0"/>
          </a:p>
        </p:txBody>
      </p:sp>
    </p:spTree>
  </p:cSld>
  <p:clrMapOvr>
    <a:masterClrMapping/>
  </p:clrMapOvr>
  <p:transition spd="slow">
    <p:cover dir="r"/>
  </p:transition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Ελεύθερη σχεδίαση 15" title="Φτερό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rtlCol="0"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pPr rtl="0"/>
            <a:r>
              <a:rPr lang="el-GR" noProof="0"/>
              <a:t>Στυλ κύριου τίτλου</a:t>
            </a:r>
            <a:endParaRPr lang="el-GR" noProof="0" dirty="0"/>
          </a:p>
        </p:txBody>
      </p:sp>
      <p:sp>
        <p:nvSpPr>
          <p:cNvPr id="3" name="Θέση εικόνας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l-GR" noProof="0"/>
              <a:t>Κάντε κλικ στο εικονίδιο για να προσθέσετε εικόνα</a:t>
            </a:r>
            <a:endParaRPr lang="el-GR" noProof="0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 rtlCol="0"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l-GR" noProof="0"/>
              <a:t>Επεξεργασία 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6D75231A-C2A6-4B82-B6A9-43ECB61A5413}" type="datetime1">
              <a:rPr lang="el-GR" noProof="0" smtClean="0"/>
              <a:t>27/11/2025</a:t>
            </a:fld>
            <a:endParaRPr lang="el-GR" noProof="0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endParaRPr lang="el-GR" noProof="0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rtlCol="0" anchor="t"/>
          <a:lstStyle>
            <a:lvl1pPr algn="l">
              <a:defRPr sz="4400"/>
            </a:lvl1pPr>
          </a:lstStyle>
          <a:p>
            <a:pPr rtl="0"/>
            <a:fld id="{FAEF9944-A4F6-4C59-AEBD-678D6480B8EA}" type="slidenum">
              <a:rPr lang="el-GR" noProof="0" smtClean="0"/>
              <a:pPr/>
              <a:t>‹#›</a:t>
            </a:fld>
            <a:endParaRPr lang="el-GR" noProof="0" dirty="0"/>
          </a:p>
        </p:txBody>
      </p:sp>
    </p:spTree>
  </p:cSld>
  <p:clrMapOvr>
    <a:masterClrMapping/>
  </p:clrMapOvr>
  <p:transition spd="slow">
    <p:cover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Ομάδα 6" title="Φτερά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2" name="Ελεύθερη σχεδίαση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Ελεύθερη σχεδίαση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el-GR" noProof="0" dirty="0"/>
              <a:t>Κάντε κλικ για να επεξεργαστείτε το 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l-GR" noProof="0" dirty="0"/>
              <a:t>Κάντε κλικ για επεξεργασία των στυλ κειμένου του υποδείγματος</a:t>
            </a:r>
          </a:p>
          <a:p>
            <a:pPr lvl="1" rtl="0"/>
            <a:r>
              <a:rPr lang="el-GR" noProof="0" dirty="0"/>
              <a:t>Δεύτερου επιπέδου</a:t>
            </a:r>
          </a:p>
          <a:p>
            <a:pPr lvl="2" rtl="0"/>
            <a:r>
              <a:rPr lang="el-GR" noProof="0" dirty="0"/>
              <a:t>Τρίτου επιπέδου</a:t>
            </a:r>
          </a:p>
          <a:p>
            <a:pPr lvl="3" rtl="0"/>
            <a:r>
              <a:rPr lang="el-GR" noProof="0" dirty="0"/>
              <a:t>Τέταρτου επιπέδου</a:t>
            </a:r>
          </a:p>
          <a:p>
            <a:pPr lvl="4" rtl="0"/>
            <a:r>
              <a:rPr lang="el-GR" noProof="0" dirty="0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rtl="0"/>
            <a:fld id="{B22AA624-AB80-44BB-B3DF-251D4571D22A}" type="datetime1">
              <a:rPr lang="el-GR" noProof="0" smtClean="0"/>
              <a:t>27/11/2025</a:t>
            </a:fld>
            <a:endParaRPr lang="el-GR" noProof="0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rtl="0"/>
            <a:endParaRPr lang="el-GR" noProof="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rtl="0"/>
            <a:fld id="{FAEF9944-A4F6-4C59-AEBD-678D6480B8EA}" type="slidenum">
              <a:rPr lang="el-GR" noProof="0" smtClean="0"/>
              <a:pPr/>
              <a:t>‹#›</a:t>
            </a:fld>
            <a:endParaRPr lang="el-GR" noProof="0" dirty="0"/>
          </a:p>
        </p:txBody>
      </p:sp>
      <p:cxnSp>
        <p:nvCxnSpPr>
          <p:cNvPr id="9" name="Ευθεία γραμμή σύνδεσης 8" title="Γραμμή κανόνα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ver dir="r"/>
  </p:transition>
  <p:hf sldNum="0" hdr="0" ftr="0" dt="0"/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Ορθογώνιο 50">
            <a:extLst>
              <a:ext uri="{FF2B5EF4-FFF2-40B4-BE49-F238E27FC236}">
                <a16:creationId xmlns:a16="http://schemas.microsoft.com/office/drawing/2014/main" id="{36E27C40-104A-4C05-A382-21A40999A1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 dirty="0"/>
          </a:p>
        </p:txBody>
      </p:sp>
      <p:grpSp>
        <p:nvGrpSpPr>
          <p:cNvPr id="53" name="Ομάδα 52">
            <a:extLst>
              <a:ext uri="{FF2B5EF4-FFF2-40B4-BE49-F238E27FC236}">
                <a16:creationId xmlns:a16="http://schemas.microsoft.com/office/drawing/2014/main" id="{C1D78633-7222-4BD8-9B43-C5A3FE3FB1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54" name="Ελεύθερη σχεδίαση 5">
              <a:extLst>
                <a:ext uri="{FF2B5EF4-FFF2-40B4-BE49-F238E27FC236}">
                  <a16:creationId xmlns:a16="http://schemas.microsoft.com/office/drawing/2014/main" id="{64A62ED5-69F8-4A9A-959F-BDFA4CB006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</p:sp>
        <p:sp>
          <p:nvSpPr>
            <p:cNvPr id="55" name="Ελεύθερη σχεδίαση 9">
              <a:extLst>
                <a:ext uri="{FF2B5EF4-FFF2-40B4-BE49-F238E27FC236}">
                  <a16:creationId xmlns:a16="http://schemas.microsoft.com/office/drawing/2014/main" id="{1E1E0581-3B45-45FA-909D-956C5BA8C3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</p:sp>
        <p:sp>
          <p:nvSpPr>
            <p:cNvPr id="56" name="Ελεύθερη σχεδίαση 13">
              <a:extLst>
                <a:ext uri="{FF2B5EF4-FFF2-40B4-BE49-F238E27FC236}">
                  <a16:creationId xmlns:a16="http://schemas.microsoft.com/office/drawing/2014/main" id="{05474103-4A93-4198-B2FA-45EC74FD52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</p:sp>
      </p:grpSp>
      <p:grpSp>
        <p:nvGrpSpPr>
          <p:cNvPr id="58" name="Ομάδα 57">
            <a:extLst>
              <a:ext uri="{FF2B5EF4-FFF2-40B4-BE49-F238E27FC236}">
                <a16:creationId xmlns:a16="http://schemas.microsoft.com/office/drawing/2014/main" id="{AD746CED-0567-4DF8-AB5A-955539059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 useBgFill="1">
          <p:nvSpPr>
            <p:cNvPr id="59" name="Ελεύθερη σχεδίαση 159">
              <a:extLst>
                <a:ext uri="{FF2B5EF4-FFF2-40B4-BE49-F238E27FC236}">
                  <a16:creationId xmlns:a16="http://schemas.microsoft.com/office/drawing/2014/main" id="{ADA5E076-A7C5-4275-A6C5-D0949C89B1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60" name="Ελεύθερη σχεδίαση 164">
              <a:extLst>
                <a:ext uri="{FF2B5EF4-FFF2-40B4-BE49-F238E27FC236}">
                  <a16:creationId xmlns:a16="http://schemas.microsoft.com/office/drawing/2014/main" id="{8DA0B687-0059-4D26-A341-3533C07D86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61" name="Ευθεία γραμμή σύνδεσης 60">
              <a:extLst>
                <a:ext uri="{FF2B5EF4-FFF2-40B4-BE49-F238E27FC236}">
                  <a16:creationId xmlns:a16="http://schemas.microsoft.com/office/drawing/2014/main" id="{B3CFF822-5B88-4257-86DB-464E3C755F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Τίτλος 1">
            <a:extLst>
              <a:ext uri="{FF2B5EF4-FFF2-40B4-BE49-F238E27FC236}">
                <a16:creationId xmlns:a16="http://schemas.microsoft.com/office/drawing/2014/main" id="{465AC2A1-33AB-498F-9481-456EE428A8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62301" y="1830579"/>
            <a:ext cx="5860821" cy="1829015"/>
          </a:xfrm>
        </p:spPr>
        <p:txBody>
          <a:bodyPr rtlCol="0" anchor="ctr">
            <a:normAutofit/>
          </a:bodyPr>
          <a:lstStyle/>
          <a:p>
            <a:pPr algn="ctr"/>
            <a:r>
              <a:rPr lang="el-GR" dirty="0">
                <a:solidFill>
                  <a:schemeClr val="accent1"/>
                </a:solidFill>
                <a:latin typeface="Bookman Old Style" panose="02050604050505020204" pitchFamily="18" charset="0"/>
              </a:rPr>
              <a:t>ΨΗΦΙΑΚΗ ΕΥΕΞΙΑ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244B152B-31E5-418B-BA48-A3361253FE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62301" y="4176130"/>
            <a:ext cx="5860821" cy="926103"/>
          </a:xfrm>
        </p:spPr>
        <p:txBody>
          <a:bodyPr rtlCol="0">
            <a:normAutofit/>
          </a:bodyPr>
          <a:lstStyle/>
          <a:p>
            <a:pPr algn="ctr" rtl="0"/>
            <a:r>
              <a:rPr lang="el-GR" dirty="0">
                <a:solidFill>
                  <a:schemeClr val="accent1"/>
                </a:solidFill>
                <a:latin typeface="Bookman Old Style" panose="02050604050505020204" pitchFamily="18" charset="0"/>
              </a:rPr>
              <a:t>Γ’ ΛΥΚΕΙΟΥ ΚΑΣΤΟΡΕΙΟΥ</a:t>
            </a:r>
          </a:p>
        </p:txBody>
      </p:sp>
    </p:spTree>
    <p:extLst>
      <p:ext uri="{BB962C8B-B14F-4D97-AF65-F5344CB8AC3E}">
        <p14:creationId xmlns:p14="http://schemas.microsoft.com/office/powerpoint/2010/main" val="1074360500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Ορθογώνιο 38">
            <a:extLst>
              <a:ext uri="{FF2B5EF4-FFF2-40B4-BE49-F238E27FC236}">
                <a16:creationId xmlns:a16="http://schemas.microsoft.com/office/drawing/2014/main" id="{36E27C40-104A-4C05-A382-21A40999A1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 dirty="0"/>
          </a:p>
        </p:txBody>
      </p:sp>
      <p:grpSp>
        <p:nvGrpSpPr>
          <p:cNvPr id="41" name="Ομάδα 40">
            <a:extLst>
              <a:ext uri="{FF2B5EF4-FFF2-40B4-BE49-F238E27FC236}">
                <a16:creationId xmlns:a16="http://schemas.microsoft.com/office/drawing/2014/main" id="{C1D78633-7222-4BD8-9B43-C5A3FE3FB1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42" name="Ελεύθερη σχεδίαση 5">
              <a:extLst>
                <a:ext uri="{FF2B5EF4-FFF2-40B4-BE49-F238E27FC236}">
                  <a16:creationId xmlns:a16="http://schemas.microsoft.com/office/drawing/2014/main" id="{64A62ED5-69F8-4A9A-959F-BDFA4CB006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</p:sp>
        <p:sp>
          <p:nvSpPr>
            <p:cNvPr id="43" name="Ελεύθερη σχεδίαση 9">
              <a:extLst>
                <a:ext uri="{FF2B5EF4-FFF2-40B4-BE49-F238E27FC236}">
                  <a16:creationId xmlns:a16="http://schemas.microsoft.com/office/drawing/2014/main" id="{1E1E0581-3B45-45FA-909D-956C5BA8C3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</p:sp>
        <p:sp>
          <p:nvSpPr>
            <p:cNvPr id="44" name="Ελεύθερη σχεδίαση 13">
              <a:extLst>
                <a:ext uri="{FF2B5EF4-FFF2-40B4-BE49-F238E27FC236}">
                  <a16:creationId xmlns:a16="http://schemas.microsoft.com/office/drawing/2014/main" id="{05474103-4A93-4198-B2FA-45EC74FD52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</p:sp>
      </p:grpSp>
      <p:sp useBgFill="1">
        <p:nvSpPr>
          <p:cNvPr id="46" name="Ελεύθερη σχεδίαση: Σχήμα 45">
            <a:extLst>
              <a:ext uri="{FF2B5EF4-FFF2-40B4-BE49-F238E27FC236}">
                <a16:creationId xmlns:a16="http://schemas.microsoft.com/office/drawing/2014/main" id="{2A0F9152-48E3-49B1-872D-898BCB713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3466" y="643466"/>
            <a:ext cx="10905066" cy="5571066"/>
          </a:xfrm>
          <a:custGeom>
            <a:avLst/>
            <a:gdLst>
              <a:gd name="connsiteX0" fmla="*/ 317500 w 10905066"/>
              <a:gd name="connsiteY0" fmla="*/ 0 h 5571066"/>
              <a:gd name="connsiteX1" fmla="*/ 6969125 w 10905066"/>
              <a:gd name="connsiteY1" fmla="*/ 0 h 5571066"/>
              <a:gd name="connsiteX2" fmla="*/ 6969127 w 10905066"/>
              <a:gd name="connsiteY2" fmla="*/ 0 h 5571066"/>
              <a:gd name="connsiteX3" fmla="*/ 10587566 w 10905066"/>
              <a:gd name="connsiteY3" fmla="*/ 0 h 5571066"/>
              <a:gd name="connsiteX4" fmla="*/ 10651066 w 10905066"/>
              <a:gd name="connsiteY4" fmla="*/ 6350 h 5571066"/>
              <a:gd name="connsiteX5" fmla="*/ 10711391 w 10905066"/>
              <a:gd name="connsiteY5" fmla="*/ 23813 h 5571066"/>
              <a:gd name="connsiteX6" fmla="*/ 10763779 w 10905066"/>
              <a:gd name="connsiteY6" fmla="*/ 52388 h 5571066"/>
              <a:gd name="connsiteX7" fmla="*/ 10812991 w 10905066"/>
              <a:gd name="connsiteY7" fmla="*/ 93663 h 5571066"/>
              <a:gd name="connsiteX8" fmla="*/ 10849503 w 10905066"/>
              <a:gd name="connsiteY8" fmla="*/ 139700 h 5571066"/>
              <a:gd name="connsiteX9" fmla="*/ 10881253 w 10905066"/>
              <a:gd name="connsiteY9" fmla="*/ 195263 h 5571066"/>
              <a:gd name="connsiteX10" fmla="*/ 10898716 w 10905066"/>
              <a:gd name="connsiteY10" fmla="*/ 254000 h 5571066"/>
              <a:gd name="connsiteX11" fmla="*/ 10905066 w 10905066"/>
              <a:gd name="connsiteY11" fmla="*/ 319088 h 5571066"/>
              <a:gd name="connsiteX12" fmla="*/ 10905066 w 10905066"/>
              <a:gd name="connsiteY12" fmla="*/ 1556279 h 5571066"/>
              <a:gd name="connsiteX13" fmla="*/ 10905066 w 10905066"/>
              <a:gd name="connsiteY13" fmla="*/ 4014788 h 5571066"/>
              <a:gd name="connsiteX14" fmla="*/ 10905066 w 10905066"/>
              <a:gd name="connsiteY14" fmla="*/ 5251979 h 5571066"/>
              <a:gd name="connsiteX15" fmla="*/ 10898716 w 10905066"/>
              <a:gd name="connsiteY15" fmla="*/ 5317066 h 5571066"/>
              <a:gd name="connsiteX16" fmla="*/ 10881253 w 10905066"/>
              <a:gd name="connsiteY16" fmla="*/ 5375804 h 5571066"/>
              <a:gd name="connsiteX17" fmla="*/ 10849503 w 10905066"/>
              <a:gd name="connsiteY17" fmla="*/ 5431366 h 5571066"/>
              <a:gd name="connsiteX18" fmla="*/ 10812991 w 10905066"/>
              <a:gd name="connsiteY18" fmla="*/ 5478991 h 5571066"/>
              <a:gd name="connsiteX19" fmla="*/ 10763779 w 10905066"/>
              <a:gd name="connsiteY19" fmla="*/ 5518679 h 5571066"/>
              <a:gd name="connsiteX20" fmla="*/ 10711391 w 10905066"/>
              <a:gd name="connsiteY20" fmla="*/ 5547254 h 5571066"/>
              <a:gd name="connsiteX21" fmla="*/ 10651066 w 10905066"/>
              <a:gd name="connsiteY21" fmla="*/ 5564716 h 5571066"/>
              <a:gd name="connsiteX22" fmla="*/ 10587566 w 10905066"/>
              <a:gd name="connsiteY22" fmla="*/ 5571066 h 5571066"/>
              <a:gd name="connsiteX23" fmla="*/ 6969125 w 10905066"/>
              <a:gd name="connsiteY23" fmla="*/ 5571066 h 5571066"/>
              <a:gd name="connsiteX24" fmla="*/ 3935941 w 10905066"/>
              <a:gd name="connsiteY24" fmla="*/ 5571066 h 5571066"/>
              <a:gd name="connsiteX25" fmla="*/ 317500 w 10905066"/>
              <a:gd name="connsiteY25" fmla="*/ 5571066 h 5571066"/>
              <a:gd name="connsiteX26" fmla="*/ 254000 w 10905066"/>
              <a:gd name="connsiteY26" fmla="*/ 5564716 h 5571066"/>
              <a:gd name="connsiteX27" fmla="*/ 193675 w 10905066"/>
              <a:gd name="connsiteY27" fmla="*/ 5547254 h 5571066"/>
              <a:gd name="connsiteX28" fmla="*/ 141288 w 10905066"/>
              <a:gd name="connsiteY28" fmla="*/ 5518679 h 5571066"/>
              <a:gd name="connsiteX29" fmla="*/ 92075 w 10905066"/>
              <a:gd name="connsiteY29" fmla="*/ 5478991 h 5571066"/>
              <a:gd name="connsiteX30" fmla="*/ 55563 w 10905066"/>
              <a:gd name="connsiteY30" fmla="*/ 5431366 h 5571066"/>
              <a:gd name="connsiteX31" fmla="*/ 23813 w 10905066"/>
              <a:gd name="connsiteY31" fmla="*/ 5375804 h 5571066"/>
              <a:gd name="connsiteX32" fmla="*/ 6350 w 10905066"/>
              <a:gd name="connsiteY32" fmla="*/ 5317066 h 5571066"/>
              <a:gd name="connsiteX33" fmla="*/ 0 w 10905066"/>
              <a:gd name="connsiteY33" fmla="*/ 5251979 h 5571066"/>
              <a:gd name="connsiteX34" fmla="*/ 0 w 10905066"/>
              <a:gd name="connsiteY34" fmla="*/ 4014789 h 5571066"/>
              <a:gd name="connsiteX35" fmla="*/ 0 w 10905066"/>
              <a:gd name="connsiteY35" fmla="*/ 4014788 h 5571066"/>
              <a:gd name="connsiteX36" fmla="*/ 0 w 10905066"/>
              <a:gd name="connsiteY36" fmla="*/ 319088 h 5571066"/>
              <a:gd name="connsiteX37" fmla="*/ 6350 w 10905066"/>
              <a:gd name="connsiteY37" fmla="*/ 254000 h 5571066"/>
              <a:gd name="connsiteX38" fmla="*/ 23813 w 10905066"/>
              <a:gd name="connsiteY38" fmla="*/ 195263 h 5571066"/>
              <a:gd name="connsiteX39" fmla="*/ 55563 w 10905066"/>
              <a:gd name="connsiteY39" fmla="*/ 139700 h 5571066"/>
              <a:gd name="connsiteX40" fmla="*/ 92075 w 10905066"/>
              <a:gd name="connsiteY40" fmla="*/ 93663 h 5571066"/>
              <a:gd name="connsiteX41" fmla="*/ 141288 w 10905066"/>
              <a:gd name="connsiteY41" fmla="*/ 52388 h 5571066"/>
              <a:gd name="connsiteX42" fmla="*/ 193675 w 10905066"/>
              <a:gd name="connsiteY42" fmla="*/ 23813 h 5571066"/>
              <a:gd name="connsiteX43" fmla="*/ 254000 w 10905066"/>
              <a:gd name="connsiteY43" fmla="*/ 6350 h 557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0905066" h="5571066">
                <a:moveTo>
                  <a:pt x="317500" y="0"/>
                </a:moveTo>
                <a:lnTo>
                  <a:pt x="6969125" y="0"/>
                </a:lnTo>
                <a:lnTo>
                  <a:pt x="6969127" y="0"/>
                </a:lnTo>
                <a:lnTo>
                  <a:pt x="10587566" y="0"/>
                </a:lnTo>
                <a:lnTo>
                  <a:pt x="10651066" y="6350"/>
                </a:lnTo>
                <a:lnTo>
                  <a:pt x="10711391" y="23813"/>
                </a:lnTo>
                <a:lnTo>
                  <a:pt x="10763779" y="52388"/>
                </a:lnTo>
                <a:lnTo>
                  <a:pt x="10812991" y="93663"/>
                </a:lnTo>
                <a:lnTo>
                  <a:pt x="10849503" y="139700"/>
                </a:lnTo>
                <a:lnTo>
                  <a:pt x="10881253" y="195263"/>
                </a:lnTo>
                <a:lnTo>
                  <a:pt x="10898716" y="254000"/>
                </a:lnTo>
                <a:lnTo>
                  <a:pt x="10905066" y="319088"/>
                </a:lnTo>
                <a:lnTo>
                  <a:pt x="10905066" y="1556279"/>
                </a:lnTo>
                <a:lnTo>
                  <a:pt x="10905066" y="4014788"/>
                </a:lnTo>
                <a:lnTo>
                  <a:pt x="10905066" y="5251979"/>
                </a:lnTo>
                <a:lnTo>
                  <a:pt x="10898716" y="5317066"/>
                </a:lnTo>
                <a:lnTo>
                  <a:pt x="10881253" y="5375804"/>
                </a:lnTo>
                <a:lnTo>
                  <a:pt x="10849503" y="5431366"/>
                </a:lnTo>
                <a:lnTo>
                  <a:pt x="10812991" y="5478991"/>
                </a:lnTo>
                <a:lnTo>
                  <a:pt x="10763779" y="5518679"/>
                </a:lnTo>
                <a:lnTo>
                  <a:pt x="10711391" y="5547254"/>
                </a:lnTo>
                <a:lnTo>
                  <a:pt x="10651066" y="5564716"/>
                </a:lnTo>
                <a:lnTo>
                  <a:pt x="10587566" y="5571066"/>
                </a:lnTo>
                <a:lnTo>
                  <a:pt x="6969125" y="5571066"/>
                </a:lnTo>
                <a:lnTo>
                  <a:pt x="3935941" y="5571066"/>
                </a:lnTo>
                <a:lnTo>
                  <a:pt x="317500" y="5571066"/>
                </a:lnTo>
                <a:lnTo>
                  <a:pt x="254000" y="5564716"/>
                </a:lnTo>
                <a:lnTo>
                  <a:pt x="193675" y="5547254"/>
                </a:lnTo>
                <a:lnTo>
                  <a:pt x="141288" y="5518679"/>
                </a:lnTo>
                <a:lnTo>
                  <a:pt x="92075" y="5478991"/>
                </a:lnTo>
                <a:lnTo>
                  <a:pt x="55563" y="5431366"/>
                </a:lnTo>
                <a:lnTo>
                  <a:pt x="23813" y="5375804"/>
                </a:lnTo>
                <a:lnTo>
                  <a:pt x="6350" y="5317066"/>
                </a:lnTo>
                <a:lnTo>
                  <a:pt x="0" y="5251979"/>
                </a:lnTo>
                <a:lnTo>
                  <a:pt x="0" y="4014789"/>
                </a:lnTo>
                <a:lnTo>
                  <a:pt x="0" y="4014788"/>
                </a:lnTo>
                <a:lnTo>
                  <a:pt x="0" y="319088"/>
                </a:lnTo>
                <a:lnTo>
                  <a:pt x="6350" y="254000"/>
                </a:lnTo>
                <a:lnTo>
                  <a:pt x="23813" y="195263"/>
                </a:lnTo>
                <a:lnTo>
                  <a:pt x="55563" y="139700"/>
                </a:lnTo>
                <a:lnTo>
                  <a:pt x="92075" y="93663"/>
                </a:lnTo>
                <a:lnTo>
                  <a:pt x="141288" y="52388"/>
                </a:lnTo>
                <a:lnTo>
                  <a:pt x="193675" y="23813"/>
                </a:lnTo>
                <a:lnTo>
                  <a:pt x="254000" y="6350"/>
                </a:lnTo>
                <a:close/>
              </a:path>
            </a:pathLst>
          </a:custGeom>
          <a:ln w="0">
            <a:noFill/>
            <a:prstDash val="solid"/>
            <a:round/>
            <a:headEnd/>
            <a:tailEnd/>
          </a:ln>
        </p:spPr>
      </p:sp>
      <p:sp>
        <p:nvSpPr>
          <p:cNvPr id="48" name="Ορθογώνιο: Στρογγυλεμένες γωνίες 47">
            <a:extLst>
              <a:ext uri="{FF2B5EF4-FFF2-40B4-BE49-F238E27FC236}">
                <a16:creationId xmlns:a16="http://schemas.microsoft.com/office/drawing/2014/main" id="{23489F6D-90F9-4863-AC28-04E23B84E0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5990" y="845990"/>
            <a:ext cx="10486868" cy="5166017"/>
          </a:xfrm>
          <a:prstGeom prst="roundRect">
            <a:avLst>
              <a:gd name="adj" fmla="val 3173"/>
            </a:avLst>
          </a:prstGeom>
          <a:noFill/>
          <a:ln w="4445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4F823A8A-47FD-4BFE-B43B-5621E6224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2846" y="1055489"/>
            <a:ext cx="9486309" cy="1073572"/>
          </a:xfrm>
        </p:spPr>
        <p:txBody>
          <a:bodyPr rtlCol="0" anchor="ctr">
            <a:normAutofit/>
          </a:bodyPr>
          <a:lstStyle/>
          <a:p>
            <a:pPr algn="ctr"/>
            <a:r>
              <a:rPr lang="el-GR" sz="3600" b="1" u="sng" dirty="0"/>
              <a:t>ΤΙ ΕΊΝΑΙ;</a:t>
            </a:r>
          </a:p>
        </p:txBody>
      </p:sp>
      <p:cxnSp>
        <p:nvCxnSpPr>
          <p:cNvPr id="50" name="Ευθεία γραμμή σύνδεσης 49">
            <a:extLst>
              <a:ext uri="{FF2B5EF4-FFF2-40B4-BE49-F238E27FC236}">
                <a16:creationId xmlns:a16="http://schemas.microsoft.com/office/drawing/2014/main" id="{B3CFF822-5B88-4257-86DB-464E3C755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10200" y="2240822"/>
            <a:ext cx="1371600" cy="0"/>
          </a:xfrm>
          <a:prstGeom prst="line">
            <a:avLst/>
          </a:prstGeom>
          <a:ln w="3810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Θέση περιεχομένου 2">
            <a:extLst>
              <a:ext uri="{FF2B5EF4-FFF2-40B4-BE49-F238E27FC236}">
                <a16:creationId xmlns:a16="http://schemas.microsoft.com/office/drawing/2014/main" id="{E27B6076-C893-4682-81CC-FE42A42203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2846" y="2438400"/>
            <a:ext cx="9486309" cy="3124200"/>
          </a:xfrm>
        </p:spPr>
        <p:txBody>
          <a:bodyPr rtlCol="0" anchor="ctr">
            <a:normAutofit/>
          </a:bodyPr>
          <a:lstStyle/>
          <a:p>
            <a:pPr marL="0" indent="0">
              <a:buNone/>
            </a:pPr>
            <a:r>
              <a:rPr lang="el-GR" dirty="0">
                <a:latin typeface="Bookman Old Style" panose="02050604050505020204" pitchFamily="18" charset="0"/>
              </a:rPr>
              <a:t>Η </a:t>
            </a:r>
            <a:r>
              <a:rPr lang="el-GR" b="1" dirty="0">
                <a:latin typeface="Bookman Old Style" panose="02050604050505020204" pitchFamily="18" charset="0"/>
              </a:rPr>
              <a:t>ψηφιακή ευεξία</a:t>
            </a:r>
            <a:r>
              <a:rPr lang="el-GR" dirty="0">
                <a:latin typeface="Bookman Old Style" panose="02050604050505020204" pitchFamily="18" charset="0"/>
              </a:rPr>
              <a:t> (</a:t>
            </a:r>
            <a:r>
              <a:rPr lang="el-GR" dirty="0" err="1">
                <a:latin typeface="Bookman Old Style" panose="02050604050505020204" pitchFamily="18" charset="0"/>
              </a:rPr>
              <a:t>digital</a:t>
            </a:r>
            <a:r>
              <a:rPr lang="el-GR" dirty="0">
                <a:latin typeface="Bookman Old Style" panose="02050604050505020204" pitchFamily="18" charset="0"/>
              </a:rPr>
              <a:t> </a:t>
            </a:r>
            <a:r>
              <a:rPr lang="el-GR" dirty="0" err="1">
                <a:latin typeface="Bookman Old Style" panose="02050604050505020204" pitchFamily="18" charset="0"/>
              </a:rPr>
              <a:t>well-being</a:t>
            </a:r>
            <a:r>
              <a:rPr lang="el-GR" dirty="0">
                <a:latin typeface="Bookman Old Style" panose="02050604050505020204" pitchFamily="18" charset="0"/>
              </a:rPr>
              <a:t>) είναι η </a:t>
            </a:r>
            <a:r>
              <a:rPr lang="el-GR" b="1" u="sng" dirty="0">
                <a:latin typeface="Bookman Old Style" panose="02050604050505020204" pitchFamily="18" charset="0"/>
              </a:rPr>
              <a:t>υγιής και ισορροπημένη σχέση</a:t>
            </a:r>
            <a:r>
              <a:rPr lang="el-GR" u="sng" dirty="0">
                <a:latin typeface="Bookman Old Style" panose="02050604050505020204" pitchFamily="18" charset="0"/>
              </a:rPr>
              <a:t> </a:t>
            </a:r>
            <a:r>
              <a:rPr lang="el-GR" dirty="0">
                <a:latin typeface="Bookman Old Style" panose="02050604050505020204" pitchFamily="18" charset="0"/>
              </a:rPr>
              <a:t>που έχει ένα άτομο με την τεχνολογία, ώστε η χρήση ψηφιακών συσκευών και εφαρμογών να </a:t>
            </a:r>
            <a:r>
              <a:rPr lang="el-GR" b="1" u="sng" dirty="0">
                <a:latin typeface="Bookman Old Style" panose="02050604050505020204" pitchFamily="18" charset="0"/>
              </a:rPr>
              <a:t>βελτιώνει</a:t>
            </a:r>
            <a:r>
              <a:rPr lang="el-GR" dirty="0">
                <a:latin typeface="Bookman Old Style" panose="02050604050505020204" pitchFamily="18" charset="0"/>
              </a:rPr>
              <a:t> και όχι να </a:t>
            </a:r>
            <a:r>
              <a:rPr lang="el-GR" b="1" u="sng" dirty="0">
                <a:latin typeface="Bookman Old Style" panose="02050604050505020204" pitchFamily="18" charset="0"/>
              </a:rPr>
              <a:t>επιβαρύνει</a:t>
            </a:r>
            <a:r>
              <a:rPr lang="el-GR" dirty="0">
                <a:latin typeface="Bookman Old Style" panose="02050604050505020204" pitchFamily="18" charset="0"/>
              </a:rPr>
              <a:t> την ποιότητα ζωής του.</a:t>
            </a: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1263" y="1055489"/>
            <a:ext cx="2907892" cy="1635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8485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Ορθογώνιο 38">
            <a:extLst>
              <a:ext uri="{FF2B5EF4-FFF2-40B4-BE49-F238E27FC236}">
                <a16:creationId xmlns:a16="http://schemas.microsoft.com/office/drawing/2014/main" id="{36E27C40-104A-4C05-A382-21A40999A1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1" name="Ομάδα 40">
            <a:extLst>
              <a:ext uri="{FF2B5EF4-FFF2-40B4-BE49-F238E27FC236}">
                <a16:creationId xmlns:a16="http://schemas.microsoft.com/office/drawing/2014/main" id="{C1D78633-7222-4BD8-9B43-C5A3FE3FB1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42" name="Ελεύθερη σχεδίαση 5">
              <a:extLst>
                <a:ext uri="{FF2B5EF4-FFF2-40B4-BE49-F238E27FC236}">
                  <a16:creationId xmlns:a16="http://schemas.microsoft.com/office/drawing/2014/main" id="{64A62ED5-69F8-4A9A-959F-BDFA4CB006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</p:sp>
        <p:sp>
          <p:nvSpPr>
            <p:cNvPr id="43" name="Ελεύθερη σχεδίαση 9">
              <a:extLst>
                <a:ext uri="{FF2B5EF4-FFF2-40B4-BE49-F238E27FC236}">
                  <a16:creationId xmlns:a16="http://schemas.microsoft.com/office/drawing/2014/main" id="{1E1E0581-3B45-45FA-909D-956C5BA8C3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</p:sp>
        <p:sp>
          <p:nvSpPr>
            <p:cNvPr id="44" name="Ελεύθερη σχεδίαση 13">
              <a:extLst>
                <a:ext uri="{FF2B5EF4-FFF2-40B4-BE49-F238E27FC236}">
                  <a16:creationId xmlns:a16="http://schemas.microsoft.com/office/drawing/2014/main" id="{05474103-4A93-4198-B2FA-45EC74FD52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</p:sp>
      </p:grpSp>
      <p:sp useBgFill="1">
        <p:nvSpPr>
          <p:cNvPr id="46" name="Ελεύθερη σχεδίαση: Σχήμα 45">
            <a:extLst>
              <a:ext uri="{FF2B5EF4-FFF2-40B4-BE49-F238E27FC236}">
                <a16:creationId xmlns:a16="http://schemas.microsoft.com/office/drawing/2014/main" id="{2A0F9152-48E3-49B1-872D-898BCB713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3466" y="643466"/>
            <a:ext cx="10905066" cy="5571066"/>
          </a:xfrm>
          <a:custGeom>
            <a:avLst/>
            <a:gdLst>
              <a:gd name="connsiteX0" fmla="*/ 317500 w 10905066"/>
              <a:gd name="connsiteY0" fmla="*/ 0 h 5571066"/>
              <a:gd name="connsiteX1" fmla="*/ 6969125 w 10905066"/>
              <a:gd name="connsiteY1" fmla="*/ 0 h 5571066"/>
              <a:gd name="connsiteX2" fmla="*/ 6969127 w 10905066"/>
              <a:gd name="connsiteY2" fmla="*/ 0 h 5571066"/>
              <a:gd name="connsiteX3" fmla="*/ 10587566 w 10905066"/>
              <a:gd name="connsiteY3" fmla="*/ 0 h 5571066"/>
              <a:gd name="connsiteX4" fmla="*/ 10651066 w 10905066"/>
              <a:gd name="connsiteY4" fmla="*/ 6350 h 5571066"/>
              <a:gd name="connsiteX5" fmla="*/ 10711391 w 10905066"/>
              <a:gd name="connsiteY5" fmla="*/ 23813 h 5571066"/>
              <a:gd name="connsiteX6" fmla="*/ 10763779 w 10905066"/>
              <a:gd name="connsiteY6" fmla="*/ 52388 h 5571066"/>
              <a:gd name="connsiteX7" fmla="*/ 10812991 w 10905066"/>
              <a:gd name="connsiteY7" fmla="*/ 93663 h 5571066"/>
              <a:gd name="connsiteX8" fmla="*/ 10849503 w 10905066"/>
              <a:gd name="connsiteY8" fmla="*/ 139700 h 5571066"/>
              <a:gd name="connsiteX9" fmla="*/ 10881253 w 10905066"/>
              <a:gd name="connsiteY9" fmla="*/ 195263 h 5571066"/>
              <a:gd name="connsiteX10" fmla="*/ 10898716 w 10905066"/>
              <a:gd name="connsiteY10" fmla="*/ 254000 h 5571066"/>
              <a:gd name="connsiteX11" fmla="*/ 10905066 w 10905066"/>
              <a:gd name="connsiteY11" fmla="*/ 319088 h 5571066"/>
              <a:gd name="connsiteX12" fmla="*/ 10905066 w 10905066"/>
              <a:gd name="connsiteY12" fmla="*/ 1556279 h 5571066"/>
              <a:gd name="connsiteX13" fmla="*/ 10905066 w 10905066"/>
              <a:gd name="connsiteY13" fmla="*/ 4014788 h 5571066"/>
              <a:gd name="connsiteX14" fmla="*/ 10905066 w 10905066"/>
              <a:gd name="connsiteY14" fmla="*/ 5251979 h 5571066"/>
              <a:gd name="connsiteX15" fmla="*/ 10898716 w 10905066"/>
              <a:gd name="connsiteY15" fmla="*/ 5317066 h 5571066"/>
              <a:gd name="connsiteX16" fmla="*/ 10881253 w 10905066"/>
              <a:gd name="connsiteY16" fmla="*/ 5375804 h 5571066"/>
              <a:gd name="connsiteX17" fmla="*/ 10849503 w 10905066"/>
              <a:gd name="connsiteY17" fmla="*/ 5431366 h 5571066"/>
              <a:gd name="connsiteX18" fmla="*/ 10812991 w 10905066"/>
              <a:gd name="connsiteY18" fmla="*/ 5478991 h 5571066"/>
              <a:gd name="connsiteX19" fmla="*/ 10763779 w 10905066"/>
              <a:gd name="connsiteY19" fmla="*/ 5518679 h 5571066"/>
              <a:gd name="connsiteX20" fmla="*/ 10711391 w 10905066"/>
              <a:gd name="connsiteY20" fmla="*/ 5547254 h 5571066"/>
              <a:gd name="connsiteX21" fmla="*/ 10651066 w 10905066"/>
              <a:gd name="connsiteY21" fmla="*/ 5564716 h 5571066"/>
              <a:gd name="connsiteX22" fmla="*/ 10587566 w 10905066"/>
              <a:gd name="connsiteY22" fmla="*/ 5571066 h 5571066"/>
              <a:gd name="connsiteX23" fmla="*/ 6969125 w 10905066"/>
              <a:gd name="connsiteY23" fmla="*/ 5571066 h 5571066"/>
              <a:gd name="connsiteX24" fmla="*/ 3935941 w 10905066"/>
              <a:gd name="connsiteY24" fmla="*/ 5571066 h 5571066"/>
              <a:gd name="connsiteX25" fmla="*/ 317500 w 10905066"/>
              <a:gd name="connsiteY25" fmla="*/ 5571066 h 5571066"/>
              <a:gd name="connsiteX26" fmla="*/ 254000 w 10905066"/>
              <a:gd name="connsiteY26" fmla="*/ 5564716 h 5571066"/>
              <a:gd name="connsiteX27" fmla="*/ 193675 w 10905066"/>
              <a:gd name="connsiteY27" fmla="*/ 5547254 h 5571066"/>
              <a:gd name="connsiteX28" fmla="*/ 141288 w 10905066"/>
              <a:gd name="connsiteY28" fmla="*/ 5518679 h 5571066"/>
              <a:gd name="connsiteX29" fmla="*/ 92075 w 10905066"/>
              <a:gd name="connsiteY29" fmla="*/ 5478991 h 5571066"/>
              <a:gd name="connsiteX30" fmla="*/ 55563 w 10905066"/>
              <a:gd name="connsiteY30" fmla="*/ 5431366 h 5571066"/>
              <a:gd name="connsiteX31" fmla="*/ 23813 w 10905066"/>
              <a:gd name="connsiteY31" fmla="*/ 5375804 h 5571066"/>
              <a:gd name="connsiteX32" fmla="*/ 6350 w 10905066"/>
              <a:gd name="connsiteY32" fmla="*/ 5317066 h 5571066"/>
              <a:gd name="connsiteX33" fmla="*/ 0 w 10905066"/>
              <a:gd name="connsiteY33" fmla="*/ 5251979 h 5571066"/>
              <a:gd name="connsiteX34" fmla="*/ 0 w 10905066"/>
              <a:gd name="connsiteY34" fmla="*/ 4014789 h 5571066"/>
              <a:gd name="connsiteX35" fmla="*/ 0 w 10905066"/>
              <a:gd name="connsiteY35" fmla="*/ 4014788 h 5571066"/>
              <a:gd name="connsiteX36" fmla="*/ 0 w 10905066"/>
              <a:gd name="connsiteY36" fmla="*/ 319088 h 5571066"/>
              <a:gd name="connsiteX37" fmla="*/ 6350 w 10905066"/>
              <a:gd name="connsiteY37" fmla="*/ 254000 h 5571066"/>
              <a:gd name="connsiteX38" fmla="*/ 23813 w 10905066"/>
              <a:gd name="connsiteY38" fmla="*/ 195263 h 5571066"/>
              <a:gd name="connsiteX39" fmla="*/ 55563 w 10905066"/>
              <a:gd name="connsiteY39" fmla="*/ 139700 h 5571066"/>
              <a:gd name="connsiteX40" fmla="*/ 92075 w 10905066"/>
              <a:gd name="connsiteY40" fmla="*/ 93663 h 5571066"/>
              <a:gd name="connsiteX41" fmla="*/ 141288 w 10905066"/>
              <a:gd name="connsiteY41" fmla="*/ 52388 h 5571066"/>
              <a:gd name="connsiteX42" fmla="*/ 193675 w 10905066"/>
              <a:gd name="connsiteY42" fmla="*/ 23813 h 5571066"/>
              <a:gd name="connsiteX43" fmla="*/ 254000 w 10905066"/>
              <a:gd name="connsiteY43" fmla="*/ 6350 h 557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0905066" h="5571066">
                <a:moveTo>
                  <a:pt x="317500" y="0"/>
                </a:moveTo>
                <a:lnTo>
                  <a:pt x="6969125" y="0"/>
                </a:lnTo>
                <a:lnTo>
                  <a:pt x="6969127" y="0"/>
                </a:lnTo>
                <a:lnTo>
                  <a:pt x="10587566" y="0"/>
                </a:lnTo>
                <a:lnTo>
                  <a:pt x="10651066" y="6350"/>
                </a:lnTo>
                <a:lnTo>
                  <a:pt x="10711391" y="23813"/>
                </a:lnTo>
                <a:lnTo>
                  <a:pt x="10763779" y="52388"/>
                </a:lnTo>
                <a:lnTo>
                  <a:pt x="10812991" y="93663"/>
                </a:lnTo>
                <a:lnTo>
                  <a:pt x="10849503" y="139700"/>
                </a:lnTo>
                <a:lnTo>
                  <a:pt x="10881253" y="195263"/>
                </a:lnTo>
                <a:lnTo>
                  <a:pt x="10898716" y="254000"/>
                </a:lnTo>
                <a:lnTo>
                  <a:pt x="10905066" y="319088"/>
                </a:lnTo>
                <a:lnTo>
                  <a:pt x="10905066" y="1556279"/>
                </a:lnTo>
                <a:lnTo>
                  <a:pt x="10905066" y="4014788"/>
                </a:lnTo>
                <a:lnTo>
                  <a:pt x="10905066" y="5251979"/>
                </a:lnTo>
                <a:lnTo>
                  <a:pt x="10898716" y="5317066"/>
                </a:lnTo>
                <a:lnTo>
                  <a:pt x="10881253" y="5375804"/>
                </a:lnTo>
                <a:lnTo>
                  <a:pt x="10849503" y="5431366"/>
                </a:lnTo>
                <a:lnTo>
                  <a:pt x="10812991" y="5478991"/>
                </a:lnTo>
                <a:lnTo>
                  <a:pt x="10763779" y="5518679"/>
                </a:lnTo>
                <a:lnTo>
                  <a:pt x="10711391" y="5547254"/>
                </a:lnTo>
                <a:lnTo>
                  <a:pt x="10651066" y="5564716"/>
                </a:lnTo>
                <a:lnTo>
                  <a:pt x="10587566" y="5571066"/>
                </a:lnTo>
                <a:lnTo>
                  <a:pt x="6969125" y="5571066"/>
                </a:lnTo>
                <a:lnTo>
                  <a:pt x="3935941" y="5571066"/>
                </a:lnTo>
                <a:lnTo>
                  <a:pt x="317500" y="5571066"/>
                </a:lnTo>
                <a:lnTo>
                  <a:pt x="254000" y="5564716"/>
                </a:lnTo>
                <a:lnTo>
                  <a:pt x="193675" y="5547254"/>
                </a:lnTo>
                <a:lnTo>
                  <a:pt x="141288" y="5518679"/>
                </a:lnTo>
                <a:lnTo>
                  <a:pt x="92075" y="5478991"/>
                </a:lnTo>
                <a:lnTo>
                  <a:pt x="55563" y="5431366"/>
                </a:lnTo>
                <a:lnTo>
                  <a:pt x="23813" y="5375804"/>
                </a:lnTo>
                <a:lnTo>
                  <a:pt x="6350" y="5317066"/>
                </a:lnTo>
                <a:lnTo>
                  <a:pt x="0" y="5251979"/>
                </a:lnTo>
                <a:lnTo>
                  <a:pt x="0" y="4014789"/>
                </a:lnTo>
                <a:lnTo>
                  <a:pt x="0" y="4014788"/>
                </a:lnTo>
                <a:lnTo>
                  <a:pt x="0" y="319088"/>
                </a:lnTo>
                <a:lnTo>
                  <a:pt x="6350" y="254000"/>
                </a:lnTo>
                <a:lnTo>
                  <a:pt x="23813" y="195263"/>
                </a:lnTo>
                <a:lnTo>
                  <a:pt x="55563" y="139700"/>
                </a:lnTo>
                <a:lnTo>
                  <a:pt x="92075" y="93663"/>
                </a:lnTo>
                <a:lnTo>
                  <a:pt x="141288" y="52388"/>
                </a:lnTo>
                <a:lnTo>
                  <a:pt x="193675" y="23813"/>
                </a:lnTo>
                <a:lnTo>
                  <a:pt x="254000" y="6350"/>
                </a:lnTo>
                <a:close/>
              </a:path>
            </a:pathLst>
          </a:custGeom>
          <a:ln w="0">
            <a:noFill/>
            <a:prstDash val="solid"/>
            <a:round/>
            <a:headEnd/>
            <a:tailEnd/>
          </a:ln>
        </p:spPr>
      </p:sp>
      <p:sp>
        <p:nvSpPr>
          <p:cNvPr id="48" name="Ορθογώνιο: Στρογγυλεμένες γωνίες 47">
            <a:extLst>
              <a:ext uri="{FF2B5EF4-FFF2-40B4-BE49-F238E27FC236}">
                <a16:creationId xmlns:a16="http://schemas.microsoft.com/office/drawing/2014/main" id="{23489F6D-90F9-4863-AC28-04E23B84E0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5990" y="845990"/>
            <a:ext cx="10486868" cy="5166017"/>
          </a:xfrm>
          <a:prstGeom prst="roundRect">
            <a:avLst>
              <a:gd name="adj" fmla="val 3173"/>
            </a:avLst>
          </a:prstGeom>
          <a:noFill/>
          <a:ln w="4445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4F823A8A-47FD-4BFE-B43B-5621E6224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2846" y="1055489"/>
            <a:ext cx="9486309" cy="1073572"/>
          </a:xfrm>
        </p:spPr>
        <p:txBody>
          <a:bodyPr rtlCol="0" anchor="ctr">
            <a:normAutofit fontScale="90000"/>
          </a:bodyPr>
          <a:lstStyle/>
          <a:p>
            <a:pPr algn="ctr"/>
            <a:r>
              <a:rPr lang="el-GR" sz="3600" b="1" u="sng" dirty="0"/>
              <a:t>ΓΙΑΤΙ ΜΑΣ ΑΦΟΡΑ; </a:t>
            </a:r>
            <a:br>
              <a:rPr lang="en-GB" sz="3600" b="1" u="sng"/>
            </a:br>
            <a:r>
              <a:rPr lang="el-GR" sz="3600" b="1" u="sng"/>
              <a:t> </a:t>
            </a:r>
            <a:r>
              <a:rPr lang="el-GR" sz="3600" b="1" u="sng" dirty="0"/>
              <a:t>ΠΩΣ ΚΙΝΔΥΝΕΥΟΥΜΕ;</a:t>
            </a:r>
          </a:p>
        </p:txBody>
      </p:sp>
      <p:cxnSp>
        <p:nvCxnSpPr>
          <p:cNvPr id="50" name="Ευθεία γραμμή σύνδεσης 49">
            <a:extLst>
              <a:ext uri="{FF2B5EF4-FFF2-40B4-BE49-F238E27FC236}">
                <a16:creationId xmlns:a16="http://schemas.microsoft.com/office/drawing/2014/main" id="{B3CFF822-5B88-4257-86DB-464E3C755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10200" y="2240822"/>
            <a:ext cx="1371600" cy="0"/>
          </a:xfrm>
          <a:prstGeom prst="line">
            <a:avLst/>
          </a:prstGeom>
          <a:ln w="3810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Θέση περιεχομένου 2">
            <a:extLst>
              <a:ext uri="{FF2B5EF4-FFF2-40B4-BE49-F238E27FC236}">
                <a16:creationId xmlns:a16="http://schemas.microsoft.com/office/drawing/2014/main" id="{E27B6076-C893-4682-81CC-FE42A42203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6269" y="2381607"/>
            <a:ext cx="9486309" cy="3124200"/>
          </a:xfrm>
        </p:spPr>
        <p:txBody>
          <a:bodyPr rtlCol="0" anchor="ctr">
            <a:normAutofit/>
          </a:bodyPr>
          <a:lstStyle/>
          <a:p>
            <a:pPr marL="0" indent="0">
              <a:buNone/>
            </a:pPr>
            <a:r>
              <a:rPr lang="el-GR" dirty="0"/>
              <a:t>Μας αφορά η </a:t>
            </a:r>
            <a:r>
              <a:rPr lang="el-GR" b="1" dirty="0"/>
              <a:t>ψηφιακή ευεξία</a:t>
            </a:r>
            <a:r>
              <a:rPr lang="el-GR" dirty="0"/>
              <a:t> γιατί η τεχνολογία είναι πλέον </a:t>
            </a:r>
            <a:r>
              <a:rPr lang="el-GR" b="1" dirty="0"/>
              <a:t>μέρος της καθημερινής μας ζωής</a:t>
            </a:r>
            <a:r>
              <a:rPr lang="el-GR" dirty="0"/>
              <a:t> και επηρεάζει άμεσα την υγεία, τις σχέσεις και την παραγωγικότητά μας. Συγκεκριμένα:</a:t>
            </a:r>
          </a:p>
          <a:p>
            <a:pPr marL="0" indent="0">
              <a:buNone/>
            </a:pPr>
            <a:r>
              <a:rPr lang="el-GR" b="1" dirty="0"/>
              <a:t>✔ 1. Επηρεάζει την ψυχική μας υγεία (εξάρτηση, άγχος, χαμηλή αυτοεκτίμηση κλπ.)</a:t>
            </a:r>
          </a:p>
          <a:p>
            <a:pPr marL="0" indent="0">
              <a:buNone/>
            </a:pPr>
            <a:r>
              <a:rPr lang="el-GR" b="1" dirty="0"/>
              <a:t>✔ 2. Επηρεάζει την σωματική υγειά (πονοκέφαλοι, κόπωση ματιών κλπ.)</a:t>
            </a:r>
          </a:p>
          <a:p>
            <a:pPr marL="0" indent="0">
              <a:buNone/>
            </a:pPr>
            <a:r>
              <a:rPr lang="el-GR" b="1" dirty="0"/>
              <a:t>✔ 3. Επηρεάζει την κοινωνική μας ζωή (μείωση ποιοτικού χρόνου)</a:t>
            </a:r>
          </a:p>
          <a:p>
            <a:pPr marL="0" indent="0">
              <a:buNone/>
            </a:pPr>
            <a:r>
              <a:rPr lang="el-GR" b="1" dirty="0"/>
              <a:t>✔ 4. Επηρεάζει την παραγωγικότητα και το διάβασμα (μείωση παραγωγικότητας)</a:t>
            </a:r>
          </a:p>
        </p:txBody>
      </p:sp>
    </p:spTree>
    <p:extLst>
      <p:ext uri="{BB962C8B-B14F-4D97-AF65-F5344CB8AC3E}">
        <p14:creationId xmlns:p14="http://schemas.microsoft.com/office/powerpoint/2010/main" val="3941980516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Ορθογώνιο 38">
            <a:extLst>
              <a:ext uri="{FF2B5EF4-FFF2-40B4-BE49-F238E27FC236}">
                <a16:creationId xmlns:a16="http://schemas.microsoft.com/office/drawing/2014/main" id="{36E27C40-104A-4C05-A382-21A40999A1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1" name="Ομάδα 40">
            <a:extLst>
              <a:ext uri="{FF2B5EF4-FFF2-40B4-BE49-F238E27FC236}">
                <a16:creationId xmlns:a16="http://schemas.microsoft.com/office/drawing/2014/main" id="{C1D78633-7222-4BD8-9B43-C5A3FE3FB1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42" name="Ελεύθερη σχεδίαση 5">
              <a:extLst>
                <a:ext uri="{FF2B5EF4-FFF2-40B4-BE49-F238E27FC236}">
                  <a16:creationId xmlns:a16="http://schemas.microsoft.com/office/drawing/2014/main" id="{64A62ED5-69F8-4A9A-959F-BDFA4CB006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</p:sp>
        <p:sp>
          <p:nvSpPr>
            <p:cNvPr id="43" name="Ελεύθερη σχεδίαση 9">
              <a:extLst>
                <a:ext uri="{FF2B5EF4-FFF2-40B4-BE49-F238E27FC236}">
                  <a16:creationId xmlns:a16="http://schemas.microsoft.com/office/drawing/2014/main" id="{1E1E0581-3B45-45FA-909D-956C5BA8C3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</p:sp>
        <p:sp>
          <p:nvSpPr>
            <p:cNvPr id="44" name="Ελεύθερη σχεδίαση 13">
              <a:extLst>
                <a:ext uri="{FF2B5EF4-FFF2-40B4-BE49-F238E27FC236}">
                  <a16:creationId xmlns:a16="http://schemas.microsoft.com/office/drawing/2014/main" id="{05474103-4A93-4198-B2FA-45EC74FD52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</p:sp>
      </p:grpSp>
      <p:sp useBgFill="1">
        <p:nvSpPr>
          <p:cNvPr id="46" name="Ελεύθερη σχεδίαση: Σχήμα 45">
            <a:extLst>
              <a:ext uri="{FF2B5EF4-FFF2-40B4-BE49-F238E27FC236}">
                <a16:creationId xmlns:a16="http://schemas.microsoft.com/office/drawing/2014/main" id="{2A0F9152-48E3-49B1-872D-898BCB713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3466" y="643466"/>
            <a:ext cx="10905066" cy="5571066"/>
          </a:xfrm>
          <a:custGeom>
            <a:avLst/>
            <a:gdLst>
              <a:gd name="connsiteX0" fmla="*/ 317500 w 10905066"/>
              <a:gd name="connsiteY0" fmla="*/ 0 h 5571066"/>
              <a:gd name="connsiteX1" fmla="*/ 6969125 w 10905066"/>
              <a:gd name="connsiteY1" fmla="*/ 0 h 5571066"/>
              <a:gd name="connsiteX2" fmla="*/ 6969127 w 10905066"/>
              <a:gd name="connsiteY2" fmla="*/ 0 h 5571066"/>
              <a:gd name="connsiteX3" fmla="*/ 10587566 w 10905066"/>
              <a:gd name="connsiteY3" fmla="*/ 0 h 5571066"/>
              <a:gd name="connsiteX4" fmla="*/ 10651066 w 10905066"/>
              <a:gd name="connsiteY4" fmla="*/ 6350 h 5571066"/>
              <a:gd name="connsiteX5" fmla="*/ 10711391 w 10905066"/>
              <a:gd name="connsiteY5" fmla="*/ 23813 h 5571066"/>
              <a:gd name="connsiteX6" fmla="*/ 10763779 w 10905066"/>
              <a:gd name="connsiteY6" fmla="*/ 52388 h 5571066"/>
              <a:gd name="connsiteX7" fmla="*/ 10812991 w 10905066"/>
              <a:gd name="connsiteY7" fmla="*/ 93663 h 5571066"/>
              <a:gd name="connsiteX8" fmla="*/ 10849503 w 10905066"/>
              <a:gd name="connsiteY8" fmla="*/ 139700 h 5571066"/>
              <a:gd name="connsiteX9" fmla="*/ 10881253 w 10905066"/>
              <a:gd name="connsiteY9" fmla="*/ 195263 h 5571066"/>
              <a:gd name="connsiteX10" fmla="*/ 10898716 w 10905066"/>
              <a:gd name="connsiteY10" fmla="*/ 254000 h 5571066"/>
              <a:gd name="connsiteX11" fmla="*/ 10905066 w 10905066"/>
              <a:gd name="connsiteY11" fmla="*/ 319088 h 5571066"/>
              <a:gd name="connsiteX12" fmla="*/ 10905066 w 10905066"/>
              <a:gd name="connsiteY12" fmla="*/ 1556279 h 5571066"/>
              <a:gd name="connsiteX13" fmla="*/ 10905066 w 10905066"/>
              <a:gd name="connsiteY13" fmla="*/ 4014788 h 5571066"/>
              <a:gd name="connsiteX14" fmla="*/ 10905066 w 10905066"/>
              <a:gd name="connsiteY14" fmla="*/ 5251979 h 5571066"/>
              <a:gd name="connsiteX15" fmla="*/ 10898716 w 10905066"/>
              <a:gd name="connsiteY15" fmla="*/ 5317066 h 5571066"/>
              <a:gd name="connsiteX16" fmla="*/ 10881253 w 10905066"/>
              <a:gd name="connsiteY16" fmla="*/ 5375804 h 5571066"/>
              <a:gd name="connsiteX17" fmla="*/ 10849503 w 10905066"/>
              <a:gd name="connsiteY17" fmla="*/ 5431366 h 5571066"/>
              <a:gd name="connsiteX18" fmla="*/ 10812991 w 10905066"/>
              <a:gd name="connsiteY18" fmla="*/ 5478991 h 5571066"/>
              <a:gd name="connsiteX19" fmla="*/ 10763779 w 10905066"/>
              <a:gd name="connsiteY19" fmla="*/ 5518679 h 5571066"/>
              <a:gd name="connsiteX20" fmla="*/ 10711391 w 10905066"/>
              <a:gd name="connsiteY20" fmla="*/ 5547254 h 5571066"/>
              <a:gd name="connsiteX21" fmla="*/ 10651066 w 10905066"/>
              <a:gd name="connsiteY21" fmla="*/ 5564716 h 5571066"/>
              <a:gd name="connsiteX22" fmla="*/ 10587566 w 10905066"/>
              <a:gd name="connsiteY22" fmla="*/ 5571066 h 5571066"/>
              <a:gd name="connsiteX23" fmla="*/ 6969125 w 10905066"/>
              <a:gd name="connsiteY23" fmla="*/ 5571066 h 5571066"/>
              <a:gd name="connsiteX24" fmla="*/ 3935941 w 10905066"/>
              <a:gd name="connsiteY24" fmla="*/ 5571066 h 5571066"/>
              <a:gd name="connsiteX25" fmla="*/ 317500 w 10905066"/>
              <a:gd name="connsiteY25" fmla="*/ 5571066 h 5571066"/>
              <a:gd name="connsiteX26" fmla="*/ 254000 w 10905066"/>
              <a:gd name="connsiteY26" fmla="*/ 5564716 h 5571066"/>
              <a:gd name="connsiteX27" fmla="*/ 193675 w 10905066"/>
              <a:gd name="connsiteY27" fmla="*/ 5547254 h 5571066"/>
              <a:gd name="connsiteX28" fmla="*/ 141288 w 10905066"/>
              <a:gd name="connsiteY28" fmla="*/ 5518679 h 5571066"/>
              <a:gd name="connsiteX29" fmla="*/ 92075 w 10905066"/>
              <a:gd name="connsiteY29" fmla="*/ 5478991 h 5571066"/>
              <a:gd name="connsiteX30" fmla="*/ 55563 w 10905066"/>
              <a:gd name="connsiteY30" fmla="*/ 5431366 h 5571066"/>
              <a:gd name="connsiteX31" fmla="*/ 23813 w 10905066"/>
              <a:gd name="connsiteY31" fmla="*/ 5375804 h 5571066"/>
              <a:gd name="connsiteX32" fmla="*/ 6350 w 10905066"/>
              <a:gd name="connsiteY32" fmla="*/ 5317066 h 5571066"/>
              <a:gd name="connsiteX33" fmla="*/ 0 w 10905066"/>
              <a:gd name="connsiteY33" fmla="*/ 5251979 h 5571066"/>
              <a:gd name="connsiteX34" fmla="*/ 0 w 10905066"/>
              <a:gd name="connsiteY34" fmla="*/ 4014789 h 5571066"/>
              <a:gd name="connsiteX35" fmla="*/ 0 w 10905066"/>
              <a:gd name="connsiteY35" fmla="*/ 4014788 h 5571066"/>
              <a:gd name="connsiteX36" fmla="*/ 0 w 10905066"/>
              <a:gd name="connsiteY36" fmla="*/ 319088 h 5571066"/>
              <a:gd name="connsiteX37" fmla="*/ 6350 w 10905066"/>
              <a:gd name="connsiteY37" fmla="*/ 254000 h 5571066"/>
              <a:gd name="connsiteX38" fmla="*/ 23813 w 10905066"/>
              <a:gd name="connsiteY38" fmla="*/ 195263 h 5571066"/>
              <a:gd name="connsiteX39" fmla="*/ 55563 w 10905066"/>
              <a:gd name="connsiteY39" fmla="*/ 139700 h 5571066"/>
              <a:gd name="connsiteX40" fmla="*/ 92075 w 10905066"/>
              <a:gd name="connsiteY40" fmla="*/ 93663 h 5571066"/>
              <a:gd name="connsiteX41" fmla="*/ 141288 w 10905066"/>
              <a:gd name="connsiteY41" fmla="*/ 52388 h 5571066"/>
              <a:gd name="connsiteX42" fmla="*/ 193675 w 10905066"/>
              <a:gd name="connsiteY42" fmla="*/ 23813 h 5571066"/>
              <a:gd name="connsiteX43" fmla="*/ 254000 w 10905066"/>
              <a:gd name="connsiteY43" fmla="*/ 6350 h 557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0905066" h="5571066">
                <a:moveTo>
                  <a:pt x="317500" y="0"/>
                </a:moveTo>
                <a:lnTo>
                  <a:pt x="6969125" y="0"/>
                </a:lnTo>
                <a:lnTo>
                  <a:pt x="6969127" y="0"/>
                </a:lnTo>
                <a:lnTo>
                  <a:pt x="10587566" y="0"/>
                </a:lnTo>
                <a:lnTo>
                  <a:pt x="10651066" y="6350"/>
                </a:lnTo>
                <a:lnTo>
                  <a:pt x="10711391" y="23813"/>
                </a:lnTo>
                <a:lnTo>
                  <a:pt x="10763779" y="52388"/>
                </a:lnTo>
                <a:lnTo>
                  <a:pt x="10812991" y="93663"/>
                </a:lnTo>
                <a:lnTo>
                  <a:pt x="10849503" y="139700"/>
                </a:lnTo>
                <a:lnTo>
                  <a:pt x="10881253" y="195263"/>
                </a:lnTo>
                <a:lnTo>
                  <a:pt x="10898716" y="254000"/>
                </a:lnTo>
                <a:lnTo>
                  <a:pt x="10905066" y="319088"/>
                </a:lnTo>
                <a:lnTo>
                  <a:pt x="10905066" y="1556279"/>
                </a:lnTo>
                <a:lnTo>
                  <a:pt x="10905066" y="4014788"/>
                </a:lnTo>
                <a:lnTo>
                  <a:pt x="10905066" y="5251979"/>
                </a:lnTo>
                <a:lnTo>
                  <a:pt x="10898716" y="5317066"/>
                </a:lnTo>
                <a:lnTo>
                  <a:pt x="10881253" y="5375804"/>
                </a:lnTo>
                <a:lnTo>
                  <a:pt x="10849503" y="5431366"/>
                </a:lnTo>
                <a:lnTo>
                  <a:pt x="10812991" y="5478991"/>
                </a:lnTo>
                <a:lnTo>
                  <a:pt x="10763779" y="5518679"/>
                </a:lnTo>
                <a:lnTo>
                  <a:pt x="10711391" y="5547254"/>
                </a:lnTo>
                <a:lnTo>
                  <a:pt x="10651066" y="5564716"/>
                </a:lnTo>
                <a:lnTo>
                  <a:pt x="10587566" y="5571066"/>
                </a:lnTo>
                <a:lnTo>
                  <a:pt x="6969125" y="5571066"/>
                </a:lnTo>
                <a:lnTo>
                  <a:pt x="3935941" y="5571066"/>
                </a:lnTo>
                <a:lnTo>
                  <a:pt x="317500" y="5571066"/>
                </a:lnTo>
                <a:lnTo>
                  <a:pt x="254000" y="5564716"/>
                </a:lnTo>
                <a:lnTo>
                  <a:pt x="193675" y="5547254"/>
                </a:lnTo>
                <a:lnTo>
                  <a:pt x="141288" y="5518679"/>
                </a:lnTo>
                <a:lnTo>
                  <a:pt x="92075" y="5478991"/>
                </a:lnTo>
                <a:lnTo>
                  <a:pt x="55563" y="5431366"/>
                </a:lnTo>
                <a:lnTo>
                  <a:pt x="23813" y="5375804"/>
                </a:lnTo>
                <a:lnTo>
                  <a:pt x="6350" y="5317066"/>
                </a:lnTo>
                <a:lnTo>
                  <a:pt x="0" y="5251979"/>
                </a:lnTo>
                <a:lnTo>
                  <a:pt x="0" y="4014789"/>
                </a:lnTo>
                <a:lnTo>
                  <a:pt x="0" y="4014788"/>
                </a:lnTo>
                <a:lnTo>
                  <a:pt x="0" y="319088"/>
                </a:lnTo>
                <a:lnTo>
                  <a:pt x="6350" y="254000"/>
                </a:lnTo>
                <a:lnTo>
                  <a:pt x="23813" y="195263"/>
                </a:lnTo>
                <a:lnTo>
                  <a:pt x="55563" y="139700"/>
                </a:lnTo>
                <a:lnTo>
                  <a:pt x="92075" y="93663"/>
                </a:lnTo>
                <a:lnTo>
                  <a:pt x="141288" y="52388"/>
                </a:lnTo>
                <a:lnTo>
                  <a:pt x="193675" y="23813"/>
                </a:lnTo>
                <a:lnTo>
                  <a:pt x="254000" y="6350"/>
                </a:lnTo>
                <a:close/>
              </a:path>
            </a:pathLst>
          </a:custGeom>
          <a:ln w="0">
            <a:noFill/>
            <a:prstDash val="solid"/>
            <a:round/>
            <a:headEnd/>
            <a:tailEnd/>
          </a:ln>
        </p:spPr>
      </p:sp>
      <p:sp>
        <p:nvSpPr>
          <p:cNvPr id="48" name="Ορθογώνιο: Στρογγυλεμένες γωνίες 47">
            <a:extLst>
              <a:ext uri="{FF2B5EF4-FFF2-40B4-BE49-F238E27FC236}">
                <a16:creationId xmlns:a16="http://schemas.microsoft.com/office/drawing/2014/main" id="{23489F6D-90F9-4863-AC28-04E23B84E0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5990" y="845990"/>
            <a:ext cx="10486868" cy="5166017"/>
          </a:xfrm>
          <a:prstGeom prst="roundRect">
            <a:avLst>
              <a:gd name="adj" fmla="val 3173"/>
            </a:avLst>
          </a:prstGeom>
          <a:noFill/>
          <a:ln w="4445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4F823A8A-47FD-4BFE-B43B-5621E6224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2846" y="1055489"/>
            <a:ext cx="9486309" cy="1073572"/>
          </a:xfrm>
        </p:spPr>
        <p:txBody>
          <a:bodyPr rtlCol="0" anchor="ctr">
            <a:normAutofit/>
          </a:bodyPr>
          <a:lstStyle/>
          <a:p>
            <a:pPr algn="ctr"/>
            <a:r>
              <a:rPr lang="el-GR" sz="3600" b="1" u="sng" dirty="0"/>
              <a:t>ΑΣΦΑΛΕΙΑ ΣΤΟ ΔΙΑΔΙΚΤΥΟ</a:t>
            </a:r>
          </a:p>
        </p:txBody>
      </p:sp>
      <p:cxnSp>
        <p:nvCxnSpPr>
          <p:cNvPr id="50" name="Ευθεία γραμμή σύνδεσης 49">
            <a:extLst>
              <a:ext uri="{FF2B5EF4-FFF2-40B4-BE49-F238E27FC236}">
                <a16:creationId xmlns:a16="http://schemas.microsoft.com/office/drawing/2014/main" id="{B3CFF822-5B88-4257-86DB-464E3C755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10200" y="2240822"/>
            <a:ext cx="1371600" cy="0"/>
          </a:xfrm>
          <a:prstGeom prst="line">
            <a:avLst/>
          </a:prstGeom>
          <a:ln w="3810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Θέση περιεχομένου 2">
            <a:extLst>
              <a:ext uri="{FF2B5EF4-FFF2-40B4-BE49-F238E27FC236}">
                <a16:creationId xmlns:a16="http://schemas.microsoft.com/office/drawing/2014/main" id="{E27B6076-C893-4682-81CC-FE42A42203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6269" y="2381607"/>
            <a:ext cx="9486309" cy="3124200"/>
          </a:xfrm>
        </p:spPr>
        <p:txBody>
          <a:bodyPr rtlCol="0" anchor="ctr">
            <a:normAutofit/>
          </a:bodyPr>
          <a:lstStyle/>
          <a:p>
            <a:pPr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el-GR" b="1" dirty="0"/>
              <a:t>Χρήση ισχυρών κωδικών</a:t>
            </a:r>
          </a:p>
          <a:p>
            <a:pPr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el-GR" b="1" dirty="0"/>
              <a:t>Ιδιωτικός λογαριασμός</a:t>
            </a:r>
          </a:p>
          <a:p>
            <a:pPr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el-GR" b="1" dirty="0"/>
              <a:t>Ασφαλής πλοήγηση</a:t>
            </a:r>
          </a:p>
          <a:p>
            <a:pPr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el-GR" b="1" dirty="0"/>
              <a:t>Χρήση ενημερωμένου λογισμικού</a:t>
            </a:r>
          </a:p>
          <a:p>
            <a:pPr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el-GR" b="1" dirty="0"/>
              <a:t>Αποφυγή παράνομων/επικίνδυνων λήψεων</a:t>
            </a:r>
          </a:p>
          <a:p>
            <a:pPr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el-GR" b="1" dirty="0"/>
              <a:t>Γονικός έλεγχος για παιδιά </a:t>
            </a:r>
          </a:p>
          <a:p>
            <a:pPr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v"/>
            </a:pPr>
            <a:endParaRPr lang="el-GR" b="1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8155" y="2561554"/>
            <a:ext cx="2944680" cy="2825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296237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Ορθογώνιο 38">
            <a:extLst>
              <a:ext uri="{FF2B5EF4-FFF2-40B4-BE49-F238E27FC236}">
                <a16:creationId xmlns:a16="http://schemas.microsoft.com/office/drawing/2014/main" id="{36E27C40-104A-4C05-A382-21A40999A1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1" name="Ομάδα 40">
            <a:extLst>
              <a:ext uri="{FF2B5EF4-FFF2-40B4-BE49-F238E27FC236}">
                <a16:creationId xmlns:a16="http://schemas.microsoft.com/office/drawing/2014/main" id="{C1D78633-7222-4BD8-9B43-C5A3FE3FB1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42" name="Ελεύθερη σχεδίαση 5">
              <a:extLst>
                <a:ext uri="{FF2B5EF4-FFF2-40B4-BE49-F238E27FC236}">
                  <a16:creationId xmlns:a16="http://schemas.microsoft.com/office/drawing/2014/main" id="{64A62ED5-69F8-4A9A-959F-BDFA4CB006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</p:sp>
        <p:sp>
          <p:nvSpPr>
            <p:cNvPr id="43" name="Ελεύθερη σχεδίαση 9">
              <a:extLst>
                <a:ext uri="{FF2B5EF4-FFF2-40B4-BE49-F238E27FC236}">
                  <a16:creationId xmlns:a16="http://schemas.microsoft.com/office/drawing/2014/main" id="{1E1E0581-3B45-45FA-909D-956C5BA8C3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</p:sp>
        <p:sp>
          <p:nvSpPr>
            <p:cNvPr id="44" name="Ελεύθερη σχεδίαση 13">
              <a:extLst>
                <a:ext uri="{FF2B5EF4-FFF2-40B4-BE49-F238E27FC236}">
                  <a16:creationId xmlns:a16="http://schemas.microsoft.com/office/drawing/2014/main" id="{05474103-4A93-4198-B2FA-45EC74FD52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</p:sp>
      </p:grpSp>
      <p:sp useBgFill="1">
        <p:nvSpPr>
          <p:cNvPr id="46" name="Ελεύθερη σχεδίαση: Σχήμα 45">
            <a:extLst>
              <a:ext uri="{FF2B5EF4-FFF2-40B4-BE49-F238E27FC236}">
                <a16:creationId xmlns:a16="http://schemas.microsoft.com/office/drawing/2014/main" id="{2A0F9152-48E3-49B1-872D-898BCB713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3466" y="643466"/>
            <a:ext cx="10905066" cy="5571066"/>
          </a:xfrm>
          <a:custGeom>
            <a:avLst/>
            <a:gdLst>
              <a:gd name="connsiteX0" fmla="*/ 317500 w 10905066"/>
              <a:gd name="connsiteY0" fmla="*/ 0 h 5571066"/>
              <a:gd name="connsiteX1" fmla="*/ 6969125 w 10905066"/>
              <a:gd name="connsiteY1" fmla="*/ 0 h 5571066"/>
              <a:gd name="connsiteX2" fmla="*/ 6969127 w 10905066"/>
              <a:gd name="connsiteY2" fmla="*/ 0 h 5571066"/>
              <a:gd name="connsiteX3" fmla="*/ 10587566 w 10905066"/>
              <a:gd name="connsiteY3" fmla="*/ 0 h 5571066"/>
              <a:gd name="connsiteX4" fmla="*/ 10651066 w 10905066"/>
              <a:gd name="connsiteY4" fmla="*/ 6350 h 5571066"/>
              <a:gd name="connsiteX5" fmla="*/ 10711391 w 10905066"/>
              <a:gd name="connsiteY5" fmla="*/ 23813 h 5571066"/>
              <a:gd name="connsiteX6" fmla="*/ 10763779 w 10905066"/>
              <a:gd name="connsiteY6" fmla="*/ 52388 h 5571066"/>
              <a:gd name="connsiteX7" fmla="*/ 10812991 w 10905066"/>
              <a:gd name="connsiteY7" fmla="*/ 93663 h 5571066"/>
              <a:gd name="connsiteX8" fmla="*/ 10849503 w 10905066"/>
              <a:gd name="connsiteY8" fmla="*/ 139700 h 5571066"/>
              <a:gd name="connsiteX9" fmla="*/ 10881253 w 10905066"/>
              <a:gd name="connsiteY9" fmla="*/ 195263 h 5571066"/>
              <a:gd name="connsiteX10" fmla="*/ 10898716 w 10905066"/>
              <a:gd name="connsiteY10" fmla="*/ 254000 h 5571066"/>
              <a:gd name="connsiteX11" fmla="*/ 10905066 w 10905066"/>
              <a:gd name="connsiteY11" fmla="*/ 319088 h 5571066"/>
              <a:gd name="connsiteX12" fmla="*/ 10905066 w 10905066"/>
              <a:gd name="connsiteY12" fmla="*/ 1556279 h 5571066"/>
              <a:gd name="connsiteX13" fmla="*/ 10905066 w 10905066"/>
              <a:gd name="connsiteY13" fmla="*/ 4014788 h 5571066"/>
              <a:gd name="connsiteX14" fmla="*/ 10905066 w 10905066"/>
              <a:gd name="connsiteY14" fmla="*/ 5251979 h 5571066"/>
              <a:gd name="connsiteX15" fmla="*/ 10898716 w 10905066"/>
              <a:gd name="connsiteY15" fmla="*/ 5317066 h 5571066"/>
              <a:gd name="connsiteX16" fmla="*/ 10881253 w 10905066"/>
              <a:gd name="connsiteY16" fmla="*/ 5375804 h 5571066"/>
              <a:gd name="connsiteX17" fmla="*/ 10849503 w 10905066"/>
              <a:gd name="connsiteY17" fmla="*/ 5431366 h 5571066"/>
              <a:gd name="connsiteX18" fmla="*/ 10812991 w 10905066"/>
              <a:gd name="connsiteY18" fmla="*/ 5478991 h 5571066"/>
              <a:gd name="connsiteX19" fmla="*/ 10763779 w 10905066"/>
              <a:gd name="connsiteY19" fmla="*/ 5518679 h 5571066"/>
              <a:gd name="connsiteX20" fmla="*/ 10711391 w 10905066"/>
              <a:gd name="connsiteY20" fmla="*/ 5547254 h 5571066"/>
              <a:gd name="connsiteX21" fmla="*/ 10651066 w 10905066"/>
              <a:gd name="connsiteY21" fmla="*/ 5564716 h 5571066"/>
              <a:gd name="connsiteX22" fmla="*/ 10587566 w 10905066"/>
              <a:gd name="connsiteY22" fmla="*/ 5571066 h 5571066"/>
              <a:gd name="connsiteX23" fmla="*/ 6969125 w 10905066"/>
              <a:gd name="connsiteY23" fmla="*/ 5571066 h 5571066"/>
              <a:gd name="connsiteX24" fmla="*/ 3935941 w 10905066"/>
              <a:gd name="connsiteY24" fmla="*/ 5571066 h 5571066"/>
              <a:gd name="connsiteX25" fmla="*/ 317500 w 10905066"/>
              <a:gd name="connsiteY25" fmla="*/ 5571066 h 5571066"/>
              <a:gd name="connsiteX26" fmla="*/ 254000 w 10905066"/>
              <a:gd name="connsiteY26" fmla="*/ 5564716 h 5571066"/>
              <a:gd name="connsiteX27" fmla="*/ 193675 w 10905066"/>
              <a:gd name="connsiteY27" fmla="*/ 5547254 h 5571066"/>
              <a:gd name="connsiteX28" fmla="*/ 141288 w 10905066"/>
              <a:gd name="connsiteY28" fmla="*/ 5518679 h 5571066"/>
              <a:gd name="connsiteX29" fmla="*/ 92075 w 10905066"/>
              <a:gd name="connsiteY29" fmla="*/ 5478991 h 5571066"/>
              <a:gd name="connsiteX30" fmla="*/ 55563 w 10905066"/>
              <a:gd name="connsiteY30" fmla="*/ 5431366 h 5571066"/>
              <a:gd name="connsiteX31" fmla="*/ 23813 w 10905066"/>
              <a:gd name="connsiteY31" fmla="*/ 5375804 h 5571066"/>
              <a:gd name="connsiteX32" fmla="*/ 6350 w 10905066"/>
              <a:gd name="connsiteY32" fmla="*/ 5317066 h 5571066"/>
              <a:gd name="connsiteX33" fmla="*/ 0 w 10905066"/>
              <a:gd name="connsiteY33" fmla="*/ 5251979 h 5571066"/>
              <a:gd name="connsiteX34" fmla="*/ 0 w 10905066"/>
              <a:gd name="connsiteY34" fmla="*/ 4014789 h 5571066"/>
              <a:gd name="connsiteX35" fmla="*/ 0 w 10905066"/>
              <a:gd name="connsiteY35" fmla="*/ 4014788 h 5571066"/>
              <a:gd name="connsiteX36" fmla="*/ 0 w 10905066"/>
              <a:gd name="connsiteY36" fmla="*/ 319088 h 5571066"/>
              <a:gd name="connsiteX37" fmla="*/ 6350 w 10905066"/>
              <a:gd name="connsiteY37" fmla="*/ 254000 h 5571066"/>
              <a:gd name="connsiteX38" fmla="*/ 23813 w 10905066"/>
              <a:gd name="connsiteY38" fmla="*/ 195263 h 5571066"/>
              <a:gd name="connsiteX39" fmla="*/ 55563 w 10905066"/>
              <a:gd name="connsiteY39" fmla="*/ 139700 h 5571066"/>
              <a:gd name="connsiteX40" fmla="*/ 92075 w 10905066"/>
              <a:gd name="connsiteY40" fmla="*/ 93663 h 5571066"/>
              <a:gd name="connsiteX41" fmla="*/ 141288 w 10905066"/>
              <a:gd name="connsiteY41" fmla="*/ 52388 h 5571066"/>
              <a:gd name="connsiteX42" fmla="*/ 193675 w 10905066"/>
              <a:gd name="connsiteY42" fmla="*/ 23813 h 5571066"/>
              <a:gd name="connsiteX43" fmla="*/ 254000 w 10905066"/>
              <a:gd name="connsiteY43" fmla="*/ 6350 h 557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0905066" h="5571066">
                <a:moveTo>
                  <a:pt x="317500" y="0"/>
                </a:moveTo>
                <a:lnTo>
                  <a:pt x="6969125" y="0"/>
                </a:lnTo>
                <a:lnTo>
                  <a:pt x="6969127" y="0"/>
                </a:lnTo>
                <a:lnTo>
                  <a:pt x="10587566" y="0"/>
                </a:lnTo>
                <a:lnTo>
                  <a:pt x="10651066" y="6350"/>
                </a:lnTo>
                <a:lnTo>
                  <a:pt x="10711391" y="23813"/>
                </a:lnTo>
                <a:lnTo>
                  <a:pt x="10763779" y="52388"/>
                </a:lnTo>
                <a:lnTo>
                  <a:pt x="10812991" y="93663"/>
                </a:lnTo>
                <a:lnTo>
                  <a:pt x="10849503" y="139700"/>
                </a:lnTo>
                <a:lnTo>
                  <a:pt x="10881253" y="195263"/>
                </a:lnTo>
                <a:lnTo>
                  <a:pt x="10898716" y="254000"/>
                </a:lnTo>
                <a:lnTo>
                  <a:pt x="10905066" y="319088"/>
                </a:lnTo>
                <a:lnTo>
                  <a:pt x="10905066" y="1556279"/>
                </a:lnTo>
                <a:lnTo>
                  <a:pt x="10905066" y="4014788"/>
                </a:lnTo>
                <a:lnTo>
                  <a:pt x="10905066" y="5251979"/>
                </a:lnTo>
                <a:lnTo>
                  <a:pt x="10898716" y="5317066"/>
                </a:lnTo>
                <a:lnTo>
                  <a:pt x="10881253" y="5375804"/>
                </a:lnTo>
                <a:lnTo>
                  <a:pt x="10849503" y="5431366"/>
                </a:lnTo>
                <a:lnTo>
                  <a:pt x="10812991" y="5478991"/>
                </a:lnTo>
                <a:lnTo>
                  <a:pt x="10763779" y="5518679"/>
                </a:lnTo>
                <a:lnTo>
                  <a:pt x="10711391" y="5547254"/>
                </a:lnTo>
                <a:lnTo>
                  <a:pt x="10651066" y="5564716"/>
                </a:lnTo>
                <a:lnTo>
                  <a:pt x="10587566" y="5571066"/>
                </a:lnTo>
                <a:lnTo>
                  <a:pt x="6969125" y="5571066"/>
                </a:lnTo>
                <a:lnTo>
                  <a:pt x="3935941" y="5571066"/>
                </a:lnTo>
                <a:lnTo>
                  <a:pt x="317500" y="5571066"/>
                </a:lnTo>
                <a:lnTo>
                  <a:pt x="254000" y="5564716"/>
                </a:lnTo>
                <a:lnTo>
                  <a:pt x="193675" y="5547254"/>
                </a:lnTo>
                <a:lnTo>
                  <a:pt x="141288" y="5518679"/>
                </a:lnTo>
                <a:lnTo>
                  <a:pt x="92075" y="5478991"/>
                </a:lnTo>
                <a:lnTo>
                  <a:pt x="55563" y="5431366"/>
                </a:lnTo>
                <a:lnTo>
                  <a:pt x="23813" y="5375804"/>
                </a:lnTo>
                <a:lnTo>
                  <a:pt x="6350" y="5317066"/>
                </a:lnTo>
                <a:lnTo>
                  <a:pt x="0" y="5251979"/>
                </a:lnTo>
                <a:lnTo>
                  <a:pt x="0" y="4014789"/>
                </a:lnTo>
                <a:lnTo>
                  <a:pt x="0" y="4014788"/>
                </a:lnTo>
                <a:lnTo>
                  <a:pt x="0" y="319088"/>
                </a:lnTo>
                <a:lnTo>
                  <a:pt x="6350" y="254000"/>
                </a:lnTo>
                <a:lnTo>
                  <a:pt x="23813" y="195263"/>
                </a:lnTo>
                <a:lnTo>
                  <a:pt x="55563" y="139700"/>
                </a:lnTo>
                <a:lnTo>
                  <a:pt x="92075" y="93663"/>
                </a:lnTo>
                <a:lnTo>
                  <a:pt x="141288" y="52388"/>
                </a:lnTo>
                <a:lnTo>
                  <a:pt x="193675" y="23813"/>
                </a:lnTo>
                <a:lnTo>
                  <a:pt x="254000" y="6350"/>
                </a:lnTo>
                <a:close/>
              </a:path>
            </a:pathLst>
          </a:custGeom>
          <a:ln w="0">
            <a:noFill/>
            <a:prstDash val="solid"/>
            <a:round/>
            <a:headEnd/>
            <a:tailEnd/>
          </a:ln>
        </p:spPr>
      </p:sp>
      <p:sp>
        <p:nvSpPr>
          <p:cNvPr id="48" name="Ορθογώνιο: Στρογγυλεμένες γωνίες 47">
            <a:extLst>
              <a:ext uri="{FF2B5EF4-FFF2-40B4-BE49-F238E27FC236}">
                <a16:creationId xmlns:a16="http://schemas.microsoft.com/office/drawing/2014/main" id="{23489F6D-90F9-4863-AC28-04E23B84E0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5990" y="845990"/>
            <a:ext cx="10486868" cy="5166017"/>
          </a:xfrm>
          <a:prstGeom prst="roundRect">
            <a:avLst>
              <a:gd name="adj" fmla="val 3173"/>
            </a:avLst>
          </a:prstGeom>
          <a:noFill/>
          <a:ln w="4445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4F823A8A-47FD-4BFE-B43B-5621E6224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2846" y="1055489"/>
            <a:ext cx="9486309" cy="1073572"/>
          </a:xfrm>
        </p:spPr>
        <p:txBody>
          <a:bodyPr rtlCol="0" anchor="ctr">
            <a:normAutofit fontScale="90000"/>
          </a:bodyPr>
          <a:lstStyle/>
          <a:p>
            <a:pPr algn="ctr"/>
            <a:r>
              <a:rPr lang="el-GR" sz="3600" b="1" u="sng" dirty="0"/>
              <a:t>ΠΩΣ ΞΕΧΩΡΙΖΟΥΜΕ ΤΑ FAKE NEWS / ΠΑΡΑΠΛΗΡΟΦΟΡΗΣΗ;</a:t>
            </a:r>
          </a:p>
        </p:txBody>
      </p:sp>
      <p:cxnSp>
        <p:nvCxnSpPr>
          <p:cNvPr id="50" name="Ευθεία γραμμή σύνδεσης 49">
            <a:extLst>
              <a:ext uri="{FF2B5EF4-FFF2-40B4-BE49-F238E27FC236}">
                <a16:creationId xmlns:a16="http://schemas.microsoft.com/office/drawing/2014/main" id="{B3CFF822-5B88-4257-86DB-464E3C755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10200" y="2240822"/>
            <a:ext cx="1371600" cy="0"/>
          </a:xfrm>
          <a:prstGeom prst="line">
            <a:avLst/>
          </a:prstGeom>
          <a:ln w="3810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Θέση περιεχομένου 2">
            <a:extLst>
              <a:ext uri="{FF2B5EF4-FFF2-40B4-BE49-F238E27FC236}">
                <a16:creationId xmlns:a16="http://schemas.microsoft.com/office/drawing/2014/main" id="{E27B6076-C893-4682-81CC-FE42A42203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6269" y="2381607"/>
            <a:ext cx="9486309" cy="3124200"/>
          </a:xfrm>
        </p:spPr>
        <p:txBody>
          <a:bodyPr rtlCol="0" anchor="ctr">
            <a:normAutofit/>
          </a:bodyPr>
          <a:lstStyle/>
          <a:p>
            <a:pPr marL="457200" indent="-457200">
              <a:buClr>
                <a:schemeClr val="accent2">
                  <a:lumMod val="50000"/>
                </a:schemeClr>
              </a:buClr>
              <a:buFont typeface="+mj-lt"/>
              <a:buAutoNum type="arabicPeriod"/>
            </a:pPr>
            <a:r>
              <a:rPr lang="el-GR" dirty="0">
                <a:latin typeface="+mj-lt"/>
              </a:rPr>
              <a:t>Παραπλανητικοί τίτλοι </a:t>
            </a:r>
          </a:p>
          <a:p>
            <a:pPr marL="457200" indent="-457200">
              <a:buClr>
                <a:schemeClr val="accent2">
                  <a:lumMod val="50000"/>
                </a:schemeClr>
              </a:buClr>
              <a:buFont typeface="+mj-lt"/>
              <a:buAutoNum type="arabicPeriod"/>
            </a:pPr>
            <a:r>
              <a:rPr lang="el-GR" dirty="0">
                <a:latin typeface="+mj-lt"/>
              </a:rPr>
              <a:t>Απουσία σαφούς πηγής προέλευσης </a:t>
            </a:r>
          </a:p>
          <a:p>
            <a:pPr marL="457200" indent="-457200">
              <a:buClr>
                <a:schemeClr val="accent2">
                  <a:lumMod val="50000"/>
                </a:schemeClr>
              </a:buClr>
              <a:buFont typeface="+mj-lt"/>
              <a:buAutoNum type="arabicPeriod"/>
            </a:pPr>
            <a:r>
              <a:rPr lang="el-GR" dirty="0">
                <a:latin typeface="+mj-lt"/>
              </a:rPr>
              <a:t>Χρήση φωτογραφιών που δεν ανταποκρίνονται στο γεγονός</a:t>
            </a:r>
          </a:p>
          <a:p>
            <a:pPr marL="457200" indent="-457200">
              <a:buClr>
                <a:schemeClr val="accent2">
                  <a:lumMod val="50000"/>
                </a:schemeClr>
              </a:buClr>
              <a:buFont typeface="+mj-lt"/>
              <a:buAutoNum type="arabicPeriod"/>
            </a:pPr>
            <a:r>
              <a:rPr lang="el-GR" dirty="0">
                <a:latin typeface="+mj-lt"/>
              </a:rPr>
              <a:t>Χρήση τεχνητής νοημοσύνης </a:t>
            </a:r>
          </a:p>
          <a:p>
            <a:pPr marL="457200" indent="-457200">
              <a:buClr>
                <a:schemeClr val="accent2">
                  <a:lumMod val="50000"/>
                </a:schemeClr>
              </a:buClr>
              <a:buFont typeface="+mj-lt"/>
              <a:buAutoNum type="arabicPeriod"/>
            </a:pPr>
            <a:r>
              <a:rPr lang="el-GR" dirty="0">
                <a:latin typeface="+mj-lt"/>
              </a:rPr>
              <a:t>Αδυναμία </a:t>
            </a:r>
            <a:r>
              <a:rPr lang="el-GR" dirty="0" err="1">
                <a:latin typeface="+mj-lt"/>
              </a:rPr>
              <a:t>διαταύρωσης</a:t>
            </a:r>
            <a:r>
              <a:rPr lang="el-GR" dirty="0">
                <a:latin typeface="+mj-lt"/>
              </a:rPr>
              <a:t> των πληροφοριών και</a:t>
            </a:r>
          </a:p>
          <a:p>
            <a:pPr marL="0" indent="0">
              <a:buClr>
                <a:schemeClr val="accent2">
                  <a:lumMod val="50000"/>
                </a:schemeClr>
              </a:buClr>
              <a:buNone/>
            </a:pPr>
            <a:r>
              <a:rPr lang="el-GR" dirty="0">
                <a:latin typeface="+mj-lt"/>
              </a:rPr>
              <a:t>       σε άλλες ιστοσελίδες </a:t>
            </a:r>
          </a:p>
          <a:p>
            <a:pPr marL="457200" indent="-457200">
              <a:buClr>
                <a:schemeClr val="accent2">
                  <a:lumMod val="50000"/>
                </a:schemeClr>
              </a:buClr>
              <a:buFont typeface="+mj-lt"/>
              <a:buAutoNum type="arabicPeriod"/>
            </a:pPr>
            <a:endParaRPr lang="el-GR" b="1" dirty="0"/>
          </a:p>
          <a:p>
            <a:pPr marL="457200" indent="-457200">
              <a:buClr>
                <a:schemeClr val="accent2">
                  <a:lumMod val="50000"/>
                </a:schemeClr>
              </a:buClr>
              <a:buFont typeface="+mj-lt"/>
              <a:buAutoNum type="arabicPeriod"/>
            </a:pPr>
            <a:endParaRPr lang="el-GR" b="1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2440" y="3737980"/>
            <a:ext cx="284797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224612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Ορθογώνιο 38">
            <a:extLst>
              <a:ext uri="{FF2B5EF4-FFF2-40B4-BE49-F238E27FC236}">
                <a16:creationId xmlns:a16="http://schemas.microsoft.com/office/drawing/2014/main" id="{36E27C40-104A-4C05-A382-21A40999A1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1" name="Ομάδα 40">
            <a:extLst>
              <a:ext uri="{FF2B5EF4-FFF2-40B4-BE49-F238E27FC236}">
                <a16:creationId xmlns:a16="http://schemas.microsoft.com/office/drawing/2014/main" id="{C1D78633-7222-4BD8-9B43-C5A3FE3FB1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42" name="Ελεύθερη σχεδίαση 5">
              <a:extLst>
                <a:ext uri="{FF2B5EF4-FFF2-40B4-BE49-F238E27FC236}">
                  <a16:creationId xmlns:a16="http://schemas.microsoft.com/office/drawing/2014/main" id="{64A62ED5-69F8-4A9A-959F-BDFA4CB006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</p:sp>
        <p:sp>
          <p:nvSpPr>
            <p:cNvPr id="43" name="Ελεύθερη σχεδίαση 9">
              <a:extLst>
                <a:ext uri="{FF2B5EF4-FFF2-40B4-BE49-F238E27FC236}">
                  <a16:creationId xmlns:a16="http://schemas.microsoft.com/office/drawing/2014/main" id="{1E1E0581-3B45-45FA-909D-956C5BA8C3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</p:sp>
        <p:sp>
          <p:nvSpPr>
            <p:cNvPr id="44" name="Ελεύθερη σχεδίαση 13">
              <a:extLst>
                <a:ext uri="{FF2B5EF4-FFF2-40B4-BE49-F238E27FC236}">
                  <a16:creationId xmlns:a16="http://schemas.microsoft.com/office/drawing/2014/main" id="{05474103-4A93-4198-B2FA-45EC74FD52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</p:sp>
      </p:grpSp>
      <p:sp useBgFill="1">
        <p:nvSpPr>
          <p:cNvPr id="46" name="Ελεύθερη σχεδίαση: Σχήμα 45">
            <a:extLst>
              <a:ext uri="{FF2B5EF4-FFF2-40B4-BE49-F238E27FC236}">
                <a16:creationId xmlns:a16="http://schemas.microsoft.com/office/drawing/2014/main" id="{2A0F9152-48E3-49B1-872D-898BCB713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3466" y="643466"/>
            <a:ext cx="10905066" cy="5571066"/>
          </a:xfrm>
          <a:custGeom>
            <a:avLst/>
            <a:gdLst>
              <a:gd name="connsiteX0" fmla="*/ 317500 w 10905066"/>
              <a:gd name="connsiteY0" fmla="*/ 0 h 5571066"/>
              <a:gd name="connsiteX1" fmla="*/ 6969125 w 10905066"/>
              <a:gd name="connsiteY1" fmla="*/ 0 h 5571066"/>
              <a:gd name="connsiteX2" fmla="*/ 6969127 w 10905066"/>
              <a:gd name="connsiteY2" fmla="*/ 0 h 5571066"/>
              <a:gd name="connsiteX3" fmla="*/ 10587566 w 10905066"/>
              <a:gd name="connsiteY3" fmla="*/ 0 h 5571066"/>
              <a:gd name="connsiteX4" fmla="*/ 10651066 w 10905066"/>
              <a:gd name="connsiteY4" fmla="*/ 6350 h 5571066"/>
              <a:gd name="connsiteX5" fmla="*/ 10711391 w 10905066"/>
              <a:gd name="connsiteY5" fmla="*/ 23813 h 5571066"/>
              <a:gd name="connsiteX6" fmla="*/ 10763779 w 10905066"/>
              <a:gd name="connsiteY6" fmla="*/ 52388 h 5571066"/>
              <a:gd name="connsiteX7" fmla="*/ 10812991 w 10905066"/>
              <a:gd name="connsiteY7" fmla="*/ 93663 h 5571066"/>
              <a:gd name="connsiteX8" fmla="*/ 10849503 w 10905066"/>
              <a:gd name="connsiteY8" fmla="*/ 139700 h 5571066"/>
              <a:gd name="connsiteX9" fmla="*/ 10881253 w 10905066"/>
              <a:gd name="connsiteY9" fmla="*/ 195263 h 5571066"/>
              <a:gd name="connsiteX10" fmla="*/ 10898716 w 10905066"/>
              <a:gd name="connsiteY10" fmla="*/ 254000 h 5571066"/>
              <a:gd name="connsiteX11" fmla="*/ 10905066 w 10905066"/>
              <a:gd name="connsiteY11" fmla="*/ 319088 h 5571066"/>
              <a:gd name="connsiteX12" fmla="*/ 10905066 w 10905066"/>
              <a:gd name="connsiteY12" fmla="*/ 1556279 h 5571066"/>
              <a:gd name="connsiteX13" fmla="*/ 10905066 w 10905066"/>
              <a:gd name="connsiteY13" fmla="*/ 4014788 h 5571066"/>
              <a:gd name="connsiteX14" fmla="*/ 10905066 w 10905066"/>
              <a:gd name="connsiteY14" fmla="*/ 5251979 h 5571066"/>
              <a:gd name="connsiteX15" fmla="*/ 10898716 w 10905066"/>
              <a:gd name="connsiteY15" fmla="*/ 5317066 h 5571066"/>
              <a:gd name="connsiteX16" fmla="*/ 10881253 w 10905066"/>
              <a:gd name="connsiteY16" fmla="*/ 5375804 h 5571066"/>
              <a:gd name="connsiteX17" fmla="*/ 10849503 w 10905066"/>
              <a:gd name="connsiteY17" fmla="*/ 5431366 h 5571066"/>
              <a:gd name="connsiteX18" fmla="*/ 10812991 w 10905066"/>
              <a:gd name="connsiteY18" fmla="*/ 5478991 h 5571066"/>
              <a:gd name="connsiteX19" fmla="*/ 10763779 w 10905066"/>
              <a:gd name="connsiteY19" fmla="*/ 5518679 h 5571066"/>
              <a:gd name="connsiteX20" fmla="*/ 10711391 w 10905066"/>
              <a:gd name="connsiteY20" fmla="*/ 5547254 h 5571066"/>
              <a:gd name="connsiteX21" fmla="*/ 10651066 w 10905066"/>
              <a:gd name="connsiteY21" fmla="*/ 5564716 h 5571066"/>
              <a:gd name="connsiteX22" fmla="*/ 10587566 w 10905066"/>
              <a:gd name="connsiteY22" fmla="*/ 5571066 h 5571066"/>
              <a:gd name="connsiteX23" fmla="*/ 6969125 w 10905066"/>
              <a:gd name="connsiteY23" fmla="*/ 5571066 h 5571066"/>
              <a:gd name="connsiteX24" fmla="*/ 3935941 w 10905066"/>
              <a:gd name="connsiteY24" fmla="*/ 5571066 h 5571066"/>
              <a:gd name="connsiteX25" fmla="*/ 317500 w 10905066"/>
              <a:gd name="connsiteY25" fmla="*/ 5571066 h 5571066"/>
              <a:gd name="connsiteX26" fmla="*/ 254000 w 10905066"/>
              <a:gd name="connsiteY26" fmla="*/ 5564716 h 5571066"/>
              <a:gd name="connsiteX27" fmla="*/ 193675 w 10905066"/>
              <a:gd name="connsiteY27" fmla="*/ 5547254 h 5571066"/>
              <a:gd name="connsiteX28" fmla="*/ 141288 w 10905066"/>
              <a:gd name="connsiteY28" fmla="*/ 5518679 h 5571066"/>
              <a:gd name="connsiteX29" fmla="*/ 92075 w 10905066"/>
              <a:gd name="connsiteY29" fmla="*/ 5478991 h 5571066"/>
              <a:gd name="connsiteX30" fmla="*/ 55563 w 10905066"/>
              <a:gd name="connsiteY30" fmla="*/ 5431366 h 5571066"/>
              <a:gd name="connsiteX31" fmla="*/ 23813 w 10905066"/>
              <a:gd name="connsiteY31" fmla="*/ 5375804 h 5571066"/>
              <a:gd name="connsiteX32" fmla="*/ 6350 w 10905066"/>
              <a:gd name="connsiteY32" fmla="*/ 5317066 h 5571066"/>
              <a:gd name="connsiteX33" fmla="*/ 0 w 10905066"/>
              <a:gd name="connsiteY33" fmla="*/ 5251979 h 5571066"/>
              <a:gd name="connsiteX34" fmla="*/ 0 w 10905066"/>
              <a:gd name="connsiteY34" fmla="*/ 4014789 h 5571066"/>
              <a:gd name="connsiteX35" fmla="*/ 0 w 10905066"/>
              <a:gd name="connsiteY35" fmla="*/ 4014788 h 5571066"/>
              <a:gd name="connsiteX36" fmla="*/ 0 w 10905066"/>
              <a:gd name="connsiteY36" fmla="*/ 319088 h 5571066"/>
              <a:gd name="connsiteX37" fmla="*/ 6350 w 10905066"/>
              <a:gd name="connsiteY37" fmla="*/ 254000 h 5571066"/>
              <a:gd name="connsiteX38" fmla="*/ 23813 w 10905066"/>
              <a:gd name="connsiteY38" fmla="*/ 195263 h 5571066"/>
              <a:gd name="connsiteX39" fmla="*/ 55563 w 10905066"/>
              <a:gd name="connsiteY39" fmla="*/ 139700 h 5571066"/>
              <a:gd name="connsiteX40" fmla="*/ 92075 w 10905066"/>
              <a:gd name="connsiteY40" fmla="*/ 93663 h 5571066"/>
              <a:gd name="connsiteX41" fmla="*/ 141288 w 10905066"/>
              <a:gd name="connsiteY41" fmla="*/ 52388 h 5571066"/>
              <a:gd name="connsiteX42" fmla="*/ 193675 w 10905066"/>
              <a:gd name="connsiteY42" fmla="*/ 23813 h 5571066"/>
              <a:gd name="connsiteX43" fmla="*/ 254000 w 10905066"/>
              <a:gd name="connsiteY43" fmla="*/ 6350 h 557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0905066" h="5571066">
                <a:moveTo>
                  <a:pt x="317500" y="0"/>
                </a:moveTo>
                <a:lnTo>
                  <a:pt x="6969125" y="0"/>
                </a:lnTo>
                <a:lnTo>
                  <a:pt x="6969127" y="0"/>
                </a:lnTo>
                <a:lnTo>
                  <a:pt x="10587566" y="0"/>
                </a:lnTo>
                <a:lnTo>
                  <a:pt x="10651066" y="6350"/>
                </a:lnTo>
                <a:lnTo>
                  <a:pt x="10711391" y="23813"/>
                </a:lnTo>
                <a:lnTo>
                  <a:pt x="10763779" y="52388"/>
                </a:lnTo>
                <a:lnTo>
                  <a:pt x="10812991" y="93663"/>
                </a:lnTo>
                <a:lnTo>
                  <a:pt x="10849503" y="139700"/>
                </a:lnTo>
                <a:lnTo>
                  <a:pt x="10881253" y="195263"/>
                </a:lnTo>
                <a:lnTo>
                  <a:pt x="10898716" y="254000"/>
                </a:lnTo>
                <a:lnTo>
                  <a:pt x="10905066" y="319088"/>
                </a:lnTo>
                <a:lnTo>
                  <a:pt x="10905066" y="1556279"/>
                </a:lnTo>
                <a:lnTo>
                  <a:pt x="10905066" y="4014788"/>
                </a:lnTo>
                <a:lnTo>
                  <a:pt x="10905066" y="5251979"/>
                </a:lnTo>
                <a:lnTo>
                  <a:pt x="10898716" y="5317066"/>
                </a:lnTo>
                <a:lnTo>
                  <a:pt x="10881253" y="5375804"/>
                </a:lnTo>
                <a:lnTo>
                  <a:pt x="10849503" y="5431366"/>
                </a:lnTo>
                <a:lnTo>
                  <a:pt x="10812991" y="5478991"/>
                </a:lnTo>
                <a:lnTo>
                  <a:pt x="10763779" y="5518679"/>
                </a:lnTo>
                <a:lnTo>
                  <a:pt x="10711391" y="5547254"/>
                </a:lnTo>
                <a:lnTo>
                  <a:pt x="10651066" y="5564716"/>
                </a:lnTo>
                <a:lnTo>
                  <a:pt x="10587566" y="5571066"/>
                </a:lnTo>
                <a:lnTo>
                  <a:pt x="6969125" y="5571066"/>
                </a:lnTo>
                <a:lnTo>
                  <a:pt x="3935941" y="5571066"/>
                </a:lnTo>
                <a:lnTo>
                  <a:pt x="317500" y="5571066"/>
                </a:lnTo>
                <a:lnTo>
                  <a:pt x="254000" y="5564716"/>
                </a:lnTo>
                <a:lnTo>
                  <a:pt x="193675" y="5547254"/>
                </a:lnTo>
                <a:lnTo>
                  <a:pt x="141288" y="5518679"/>
                </a:lnTo>
                <a:lnTo>
                  <a:pt x="92075" y="5478991"/>
                </a:lnTo>
                <a:lnTo>
                  <a:pt x="55563" y="5431366"/>
                </a:lnTo>
                <a:lnTo>
                  <a:pt x="23813" y="5375804"/>
                </a:lnTo>
                <a:lnTo>
                  <a:pt x="6350" y="5317066"/>
                </a:lnTo>
                <a:lnTo>
                  <a:pt x="0" y="5251979"/>
                </a:lnTo>
                <a:lnTo>
                  <a:pt x="0" y="4014789"/>
                </a:lnTo>
                <a:lnTo>
                  <a:pt x="0" y="4014788"/>
                </a:lnTo>
                <a:lnTo>
                  <a:pt x="0" y="319088"/>
                </a:lnTo>
                <a:lnTo>
                  <a:pt x="6350" y="254000"/>
                </a:lnTo>
                <a:lnTo>
                  <a:pt x="23813" y="195263"/>
                </a:lnTo>
                <a:lnTo>
                  <a:pt x="55563" y="139700"/>
                </a:lnTo>
                <a:lnTo>
                  <a:pt x="92075" y="93663"/>
                </a:lnTo>
                <a:lnTo>
                  <a:pt x="141288" y="52388"/>
                </a:lnTo>
                <a:lnTo>
                  <a:pt x="193675" y="23813"/>
                </a:lnTo>
                <a:lnTo>
                  <a:pt x="254000" y="6350"/>
                </a:lnTo>
                <a:close/>
              </a:path>
            </a:pathLst>
          </a:custGeom>
          <a:ln w="0">
            <a:noFill/>
            <a:prstDash val="solid"/>
            <a:round/>
            <a:headEnd/>
            <a:tailEnd/>
          </a:ln>
        </p:spPr>
      </p:sp>
      <p:sp>
        <p:nvSpPr>
          <p:cNvPr id="48" name="Ορθογώνιο: Στρογγυλεμένες γωνίες 47">
            <a:extLst>
              <a:ext uri="{FF2B5EF4-FFF2-40B4-BE49-F238E27FC236}">
                <a16:creationId xmlns:a16="http://schemas.microsoft.com/office/drawing/2014/main" id="{23489F6D-90F9-4863-AC28-04E23B84E0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5990" y="845990"/>
            <a:ext cx="10486868" cy="5166017"/>
          </a:xfrm>
          <a:prstGeom prst="roundRect">
            <a:avLst>
              <a:gd name="adj" fmla="val 3173"/>
            </a:avLst>
          </a:prstGeom>
          <a:noFill/>
          <a:ln w="4445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4F823A8A-47FD-4BFE-B43B-5621E6224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2846" y="1055489"/>
            <a:ext cx="9486309" cy="1073572"/>
          </a:xfrm>
        </p:spPr>
        <p:txBody>
          <a:bodyPr rtlCol="0" anchor="ctr">
            <a:normAutofit fontScale="90000"/>
          </a:bodyPr>
          <a:lstStyle/>
          <a:p>
            <a:pPr algn="ctr"/>
            <a:r>
              <a:rPr lang="el-GR" sz="3600" b="1" u="sng" dirty="0"/>
              <a:t>ΣΥΝΕΠΕΙΕΣ ΑΠΌ ΤΗΝ ΥΠΕΡΒΟΛΙΚΗ ΧΡΗΣΗ ΟΘΟΝΩΝ </a:t>
            </a:r>
          </a:p>
        </p:txBody>
      </p:sp>
      <p:cxnSp>
        <p:nvCxnSpPr>
          <p:cNvPr id="50" name="Ευθεία γραμμή σύνδεσης 49">
            <a:extLst>
              <a:ext uri="{FF2B5EF4-FFF2-40B4-BE49-F238E27FC236}">
                <a16:creationId xmlns:a16="http://schemas.microsoft.com/office/drawing/2014/main" id="{B3CFF822-5B88-4257-86DB-464E3C755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10200" y="2240822"/>
            <a:ext cx="1371600" cy="0"/>
          </a:xfrm>
          <a:prstGeom prst="line">
            <a:avLst/>
          </a:prstGeom>
          <a:ln w="3810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Θέση περιεχομένου 2">
            <a:extLst>
              <a:ext uri="{FF2B5EF4-FFF2-40B4-BE49-F238E27FC236}">
                <a16:creationId xmlns:a16="http://schemas.microsoft.com/office/drawing/2014/main" id="{E27B6076-C893-4682-81CC-FE42A42203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6269" y="2381607"/>
            <a:ext cx="9486309" cy="3124200"/>
          </a:xfrm>
        </p:spPr>
        <p:txBody>
          <a:bodyPr rtlCol="0" anchor="ctr">
            <a:normAutofit lnSpcReduction="10000"/>
          </a:bodyPr>
          <a:lstStyle/>
          <a:p>
            <a:pPr marL="457200" indent="-457200">
              <a:buClr>
                <a:schemeClr val="accent2">
                  <a:lumMod val="50000"/>
                </a:schemeClr>
              </a:buClr>
              <a:buFont typeface="+mj-lt"/>
              <a:buAutoNum type="arabicPeriod"/>
            </a:pPr>
            <a:r>
              <a:rPr lang="el-GR" b="1" dirty="0"/>
              <a:t>Εθισμός </a:t>
            </a:r>
          </a:p>
          <a:p>
            <a:pPr marL="457200" indent="-457200">
              <a:buClr>
                <a:schemeClr val="accent2">
                  <a:lumMod val="50000"/>
                </a:schemeClr>
              </a:buClr>
              <a:buFont typeface="+mj-lt"/>
              <a:buAutoNum type="arabicPeriod"/>
            </a:pPr>
            <a:r>
              <a:rPr lang="el-GR" b="1" dirty="0"/>
              <a:t>Αντικοινωνικότητα / Αποξένωση </a:t>
            </a:r>
          </a:p>
          <a:p>
            <a:pPr marL="457200" indent="-457200">
              <a:buClr>
                <a:schemeClr val="accent2">
                  <a:lumMod val="50000"/>
                </a:schemeClr>
              </a:buClr>
              <a:buFont typeface="+mj-lt"/>
              <a:buAutoNum type="arabicPeriod"/>
            </a:pPr>
            <a:r>
              <a:rPr lang="el-GR" b="1" dirty="0"/>
              <a:t>Κούραση /Κόπωση </a:t>
            </a:r>
          </a:p>
          <a:p>
            <a:pPr marL="457200" indent="-457200">
              <a:buClr>
                <a:schemeClr val="accent2">
                  <a:lumMod val="50000"/>
                </a:schemeClr>
              </a:buClr>
              <a:buFont typeface="+mj-lt"/>
              <a:buAutoNum type="arabicPeriod"/>
            </a:pPr>
            <a:r>
              <a:rPr lang="el-GR" b="1" dirty="0"/>
              <a:t>Προβλήματα στα μάτια </a:t>
            </a:r>
          </a:p>
          <a:p>
            <a:pPr marL="457200" indent="-457200">
              <a:buClr>
                <a:schemeClr val="accent2">
                  <a:lumMod val="50000"/>
                </a:schemeClr>
              </a:buClr>
              <a:buFont typeface="+mj-lt"/>
              <a:buAutoNum type="arabicPeriod"/>
            </a:pPr>
            <a:r>
              <a:rPr lang="el-GR" b="1" dirty="0"/>
              <a:t>Μείωση συγκέντρωσης </a:t>
            </a:r>
          </a:p>
          <a:p>
            <a:pPr marL="457200" indent="-457200">
              <a:buClr>
                <a:schemeClr val="accent2">
                  <a:lumMod val="50000"/>
                </a:schemeClr>
              </a:buClr>
              <a:buFont typeface="+mj-lt"/>
              <a:buAutoNum type="arabicPeriod"/>
            </a:pPr>
            <a:r>
              <a:rPr lang="el-GR" b="1" dirty="0"/>
              <a:t>Ψυχολογικές συνέπειες (άγχος ,στρες , επιθετικότητα)</a:t>
            </a:r>
          </a:p>
          <a:p>
            <a:pPr marL="457200" indent="-457200">
              <a:buClr>
                <a:schemeClr val="accent2">
                  <a:lumMod val="50000"/>
                </a:schemeClr>
              </a:buClr>
              <a:buFont typeface="+mj-lt"/>
              <a:buAutoNum type="arabicPeriod"/>
            </a:pPr>
            <a:r>
              <a:rPr lang="el-GR" b="1" dirty="0"/>
              <a:t>Μείωση δημιουργικότητας </a:t>
            </a:r>
          </a:p>
          <a:p>
            <a:pPr marL="457200" indent="-457200">
              <a:buClr>
                <a:schemeClr val="accent2">
                  <a:lumMod val="50000"/>
                </a:schemeClr>
              </a:buClr>
              <a:buFont typeface="+mj-lt"/>
              <a:buAutoNum type="arabicPeriod"/>
            </a:pPr>
            <a:endParaRPr lang="el-GR" b="1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4125" y="2338560"/>
            <a:ext cx="2952750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574802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Ορθογώνιο 38">
            <a:extLst>
              <a:ext uri="{FF2B5EF4-FFF2-40B4-BE49-F238E27FC236}">
                <a16:creationId xmlns:a16="http://schemas.microsoft.com/office/drawing/2014/main" id="{36E27C40-104A-4C05-A382-21A40999A1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1" name="Ομάδα 40">
            <a:extLst>
              <a:ext uri="{FF2B5EF4-FFF2-40B4-BE49-F238E27FC236}">
                <a16:creationId xmlns:a16="http://schemas.microsoft.com/office/drawing/2014/main" id="{C1D78633-7222-4BD8-9B43-C5A3FE3FB1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42" name="Ελεύθερη σχεδίαση 5">
              <a:extLst>
                <a:ext uri="{FF2B5EF4-FFF2-40B4-BE49-F238E27FC236}">
                  <a16:creationId xmlns:a16="http://schemas.microsoft.com/office/drawing/2014/main" id="{64A62ED5-69F8-4A9A-959F-BDFA4CB006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</p:sp>
        <p:sp>
          <p:nvSpPr>
            <p:cNvPr id="43" name="Ελεύθερη σχεδίαση 9">
              <a:extLst>
                <a:ext uri="{FF2B5EF4-FFF2-40B4-BE49-F238E27FC236}">
                  <a16:creationId xmlns:a16="http://schemas.microsoft.com/office/drawing/2014/main" id="{1E1E0581-3B45-45FA-909D-956C5BA8C3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</p:sp>
        <p:sp>
          <p:nvSpPr>
            <p:cNvPr id="44" name="Ελεύθερη σχεδίαση 13">
              <a:extLst>
                <a:ext uri="{FF2B5EF4-FFF2-40B4-BE49-F238E27FC236}">
                  <a16:creationId xmlns:a16="http://schemas.microsoft.com/office/drawing/2014/main" id="{05474103-4A93-4198-B2FA-45EC74FD52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</p:sp>
      </p:grpSp>
      <p:sp useBgFill="1">
        <p:nvSpPr>
          <p:cNvPr id="46" name="Ελεύθερη σχεδίαση: Σχήμα 45">
            <a:extLst>
              <a:ext uri="{FF2B5EF4-FFF2-40B4-BE49-F238E27FC236}">
                <a16:creationId xmlns:a16="http://schemas.microsoft.com/office/drawing/2014/main" id="{2A0F9152-48E3-49B1-872D-898BCB713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3466" y="643466"/>
            <a:ext cx="10905066" cy="5571066"/>
          </a:xfrm>
          <a:custGeom>
            <a:avLst/>
            <a:gdLst>
              <a:gd name="connsiteX0" fmla="*/ 317500 w 10905066"/>
              <a:gd name="connsiteY0" fmla="*/ 0 h 5571066"/>
              <a:gd name="connsiteX1" fmla="*/ 6969125 w 10905066"/>
              <a:gd name="connsiteY1" fmla="*/ 0 h 5571066"/>
              <a:gd name="connsiteX2" fmla="*/ 6969127 w 10905066"/>
              <a:gd name="connsiteY2" fmla="*/ 0 h 5571066"/>
              <a:gd name="connsiteX3" fmla="*/ 10587566 w 10905066"/>
              <a:gd name="connsiteY3" fmla="*/ 0 h 5571066"/>
              <a:gd name="connsiteX4" fmla="*/ 10651066 w 10905066"/>
              <a:gd name="connsiteY4" fmla="*/ 6350 h 5571066"/>
              <a:gd name="connsiteX5" fmla="*/ 10711391 w 10905066"/>
              <a:gd name="connsiteY5" fmla="*/ 23813 h 5571066"/>
              <a:gd name="connsiteX6" fmla="*/ 10763779 w 10905066"/>
              <a:gd name="connsiteY6" fmla="*/ 52388 h 5571066"/>
              <a:gd name="connsiteX7" fmla="*/ 10812991 w 10905066"/>
              <a:gd name="connsiteY7" fmla="*/ 93663 h 5571066"/>
              <a:gd name="connsiteX8" fmla="*/ 10849503 w 10905066"/>
              <a:gd name="connsiteY8" fmla="*/ 139700 h 5571066"/>
              <a:gd name="connsiteX9" fmla="*/ 10881253 w 10905066"/>
              <a:gd name="connsiteY9" fmla="*/ 195263 h 5571066"/>
              <a:gd name="connsiteX10" fmla="*/ 10898716 w 10905066"/>
              <a:gd name="connsiteY10" fmla="*/ 254000 h 5571066"/>
              <a:gd name="connsiteX11" fmla="*/ 10905066 w 10905066"/>
              <a:gd name="connsiteY11" fmla="*/ 319088 h 5571066"/>
              <a:gd name="connsiteX12" fmla="*/ 10905066 w 10905066"/>
              <a:gd name="connsiteY12" fmla="*/ 1556279 h 5571066"/>
              <a:gd name="connsiteX13" fmla="*/ 10905066 w 10905066"/>
              <a:gd name="connsiteY13" fmla="*/ 4014788 h 5571066"/>
              <a:gd name="connsiteX14" fmla="*/ 10905066 w 10905066"/>
              <a:gd name="connsiteY14" fmla="*/ 5251979 h 5571066"/>
              <a:gd name="connsiteX15" fmla="*/ 10898716 w 10905066"/>
              <a:gd name="connsiteY15" fmla="*/ 5317066 h 5571066"/>
              <a:gd name="connsiteX16" fmla="*/ 10881253 w 10905066"/>
              <a:gd name="connsiteY16" fmla="*/ 5375804 h 5571066"/>
              <a:gd name="connsiteX17" fmla="*/ 10849503 w 10905066"/>
              <a:gd name="connsiteY17" fmla="*/ 5431366 h 5571066"/>
              <a:gd name="connsiteX18" fmla="*/ 10812991 w 10905066"/>
              <a:gd name="connsiteY18" fmla="*/ 5478991 h 5571066"/>
              <a:gd name="connsiteX19" fmla="*/ 10763779 w 10905066"/>
              <a:gd name="connsiteY19" fmla="*/ 5518679 h 5571066"/>
              <a:gd name="connsiteX20" fmla="*/ 10711391 w 10905066"/>
              <a:gd name="connsiteY20" fmla="*/ 5547254 h 5571066"/>
              <a:gd name="connsiteX21" fmla="*/ 10651066 w 10905066"/>
              <a:gd name="connsiteY21" fmla="*/ 5564716 h 5571066"/>
              <a:gd name="connsiteX22" fmla="*/ 10587566 w 10905066"/>
              <a:gd name="connsiteY22" fmla="*/ 5571066 h 5571066"/>
              <a:gd name="connsiteX23" fmla="*/ 6969125 w 10905066"/>
              <a:gd name="connsiteY23" fmla="*/ 5571066 h 5571066"/>
              <a:gd name="connsiteX24" fmla="*/ 3935941 w 10905066"/>
              <a:gd name="connsiteY24" fmla="*/ 5571066 h 5571066"/>
              <a:gd name="connsiteX25" fmla="*/ 317500 w 10905066"/>
              <a:gd name="connsiteY25" fmla="*/ 5571066 h 5571066"/>
              <a:gd name="connsiteX26" fmla="*/ 254000 w 10905066"/>
              <a:gd name="connsiteY26" fmla="*/ 5564716 h 5571066"/>
              <a:gd name="connsiteX27" fmla="*/ 193675 w 10905066"/>
              <a:gd name="connsiteY27" fmla="*/ 5547254 h 5571066"/>
              <a:gd name="connsiteX28" fmla="*/ 141288 w 10905066"/>
              <a:gd name="connsiteY28" fmla="*/ 5518679 h 5571066"/>
              <a:gd name="connsiteX29" fmla="*/ 92075 w 10905066"/>
              <a:gd name="connsiteY29" fmla="*/ 5478991 h 5571066"/>
              <a:gd name="connsiteX30" fmla="*/ 55563 w 10905066"/>
              <a:gd name="connsiteY30" fmla="*/ 5431366 h 5571066"/>
              <a:gd name="connsiteX31" fmla="*/ 23813 w 10905066"/>
              <a:gd name="connsiteY31" fmla="*/ 5375804 h 5571066"/>
              <a:gd name="connsiteX32" fmla="*/ 6350 w 10905066"/>
              <a:gd name="connsiteY32" fmla="*/ 5317066 h 5571066"/>
              <a:gd name="connsiteX33" fmla="*/ 0 w 10905066"/>
              <a:gd name="connsiteY33" fmla="*/ 5251979 h 5571066"/>
              <a:gd name="connsiteX34" fmla="*/ 0 w 10905066"/>
              <a:gd name="connsiteY34" fmla="*/ 4014789 h 5571066"/>
              <a:gd name="connsiteX35" fmla="*/ 0 w 10905066"/>
              <a:gd name="connsiteY35" fmla="*/ 4014788 h 5571066"/>
              <a:gd name="connsiteX36" fmla="*/ 0 w 10905066"/>
              <a:gd name="connsiteY36" fmla="*/ 319088 h 5571066"/>
              <a:gd name="connsiteX37" fmla="*/ 6350 w 10905066"/>
              <a:gd name="connsiteY37" fmla="*/ 254000 h 5571066"/>
              <a:gd name="connsiteX38" fmla="*/ 23813 w 10905066"/>
              <a:gd name="connsiteY38" fmla="*/ 195263 h 5571066"/>
              <a:gd name="connsiteX39" fmla="*/ 55563 w 10905066"/>
              <a:gd name="connsiteY39" fmla="*/ 139700 h 5571066"/>
              <a:gd name="connsiteX40" fmla="*/ 92075 w 10905066"/>
              <a:gd name="connsiteY40" fmla="*/ 93663 h 5571066"/>
              <a:gd name="connsiteX41" fmla="*/ 141288 w 10905066"/>
              <a:gd name="connsiteY41" fmla="*/ 52388 h 5571066"/>
              <a:gd name="connsiteX42" fmla="*/ 193675 w 10905066"/>
              <a:gd name="connsiteY42" fmla="*/ 23813 h 5571066"/>
              <a:gd name="connsiteX43" fmla="*/ 254000 w 10905066"/>
              <a:gd name="connsiteY43" fmla="*/ 6350 h 557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0905066" h="5571066">
                <a:moveTo>
                  <a:pt x="317500" y="0"/>
                </a:moveTo>
                <a:lnTo>
                  <a:pt x="6969125" y="0"/>
                </a:lnTo>
                <a:lnTo>
                  <a:pt x="6969127" y="0"/>
                </a:lnTo>
                <a:lnTo>
                  <a:pt x="10587566" y="0"/>
                </a:lnTo>
                <a:lnTo>
                  <a:pt x="10651066" y="6350"/>
                </a:lnTo>
                <a:lnTo>
                  <a:pt x="10711391" y="23813"/>
                </a:lnTo>
                <a:lnTo>
                  <a:pt x="10763779" y="52388"/>
                </a:lnTo>
                <a:lnTo>
                  <a:pt x="10812991" y="93663"/>
                </a:lnTo>
                <a:lnTo>
                  <a:pt x="10849503" y="139700"/>
                </a:lnTo>
                <a:lnTo>
                  <a:pt x="10881253" y="195263"/>
                </a:lnTo>
                <a:lnTo>
                  <a:pt x="10898716" y="254000"/>
                </a:lnTo>
                <a:lnTo>
                  <a:pt x="10905066" y="319088"/>
                </a:lnTo>
                <a:lnTo>
                  <a:pt x="10905066" y="1556279"/>
                </a:lnTo>
                <a:lnTo>
                  <a:pt x="10905066" y="4014788"/>
                </a:lnTo>
                <a:lnTo>
                  <a:pt x="10905066" y="5251979"/>
                </a:lnTo>
                <a:lnTo>
                  <a:pt x="10898716" y="5317066"/>
                </a:lnTo>
                <a:lnTo>
                  <a:pt x="10881253" y="5375804"/>
                </a:lnTo>
                <a:lnTo>
                  <a:pt x="10849503" y="5431366"/>
                </a:lnTo>
                <a:lnTo>
                  <a:pt x="10812991" y="5478991"/>
                </a:lnTo>
                <a:lnTo>
                  <a:pt x="10763779" y="5518679"/>
                </a:lnTo>
                <a:lnTo>
                  <a:pt x="10711391" y="5547254"/>
                </a:lnTo>
                <a:lnTo>
                  <a:pt x="10651066" y="5564716"/>
                </a:lnTo>
                <a:lnTo>
                  <a:pt x="10587566" y="5571066"/>
                </a:lnTo>
                <a:lnTo>
                  <a:pt x="6969125" y="5571066"/>
                </a:lnTo>
                <a:lnTo>
                  <a:pt x="3935941" y="5571066"/>
                </a:lnTo>
                <a:lnTo>
                  <a:pt x="317500" y="5571066"/>
                </a:lnTo>
                <a:lnTo>
                  <a:pt x="254000" y="5564716"/>
                </a:lnTo>
                <a:lnTo>
                  <a:pt x="193675" y="5547254"/>
                </a:lnTo>
                <a:lnTo>
                  <a:pt x="141288" y="5518679"/>
                </a:lnTo>
                <a:lnTo>
                  <a:pt x="92075" y="5478991"/>
                </a:lnTo>
                <a:lnTo>
                  <a:pt x="55563" y="5431366"/>
                </a:lnTo>
                <a:lnTo>
                  <a:pt x="23813" y="5375804"/>
                </a:lnTo>
                <a:lnTo>
                  <a:pt x="6350" y="5317066"/>
                </a:lnTo>
                <a:lnTo>
                  <a:pt x="0" y="5251979"/>
                </a:lnTo>
                <a:lnTo>
                  <a:pt x="0" y="4014789"/>
                </a:lnTo>
                <a:lnTo>
                  <a:pt x="0" y="4014788"/>
                </a:lnTo>
                <a:lnTo>
                  <a:pt x="0" y="319088"/>
                </a:lnTo>
                <a:lnTo>
                  <a:pt x="6350" y="254000"/>
                </a:lnTo>
                <a:lnTo>
                  <a:pt x="23813" y="195263"/>
                </a:lnTo>
                <a:lnTo>
                  <a:pt x="55563" y="139700"/>
                </a:lnTo>
                <a:lnTo>
                  <a:pt x="92075" y="93663"/>
                </a:lnTo>
                <a:lnTo>
                  <a:pt x="141288" y="52388"/>
                </a:lnTo>
                <a:lnTo>
                  <a:pt x="193675" y="23813"/>
                </a:lnTo>
                <a:lnTo>
                  <a:pt x="254000" y="6350"/>
                </a:lnTo>
                <a:close/>
              </a:path>
            </a:pathLst>
          </a:custGeom>
          <a:ln w="0">
            <a:noFill/>
            <a:prstDash val="solid"/>
            <a:round/>
            <a:headEnd/>
            <a:tailEnd/>
          </a:ln>
        </p:spPr>
      </p:sp>
      <p:sp>
        <p:nvSpPr>
          <p:cNvPr id="48" name="Ορθογώνιο: Στρογγυλεμένες γωνίες 47">
            <a:extLst>
              <a:ext uri="{FF2B5EF4-FFF2-40B4-BE49-F238E27FC236}">
                <a16:creationId xmlns:a16="http://schemas.microsoft.com/office/drawing/2014/main" id="{23489F6D-90F9-4863-AC28-04E23B84E0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5990" y="845990"/>
            <a:ext cx="10486868" cy="5166017"/>
          </a:xfrm>
          <a:prstGeom prst="roundRect">
            <a:avLst>
              <a:gd name="adj" fmla="val 3173"/>
            </a:avLst>
          </a:prstGeom>
          <a:noFill/>
          <a:ln w="4445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4F823A8A-47FD-4BFE-B43B-5621E6224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2846" y="1055489"/>
            <a:ext cx="9486309" cy="1073572"/>
          </a:xfrm>
        </p:spPr>
        <p:txBody>
          <a:bodyPr rtlCol="0" anchor="ctr">
            <a:normAutofit/>
          </a:bodyPr>
          <a:lstStyle/>
          <a:p>
            <a:pPr algn="ctr"/>
            <a:r>
              <a:rPr lang="el-GR" sz="3600" b="1" u="sng" dirty="0"/>
              <a:t>ΜΕΤΡΑ ΑΝΤΙΜΕΤΩΠΙΣΗΣ </a:t>
            </a:r>
          </a:p>
        </p:txBody>
      </p:sp>
      <p:cxnSp>
        <p:nvCxnSpPr>
          <p:cNvPr id="50" name="Ευθεία γραμμή σύνδεσης 49">
            <a:extLst>
              <a:ext uri="{FF2B5EF4-FFF2-40B4-BE49-F238E27FC236}">
                <a16:creationId xmlns:a16="http://schemas.microsoft.com/office/drawing/2014/main" id="{B3CFF822-5B88-4257-86DB-464E3C755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10200" y="2240822"/>
            <a:ext cx="1371600" cy="0"/>
          </a:xfrm>
          <a:prstGeom prst="line">
            <a:avLst/>
          </a:prstGeom>
          <a:ln w="3810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Θέση περιεχομένου 2">
            <a:extLst>
              <a:ext uri="{FF2B5EF4-FFF2-40B4-BE49-F238E27FC236}">
                <a16:creationId xmlns:a16="http://schemas.microsoft.com/office/drawing/2014/main" id="{E27B6076-C893-4682-81CC-FE42A42203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2846" y="2635607"/>
            <a:ext cx="9486309" cy="3124200"/>
          </a:xfrm>
        </p:spPr>
        <p:txBody>
          <a:bodyPr rtlCol="0" anchor="ctr">
            <a:normAutofit/>
          </a:bodyPr>
          <a:lstStyle/>
          <a:p>
            <a:pPr marL="457200" indent="-457200">
              <a:buClr>
                <a:schemeClr val="accent2">
                  <a:lumMod val="50000"/>
                </a:schemeClr>
              </a:buClr>
              <a:buFont typeface="+mj-lt"/>
              <a:buAutoNum type="arabicPeriod"/>
            </a:pPr>
            <a:r>
              <a:rPr lang="el-GR" b="1" dirty="0"/>
              <a:t>Περιορισμοί από τους γονείς </a:t>
            </a:r>
          </a:p>
          <a:p>
            <a:pPr marL="457200" indent="-457200">
              <a:buClr>
                <a:schemeClr val="accent2">
                  <a:lumMod val="50000"/>
                </a:schemeClr>
              </a:buClr>
              <a:buFont typeface="+mj-lt"/>
              <a:buAutoNum type="arabicPeriod"/>
            </a:pPr>
            <a:r>
              <a:rPr lang="el-GR" b="1" dirty="0"/>
              <a:t>Κέντρα απεξάρτησης για τους ευάλωτα κοινωνικά ανθρώπους </a:t>
            </a:r>
          </a:p>
          <a:p>
            <a:pPr marL="457200" indent="-457200">
              <a:buClr>
                <a:schemeClr val="accent2">
                  <a:lumMod val="50000"/>
                </a:schemeClr>
              </a:buClr>
              <a:buFont typeface="+mj-lt"/>
              <a:buAutoNum type="arabicPeriod"/>
            </a:pPr>
            <a:r>
              <a:rPr lang="el-GR" b="1" dirty="0"/>
              <a:t>Περισσότερες «</a:t>
            </a:r>
            <a:r>
              <a:rPr lang="en-US" b="1" dirty="0"/>
              <a:t>offline</a:t>
            </a:r>
            <a:r>
              <a:rPr lang="el-GR" b="1" dirty="0"/>
              <a:t>»</a:t>
            </a:r>
            <a:r>
              <a:rPr lang="en-US" b="1" dirty="0"/>
              <a:t> </a:t>
            </a:r>
            <a:r>
              <a:rPr lang="el-GR" b="1" dirty="0"/>
              <a:t>δραστηριότητες </a:t>
            </a:r>
          </a:p>
          <a:p>
            <a:pPr marL="457200" indent="-457200">
              <a:buClr>
                <a:schemeClr val="accent2">
                  <a:lumMod val="50000"/>
                </a:schemeClr>
              </a:buClr>
              <a:buFont typeface="+mj-lt"/>
              <a:buAutoNum type="arabicPeriod"/>
            </a:pPr>
            <a:r>
              <a:rPr lang="el-GR" b="1" dirty="0"/>
              <a:t>Περιορισμός πριν από τον ύπνο </a:t>
            </a:r>
          </a:p>
          <a:p>
            <a:pPr marL="457200" indent="-457200">
              <a:buClr>
                <a:schemeClr val="accent2">
                  <a:lumMod val="50000"/>
                </a:schemeClr>
              </a:buClr>
              <a:buFont typeface="+mj-lt"/>
              <a:buAutoNum type="arabicPeriod"/>
            </a:pPr>
            <a:r>
              <a:rPr lang="el-GR" b="1" dirty="0"/>
              <a:t>Αύξηση σωματικής δραστηριότητας </a:t>
            </a:r>
          </a:p>
          <a:p>
            <a:pPr marL="457200" indent="-457200">
              <a:buClr>
                <a:schemeClr val="accent2">
                  <a:lumMod val="50000"/>
                </a:schemeClr>
              </a:buClr>
              <a:buFont typeface="+mj-lt"/>
              <a:buAutoNum type="arabicPeriod"/>
            </a:pPr>
            <a:endParaRPr lang="el-GR" b="1" dirty="0"/>
          </a:p>
          <a:p>
            <a:pPr marL="0" indent="0">
              <a:buClr>
                <a:schemeClr val="accent2">
                  <a:lumMod val="50000"/>
                </a:schemeClr>
              </a:buClr>
              <a:buNone/>
            </a:pPr>
            <a:endParaRPr lang="el-GR" b="1" dirty="0"/>
          </a:p>
          <a:p>
            <a:pPr marL="457200" indent="-457200">
              <a:buClr>
                <a:schemeClr val="accent2">
                  <a:lumMod val="50000"/>
                </a:schemeClr>
              </a:buClr>
              <a:buFont typeface="+mj-lt"/>
              <a:buAutoNum type="arabicPeriod"/>
            </a:pPr>
            <a:endParaRPr lang="el-GR" b="1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8017" y="3596823"/>
            <a:ext cx="3560283" cy="219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718041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Ορθογώνιο 50">
            <a:extLst>
              <a:ext uri="{FF2B5EF4-FFF2-40B4-BE49-F238E27FC236}">
                <a16:creationId xmlns:a16="http://schemas.microsoft.com/office/drawing/2014/main" id="{36E27C40-104A-4C05-A382-21A40999A1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3" name="Ομάδα 52">
            <a:extLst>
              <a:ext uri="{FF2B5EF4-FFF2-40B4-BE49-F238E27FC236}">
                <a16:creationId xmlns:a16="http://schemas.microsoft.com/office/drawing/2014/main" id="{C1D78633-7222-4BD8-9B43-C5A3FE3FB1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54" name="Ελεύθερη σχεδίαση 5">
              <a:extLst>
                <a:ext uri="{FF2B5EF4-FFF2-40B4-BE49-F238E27FC236}">
                  <a16:creationId xmlns:a16="http://schemas.microsoft.com/office/drawing/2014/main" id="{64A62ED5-69F8-4A9A-959F-BDFA4CB006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</p:sp>
        <p:sp>
          <p:nvSpPr>
            <p:cNvPr id="55" name="Ελεύθερη σχεδίαση 9">
              <a:extLst>
                <a:ext uri="{FF2B5EF4-FFF2-40B4-BE49-F238E27FC236}">
                  <a16:creationId xmlns:a16="http://schemas.microsoft.com/office/drawing/2014/main" id="{1E1E0581-3B45-45FA-909D-956C5BA8C3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</p:sp>
        <p:sp>
          <p:nvSpPr>
            <p:cNvPr id="56" name="Ελεύθερη σχεδίαση 13">
              <a:extLst>
                <a:ext uri="{FF2B5EF4-FFF2-40B4-BE49-F238E27FC236}">
                  <a16:creationId xmlns:a16="http://schemas.microsoft.com/office/drawing/2014/main" id="{05474103-4A93-4198-B2FA-45EC74FD52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</p:sp>
      </p:grpSp>
      <p:grpSp>
        <p:nvGrpSpPr>
          <p:cNvPr id="58" name="Ομάδα 57">
            <a:extLst>
              <a:ext uri="{FF2B5EF4-FFF2-40B4-BE49-F238E27FC236}">
                <a16:creationId xmlns:a16="http://schemas.microsoft.com/office/drawing/2014/main" id="{AD746CED-0567-4DF8-AB5A-955539059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 useBgFill="1">
          <p:nvSpPr>
            <p:cNvPr id="59" name="Ελεύθερη σχεδίαση 159">
              <a:extLst>
                <a:ext uri="{FF2B5EF4-FFF2-40B4-BE49-F238E27FC236}">
                  <a16:creationId xmlns:a16="http://schemas.microsoft.com/office/drawing/2014/main" id="{ADA5E076-A7C5-4275-A6C5-D0949C89B1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60" name="Ελεύθερη σχεδίαση 164">
              <a:extLst>
                <a:ext uri="{FF2B5EF4-FFF2-40B4-BE49-F238E27FC236}">
                  <a16:creationId xmlns:a16="http://schemas.microsoft.com/office/drawing/2014/main" id="{8DA0B687-0059-4D26-A341-3533C07D86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61" name="Ευθεία γραμμή σύνδεσης 60">
              <a:extLst>
                <a:ext uri="{FF2B5EF4-FFF2-40B4-BE49-F238E27FC236}">
                  <a16:creationId xmlns:a16="http://schemas.microsoft.com/office/drawing/2014/main" id="{B3CFF822-5B88-4257-86DB-464E3C755F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Τίτλος 1">
            <a:extLst>
              <a:ext uri="{FF2B5EF4-FFF2-40B4-BE49-F238E27FC236}">
                <a16:creationId xmlns:a16="http://schemas.microsoft.com/office/drawing/2014/main" id="{465AC2A1-33AB-498F-9481-456EE428A8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62301" y="1830579"/>
            <a:ext cx="5860821" cy="1829015"/>
          </a:xfrm>
        </p:spPr>
        <p:txBody>
          <a:bodyPr rtlCol="0" anchor="ctr">
            <a:normAutofit/>
          </a:bodyPr>
          <a:lstStyle/>
          <a:p>
            <a:pPr algn="ctr"/>
            <a:r>
              <a:rPr lang="el-GR" dirty="0">
                <a:solidFill>
                  <a:schemeClr val="accent1"/>
                </a:solidFill>
                <a:latin typeface="Bookman Old Style" panose="02050604050505020204" pitchFamily="18" charset="0"/>
              </a:rPr>
              <a:t>ΕΥΧΑΡΙΣΤΟΥΜΕ ΓΙΑ ΤΗΝ ΠΡΟΣΟΧΗ ΣΑΣ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244B152B-31E5-418B-BA48-A3361253FE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62301" y="4176130"/>
            <a:ext cx="5860821" cy="926103"/>
          </a:xfrm>
        </p:spPr>
        <p:txBody>
          <a:bodyPr rtlCol="0">
            <a:normAutofit/>
          </a:bodyPr>
          <a:lstStyle/>
          <a:p>
            <a:pPr algn="ctr" rtl="0"/>
            <a:r>
              <a:rPr lang="el-GR" dirty="0" err="1">
                <a:solidFill>
                  <a:schemeClr val="accent1"/>
                </a:solidFill>
                <a:latin typeface="Bookman Old Style" panose="02050604050505020204" pitchFamily="18" charset="0"/>
              </a:rPr>
              <a:t>Αγγάνη</a:t>
            </a:r>
            <a:r>
              <a:rPr lang="el-GR" dirty="0">
                <a:solidFill>
                  <a:schemeClr val="accent1"/>
                </a:solidFill>
                <a:latin typeface="Bookman Old Style" panose="02050604050505020204" pitchFamily="18" charset="0"/>
              </a:rPr>
              <a:t> </a:t>
            </a:r>
            <a:r>
              <a:rPr lang="el-GR">
                <a:solidFill>
                  <a:schemeClr val="accent1"/>
                </a:solidFill>
                <a:latin typeface="Bookman Old Style" panose="02050604050505020204" pitchFamily="18" charset="0"/>
              </a:rPr>
              <a:t>Βασιλική, Καλομοίρη </a:t>
            </a:r>
            <a:r>
              <a:rPr lang="el-GR" dirty="0">
                <a:solidFill>
                  <a:schemeClr val="accent1"/>
                </a:solidFill>
                <a:latin typeface="Bookman Old Style" panose="02050604050505020204" pitchFamily="18" charset="0"/>
              </a:rPr>
              <a:t>Μαρία </a:t>
            </a:r>
          </a:p>
        </p:txBody>
      </p:sp>
    </p:spTree>
    <p:extLst>
      <p:ext uri="{BB962C8B-B14F-4D97-AF65-F5344CB8AC3E}">
        <p14:creationId xmlns:p14="http://schemas.microsoft.com/office/powerpoint/2010/main" val="2140403562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Φτερωτό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6805150_TF11309028.potx" id="{BE11987F-616B-4796-86EC-26BE0A7E2FE5}" vid="{CA7B0D57-E97C-478E-9D60-4EAD27A49FAC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7B8899B-5794-42FB-9137-8220A73767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79290C9-6505-4B77-B628-A44276CB9D85}">
  <ds:schemaRefs>
    <ds:schemaRef ds:uri="http://www.w3.org/XML/1998/namespace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purl.org/dc/dcmitype/"/>
    <ds:schemaRef ds:uri="16c05727-aa75-4e4a-9b5f-8a80a1165891"/>
    <ds:schemaRef ds:uri="71af3243-3dd4-4a8d-8c0d-dd76da1f02a5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5728C3E1-D10B-4426-B05E-8E1CAFF03C2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Σχεδίαση με φτερά</Template>
  <TotalTime>1</TotalTime>
  <Words>272</Words>
  <Application>Microsoft Office PowerPoint</Application>
  <PresentationFormat>Ευρεία οθόνη</PresentationFormat>
  <Paragraphs>49</Paragraphs>
  <Slides>8</Slides>
  <Notes>8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14" baseType="lpstr">
      <vt:lpstr>Bookman Old Style</vt:lpstr>
      <vt:lpstr>Calibri</vt:lpstr>
      <vt:lpstr>Century Schoolbook</vt:lpstr>
      <vt:lpstr>Corbel</vt:lpstr>
      <vt:lpstr>Wingdings</vt:lpstr>
      <vt:lpstr>Φτερωτό</vt:lpstr>
      <vt:lpstr>ΨΗΦΙΑΚΗ ΕΥΕΞΙΑ</vt:lpstr>
      <vt:lpstr>ΤΙ ΕΊΝΑΙ;</vt:lpstr>
      <vt:lpstr>ΓΙΑΤΙ ΜΑΣ ΑΦΟΡΑ;   ΠΩΣ ΚΙΝΔΥΝΕΥΟΥΜΕ;</vt:lpstr>
      <vt:lpstr>ΑΣΦΑΛΕΙΑ ΣΤΟ ΔΙΑΔΙΚΤΥΟ</vt:lpstr>
      <vt:lpstr>ΠΩΣ ΞΕΧΩΡΙΖΟΥΜΕ ΤΑ FAKE NEWS / ΠΑΡΑΠΛΗΡΟΦΟΡΗΣΗ;</vt:lpstr>
      <vt:lpstr>ΣΥΝΕΠΕΙΕΣ ΑΠΌ ΤΗΝ ΥΠΕΡΒΟΛΙΚΗ ΧΡΗΣΗ ΟΘΟΝΩΝ </vt:lpstr>
      <vt:lpstr>ΜΕΤΡΑ ΑΝΤΙΜΕΤΩΠΙΣΗΣ </vt:lpstr>
      <vt:lpstr>ΕΥΧΑΡΙΣΤΟΥΜΕ ΓΙΑ ΤΗΝ ΠΡΟΣΟΧΗ ΣΑΣ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Pan Andr</cp:lastModifiedBy>
  <cp:revision>2</cp:revision>
  <dcterms:created xsi:type="dcterms:W3CDTF">2025-11-19T07:55:07Z</dcterms:created>
  <dcterms:modified xsi:type="dcterms:W3CDTF">2025-11-27T08:10:42Z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