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4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12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39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90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13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43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92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9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89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46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99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50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6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37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6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C0DC-89F6-4B08-9250-8E1F245AFEFD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A53272-2B2E-47D2-8639-9C97CBFBDF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0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1" y="1"/>
            <a:ext cx="12250613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287" y="964277"/>
            <a:ext cx="921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DIGITAL HEALTH</a:t>
            </a:r>
            <a:endParaRPr lang="el-GR" sz="7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FBD08-C180-E8E1-58F2-E25D0228A3F7}"/>
              </a:ext>
            </a:extLst>
          </p:cNvPr>
          <p:cNvSpPr txBox="1"/>
          <p:nvPr/>
        </p:nvSpPr>
        <p:spPr>
          <a:xfrm>
            <a:off x="7249886" y="2733870"/>
            <a:ext cx="4133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High School of Kastoreio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Lakonia, Greece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3CB22CC-E944-5120-0248-CA035E16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3" y="4693395"/>
            <a:ext cx="2443867" cy="20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8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1053" y="1236052"/>
            <a:ext cx="79356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Practical solutions for healthier screen use</a:t>
            </a:r>
            <a:endParaRPr lang="el-GR" sz="4400" b="1" dirty="0"/>
          </a:p>
          <a:p>
            <a:endParaRPr lang="el-GR" b="1" dirty="0"/>
          </a:p>
          <a:p>
            <a:r>
              <a:rPr lang="en-US" sz="2800" b="1" dirty="0"/>
              <a:t>• Short breaks → rest for eyes &amp; body</a:t>
            </a:r>
          </a:p>
          <a:p>
            <a:r>
              <a:rPr lang="en-US" sz="2800" b="1" dirty="0"/>
              <a:t>• Turn off the notifications → less stress</a:t>
            </a:r>
          </a:p>
          <a:p>
            <a:r>
              <a:rPr lang="en-US" sz="2800" b="1" dirty="0"/>
              <a:t>• Usage limits → more real social interaction &amp; time for other activities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30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0" y="257693"/>
            <a:ext cx="46135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well-being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ways in which we use technology in a manner that benefits us and does not negatively affect our health, psychological well-being, and relationships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specifically: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device use: mobile phones, computers,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habits: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limiting screen time, avoiding excessive information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&amp; protection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personal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 anxiety, FOMO, or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use of technology: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productivity,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learning,wise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436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581" y="-133352"/>
            <a:ext cx="13238095" cy="8428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8581" y="0"/>
            <a:ext cx="4248899" cy="6678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Why digital health matters:</a:t>
            </a:r>
          </a:p>
          <a:p>
            <a:pPr algn="ctr"/>
            <a:endParaRPr lang="el-GR" sz="2400" b="1" i="1" dirty="0"/>
          </a:p>
          <a:p>
            <a:r>
              <a:rPr lang="en-US" sz="2000" b="1" i="1" dirty="0"/>
              <a:t>• </a:t>
            </a:r>
            <a:r>
              <a:rPr lang="en-US" sz="2400" b="1" i="1" u="sng" dirty="0"/>
              <a:t>Mental health: </a:t>
            </a:r>
            <a:r>
              <a:rPr lang="en-US" sz="2400" b="1" i="1" dirty="0"/>
              <a:t>excessive social media use is linked to anxiety, stress, and low self-esteem</a:t>
            </a:r>
          </a:p>
          <a:p>
            <a:r>
              <a:rPr lang="en-US" sz="2400" b="1" i="1" dirty="0"/>
              <a:t>• </a:t>
            </a:r>
            <a:r>
              <a:rPr lang="en-US" sz="2400" b="1" i="1" u="sng" dirty="0"/>
              <a:t>Productivity</a:t>
            </a:r>
            <a:r>
              <a:rPr lang="en-US" sz="2400" b="1" i="1" dirty="0"/>
              <a:t>: constant distractions reduce focus and efficiency</a:t>
            </a:r>
          </a:p>
          <a:p>
            <a:r>
              <a:rPr lang="en-US" sz="2400" b="1" i="1" dirty="0"/>
              <a:t>• </a:t>
            </a:r>
            <a:r>
              <a:rPr lang="en-US" sz="2400" b="1" i="1" u="sng" dirty="0"/>
              <a:t>Relationships</a:t>
            </a:r>
            <a:r>
              <a:rPr lang="en-US" sz="2400" b="1" i="1" dirty="0"/>
              <a:t>: screens can distance people when they get “lost” in them</a:t>
            </a:r>
          </a:p>
          <a:p>
            <a:r>
              <a:rPr lang="en-US" sz="2400" b="1" i="1" dirty="0"/>
              <a:t>• </a:t>
            </a:r>
            <a:r>
              <a:rPr lang="en-US" sz="2400" b="1" i="1" u="sng" dirty="0"/>
              <a:t>Sleep</a:t>
            </a:r>
            <a:r>
              <a:rPr lang="en-US" sz="2400" b="1" i="1" dirty="0"/>
              <a:t>: screen use before bed affects the sleep cycle</a:t>
            </a:r>
          </a:p>
          <a:p>
            <a:r>
              <a:rPr lang="en-US" sz="2400" b="1" i="1" dirty="0"/>
              <a:t>• </a:t>
            </a:r>
            <a:r>
              <a:rPr lang="en-US" sz="2400" b="1" i="1" u="sng" dirty="0"/>
              <a:t>Physical health</a:t>
            </a:r>
            <a:r>
              <a:rPr lang="en-US" sz="2400" b="1" i="1" dirty="0"/>
              <a:t>: prolonged sitting and eye strain</a:t>
            </a:r>
          </a:p>
          <a:p>
            <a:endParaRPr lang="el-GR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7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367" y="135791"/>
            <a:ext cx="634792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Our Digital Well-Being Is at Risk</a:t>
            </a:r>
          </a:p>
          <a:p>
            <a:endParaRPr lang="en-US" dirty="0"/>
          </a:p>
          <a:p>
            <a:r>
              <a:rPr lang="en-US" sz="2000" dirty="0"/>
              <a:t>• </a:t>
            </a:r>
            <a:r>
              <a:rPr lang="en-US" sz="2000" b="1" dirty="0"/>
              <a:t>Excessive screen time </a:t>
            </a:r>
            <a:r>
              <a:rPr lang="en-US" sz="2000" dirty="0"/>
              <a:t>→ fatigue, headaches, disorientation, reduced social interaction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App and social media addiction </a:t>
            </a:r>
            <a:r>
              <a:rPr lang="en-US" sz="2000" dirty="0"/>
              <a:t>→ platforms are designed to keep users engaged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Negative impact on mental health </a:t>
            </a:r>
            <a:r>
              <a:rPr lang="en-US" sz="2000" dirty="0"/>
              <a:t>→ comparison, cyberbullying, FOMO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Poor sleep </a:t>
            </a:r>
            <a:r>
              <a:rPr lang="en-US" sz="2000" dirty="0"/>
              <a:t>→ blue light delays melatonin production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Poor posture and physical problems </a:t>
            </a:r>
            <a:r>
              <a:rPr lang="en-US" sz="2000" dirty="0"/>
              <a:t>→ text neck, back pain, wrist strain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Personal data risks </a:t>
            </a:r>
            <a:r>
              <a:rPr lang="en-US" sz="2000" dirty="0"/>
              <a:t>→ oversharing, phishing, account breaches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933" y="440267"/>
            <a:ext cx="3471333" cy="32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64" y="3540086"/>
            <a:ext cx="9093199" cy="3092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6649" y="71563"/>
            <a:ext cx="107234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🔐 </a:t>
            </a:r>
            <a:r>
              <a:rPr lang="en-US" sz="2800" b="1" dirty="0">
                <a:solidFill>
                  <a:srgbClr val="002060"/>
                </a:solidFill>
              </a:rPr>
              <a:t>What does “Online Safety” mean for Digital Well-Being?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Online safety supports digital well-being because it: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Protects</a:t>
            </a:r>
            <a:r>
              <a:rPr lang="en-US" sz="2400" dirty="0">
                <a:solidFill>
                  <a:srgbClr val="002060"/>
                </a:solidFill>
              </a:rPr>
              <a:t> our personal data</a:t>
            </a:r>
            <a:endParaRPr lang="el-G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Reduces </a:t>
            </a:r>
            <a:r>
              <a:rPr lang="en-US" sz="2400" b="1" dirty="0">
                <a:solidFill>
                  <a:srgbClr val="002060"/>
                </a:solidFill>
              </a:rPr>
              <a:t>anxiety</a:t>
            </a:r>
            <a:r>
              <a:rPr lang="en-US" sz="2400" dirty="0">
                <a:solidFill>
                  <a:srgbClr val="002060"/>
                </a:solidFill>
              </a:rPr>
              <a:t> from risks (hacking, scams)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Maintains </a:t>
            </a:r>
            <a:r>
              <a:rPr lang="en-US" sz="2400" b="1" dirty="0">
                <a:solidFill>
                  <a:srgbClr val="002060"/>
                </a:solidFill>
              </a:rPr>
              <a:t>mental stability </a:t>
            </a:r>
            <a:r>
              <a:rPr lang="en-US" sz="2400" dirty="0">
                <a:solidFill>
                  <a:srgbClr val="002060"/>
                </a:solidFill>
              </a:rPr>
              <a:t>when using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Protects us from </a:t>
            </a:r>
            <a:r>
              <a:rPr lang="en-US" sz="2400" b="1" dirty="0">
                <a:solidFill>
                  <a:srgbClr val="002060"/>
                </a:solidFill>
              </a:rPr>
              <a:t>misinformation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b="1" dirty="0">
                <a:solidFill>
                  <a:srgbClr val="002060"/>
                </a:solidFill>
              </a:rPr>
              <a:t>harmful contacts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b="1" dirty="0">
                <a:solidFill>
                  <a:srgbClr val="002060"/>
                </a:solidFill>
              </a:rPr>
              <a:t>cyberbullying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07" y="-1"/>
            <a:ext cx="7189393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70" y="200353"/>
            <a:ext cx="49277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Main Online Risks</a:t>
            </a:r>
          </a:p>
          <a:p>
            <a:pPr algn="ctr"/>
            <a:endParaRPr lang="el-GR" b="1" dirty="0"/>
          </a:p>
          <a:p>
            <a:r>
              <a:rPr lang="en-US" sz="2400" b="1" dirty="0"/>
              <a:t>• Phishing </a:t>
            </a:r>
            <a:r>
              <a:rPr lang="en-US" sz="2400" dirty="0"/>
              <a:t>(fake emails/links that steal passwords)</a:t>
            </a:r>
          </a:p>
          <a:p>
            <a:r>
              <a:rPr lang="en-US" sz="2400" b="1" dirty="0"/>
              <a:t>• Account breaches</a:t>
            </a:r>
          </a:p>
          <a:p>
            <a:r>
              <a:rPr lang="en-US" sz="2400" b="1" dirty="0"/>
              <a:t>• Malware </a:t>
            </a:r>
            <a:r>
              <a:rPr lang="en-US" sz="2400" dirty="0"/>
              <a:t>(viruses, spyware)</a:t>
            </a:r>
          </a:p>
          <a:p>
            <a:r>
              <a:rPr lang="en-US" sz="2400" b="1" dirty="0"/>
              <a:t>• Oversharing personal information</a:t>
            </a:r>
          </a:p>
          <a:p>
            <a:r>
              <a:rPr lang="en-US" sz="2400" b="1" dirty="0"/>
              <a:t>• Cyberbullying &amp; harassment</a:t>
            </a:r>
          </a:p>
          <a:p>
            <a:r>
              <a:rPr lang="en-US" sz="2400" b="1" dirty="0"/>
              <a:t>• Addiction and excessive use of social media or gaming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97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138" y="158619"/>
            <a:ext cx="9965093" cy="697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          </a:t>
            </a:r>
            <a:r>
              <a:rPr lang="en-US" sz="2000" b="1" dirty="0"/>
              <a:t>Practical Ways to Stay Protected </a:t>
            </a:r>
          </a:p>
          <a:p>
            <a:endParaRPr lang="en-US" dirty="0"/>
          </a:p>
          <a:p>
            <a:r>
              <a:rPr lang="en-US" b="1" dirty="0"/>
              <a:t>Strong passwords:</a:t>
            </a:r>
          </a:p>
          <a:p>
            <a:r>
              <a:rPr lang="en-US" dirty="0"/>
              <a:t>• Mix of letters, numbers, symbols</a:t>
            </a:r>
          </a:p>
          <a:p>
            <a:r>
              <a:rPr lang="en-US" dirty="0"/>
              <a:t>• Different password for each app</a:t>
            </a:r>
          </a:p>
          <a:p>
            <a:r>
              <a:rPr lang="en-US" dirty="0"/>
              <a:t>• Use of 2FA (Two-Factor Authentication)</a:t>
            </a:r>
          </a:p>
          <a:p>
            <a:endParaRPr lang="en-US" dirty="0"/>
          </a:p>
          <a:p>
            <a:r>
              <a:rPr lang="en-US" b="1" dirty="0"/>
              <a:t>Protect personal data:</a:t>
            </a:r>
          </a:p>
          <a:p>
            <a:r>
              <a:rPr lang="en-US" dirty="0"/>
              <a:t>• Avoid sharing personal information publicly</a:t>
            </a:r>
          </a:p>
          <a:p>
            <a:r>
              <a:rPr lang="en-US" dirty="0"/>
              <a:t>• Check privacy settings on social media</a:t>
            </a:r>
          </a:p>
          <a:p>
            <a:endParaRPr lang="en-US" dirty="0"/>
          </a:p>
          <a:p>
            <a:r>
              <a:rPr lang="en-US" b="1" dirty="0"/>
              <a:t>Be careful with suspicious links:</a:t>
            </a:r>
          </a:p>
          <a:p>
            <a:r>
              <a:rPr lang="en-US" dirty="0"/>
              <a:t>• Do not open emails/messages from unknown senders</a:t>
            </a:r>
          </a:p>
          <a:p>
            <a:r>
              <a:rPr lang="en-US" dirty="0"/>
              <a:t>• Verify addresses and senders</a:t>
            </a:r>
          </a:p>
          <a:p>
            <a:endParaRPr lang="en-US" dirty="0"/>
          </a:p>
          <a:p>
            <a:r>
              <a:rPr lang="en-US" b="1" dirty="0"/>
              <a:t>Deal with cyberbullying:</a:t>
            </a:r>
          </a:p>
          <a:p>
            <a:r>
              <a:rPr lang="en-US" dirty="0"/>
              <a:t>• Do not respond</a:t>
            </a:r>
          </a:p>
          <a:p>
            <a:r>
              <a:rPr lang="en-US" dirty="0"/>
              <a:t>• Report it</a:t>
            </a:r>
          </a:p>
          <a:p>
            <a:r>
              <a:rPr lang="en-US" dirty="0"/>
              <a:t>• Speak to an adult /authority</a:t>
            </a:r>
          </a:p>
          <a:p>
            <a:endParaRPr lang="en-US" dirty="0"/>
          </a:p>
          <a:p>
            <a:r>
              <a:rPr lang="en-US" b="1" dirty="0"/>
              <a:t>Healthy screen use:</a:t>
            </a:r>
          </a:p>
          <a:p>
            <a:r>
              <a:rPr lang="en-US" dirty="0"/>
              <a:t>• Set screen time limits</a:t>
            </a:r>
          </a:p>
          <a:p>
            <a:r>
              <a:rPr lang="en-US" dirty="0"/>
              <a:t>• Avoid phone use before sleep</a:t>
            </a:r>
          </a:p>
          <a:p>
            <a:r>
              <a:rPr lang="en-US" dirty="0"/>
              <a:t>• Take regular breaks for eyes and posture</a:t>
            </a:r>
          </a:p>
        </p:txBody>
      </p:sp>
    </p:spTree>
    <p:extLst>
      <p:ext uri="{BB962C8B-B14F-4D97-AF65-F5344CB8AC3E}">
        <p14:creationId xmlns:p14="http://schemas.microsoft.com/office/powerpoint/2010/main" val="1458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469" y="106201"/>
            <a:ext cx="10263673" cy="599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            </a:t>
            </a:r>
            <a:r>
              <a:rPr lang="en-US" sz="2800" b="1" dirty="0"/>
              <a:t>How to recognize fake news:</a:t>
            </a:r>
            <a:endParaRPr lang="el-GR" sz="28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n-US" sz="2400" u="sng" dirty="0"/>
              <a:t>Check the source</a:t>
            </a:r>
            <a:r>
              <a:rPr lang="en-US" sz="2400" dirty="0"/>
              <a:t>. Is it known and reliable?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Read the full article </a:t>
            </a:r>
            <a:r>
              <a:rPr lang="en-US" sz="2400" dirty="0"/>
              <a:t>(sensational headlines may be clickbait)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Check the date </a:t>
            </a:r>
            <a:r>
              <a:rPr lang="en-US" sz="2400" dirty="0"/>
              <a:t>(old news may be presented as current)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See if </a:t>
            </a:r>
            <a:r>
              <a:rPr lang="en-US" sz="2400" u="sng" dirty="0"/>
              <a:t>other reliable media </a:t>
            </a:r>
            <a:r>
              <a:rPr lang="en-US" sz="2400" dirty="0"/>
              <a:t>report 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Check writing quality </a:t>
            </a:r>
            <a:r>
              <a:rPr lang="en-US" sz="2400" dirty="0"/>
              <a:t>(many mistakes or extreme tone are warning signs)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Verify images</a:t>
            </a:r>
            <a:r>
              <a:rPr lang="en-US" sz="2400" dirty="0"/>
              <a:t>: use reverse image search (Google or </a:t>
            </a:r>
            <a:r>
              <a:rPr lang="en-US" sz="2400" dirty="0" err="1"/>
              <a:t>TinEye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Look for evidence </a:t>
            </a:r>
            <a:r>
              <a:rPr lang="en-US" sz="2400" dirty="0"/>
              <a:t>(sources, statistics, experts)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Be cautious of strong emotional reactions </a:t>
            </a:r>
            <a:r>
              <a:rPr lang="en-US" sz="2400" dirty="0"/>
              <a:t>(anger, fear, shock, hate): often intentional to encourage sharing without verification</a:t>
            </a:r>
          </a:p>
        </p:txBody>
      </p:sp>
    </p:spTree>
    <p:extLst>
      <p:ext uri="{BB962C8B-B14F-4D97-AF65-F5344CB8AC3E}">
        <p14:creationId xmlns:p14="http://schemas.microsoft.com/office/powerpoint/2010/main" val="28020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5889" y="458956"/>
            <a:ext cx="64657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Physical health</a:t>
            </a:r>
            <a:endParaRPr lang="el-G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Eye strain (blurred vision, dry eyes, headaches)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Poor posture (neck, back, shoulder pain)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Sleep disturbances from blue light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Mental health</a:t>
            </a:r>
            <a:endParaRPr lang="el-G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anxiety and 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Reduced concentration &amp; attention span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Device addiction / difficulty disconnecting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/>
              <a:t> </a:t>
            </a:r>
            <a:r>
              <a:rPr lang="en-US" sz="2400" b="1" dirty="0"/>
              <a:t>Other</a:t>
            </a:r>
            <a:endParaRPr lang="el-G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Reduced real-life social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Lower academic performance due to poor concentration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 &amp; privacy risks (data leaks, misinformation)</a:t>
            </a:r>
          </a:p>
        </p:txBody>
      </p:sp>
    </p:spTree>
    <p:extLst>
      <p:ext uri="{BB962C8B-B14F-4D97-AF65-F5344CB8AC3E}">
        <p14:creationId xmlns:p14="http://schemas.microsoft.com/office/powerpoint/2010/main" val="22830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1989</TotalTime>
  <Words>649</Words>
  <Application>Microsoft Office PowerPoint</Application>
  <PresentationFormat>Ευρεία οθόνη</PresentationFormat>
  <Paragraphs>99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Century Gothic</vt:lpstr>
      <vt:lpstr>Wingdings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pc5</dc:creator>
  <cp:lastModifiedBy>Sofia Georgiadou</cp:lastModifiedBy>
  <cp:revision>22</cp:revision>
  <dcterms:created xsi:type="dcterms:W3CDTF">2025-11-20T08:57:36Z</dcterms:created>
  <dcterms:modified xsi:type="dcterms:W3CDTF">2026-02-14T16:46:46Z</dcterms:modified>
</cp:coreProperties>
</file>