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39F60B-2F74-B020-B52A-E57B8BE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757AEF-1E8F-AFB8-0CC5-9AA84FAA0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75B58D-4329-B339-A555-E8EAD1E0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DBB8D4-7E38-1BC2-86C5-35C5B544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D4BD1D-2A62-CB06-534D-82CF073F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2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4F652D-F301-0367-D297-07E8F9CF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0B8CC4-CFD4-44D1-E259-10669987F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7C139C-3DE5-507B-1F87-37688CE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9CC1A8-F7AF-C536-7E32-6EF6666D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5F235C-5FD8-0D22-F452-B7A619DA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23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06D958D-1C4E-BE12-F26D-CC8C9636F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5D2DFE2-F004-A2E6-338F-90FBAAE5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6F2A7B-88C3-FD60-4886-9E2F5843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E6EB2E-5DDA-F3A2-0F14-E244FBA6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ECB86D-A964-0403-C158-C06DF386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5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196A6-BA6D-CAFD-B91C-73D0E8C8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86C4D7-6C9D-8C89-58B0-A534F32EB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5C62A9-AA6E-2CC4-FCA0-1FA19651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95F424-2F6E-1BDA-4B19-7FFF0AE0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0C3093-BBD6-51A5-DDDA-427A30DB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91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D1ECB6-4610-0F41-C9A9-3A1E7DB0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741B69-26F8-2E6B-F536-07625FCA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168E2B-A563-B384-299D-20E71901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96318B8-6188-6592-5ACC-2FBB5D3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840EB6-02F3-55D5-A221-9D08A06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83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0ED9D6-063A-8412-E52F-B1AB487C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336175-99A7-F197-E82A-7A36CB70A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87F4EE-8A1C-C2B9-5AC1-87130862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77F7FE0-9E98-953D-30EC-A8773050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59D600-9A32-3B0D-46AE-CA5097B4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9DE8D1-04D9-E083-9E73-EBE288A4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43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7D9E85-F464-C682-E913-82C9118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672B20-A332-B9E0-EA9D-FEE7555D7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5A0694-A2BD-44F0-2A7B-7050FF342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893DD2F-9B03-3677-A468-0E61963BE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F9E7BA9-3863-B93A-4927-183F0A5DB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6D39BD8-90AE-D1CF-FB10-DB0277D7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9536034-24C9-A8C7-3B11-68F17463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73E329E-9621-5B16-ACA8-CAD61D91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23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EA6465-91DC-B797-6F5D-557F923B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348D2C5-71C8-D37D-C96B-744939F3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47C3CBF-96B7-E5F5-34E8-6BD9FC7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5FD40A-9177-44E4-C774-5C04D967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7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B0E9E3C-4BC5-1173-DE9E-A9631012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F20A051-92A7-C798-A43A-923705C8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C977D5C-1F47-CE5B-C32A-662E82B2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64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74C386-5EC9-3230-01CE-4B98F4F5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3C0BA1-FED1-72F2-F27C-9D5120A8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53343F-CCC1-5BBF-2739-B275BB62F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E71B05-4CC9-DB57-E701-8098FE27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B81669-A90B-617C-85D5-6DC7DD26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ACD08E-C34F-799C-01F2-14A071D8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08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EF3FA7-A52D-E3AC-C44D-91579B97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7CF1EB8-F454-59EF-2739-BF4EDB248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3FF3EF-2C9F-DCB7-B0A3-549691C5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501C60-B995-7A2D-08EE-34D8EB8F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5102ABB-777F-0678-8871-0EE5E4A6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800E73-3AC7-0312-0340-C80F7062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8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6D4D5B9-8338-E7B1-F75A-431175B7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560CE8-4047-0056-5CF4-B571C2B5B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EEA78A-2355-8275-34BD-066928524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10D7D-893B-4085-83FD-A660F0ABF655}" type="datetimeFigureOut">
              <a:rPr lang="el-GR" smtClean="0"/>
              <a:t>17/1/2026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9D2235-05CC-6032-B614-7538DD291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23E9FA-261F-1B27-5904-274BFF5D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DF60C-21BF-4D8F-9FD1-5E091E227B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9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puzzle.com/media/696b6facba8b64ffdc7410a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0569529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B247CC-D302-C52D-5DA6-4427C824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Smartphone Screen Detox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46097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9AA7BA-4D29-8822-29AA-DC365FBE5D66}"/>
              </a:ext>
            </a:extLst>
          </p:cNvPr>
          <p:cNvSpPr txBox="1"/>
          <p:nvPr/>
        </p:nvSpPr>
        <p:spPr>
          <a:xfrm>
            <a:off x="7061907" y="545772"/>
            <a:ext cx="49082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What do you think this picture is about?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</a:rPr>
              <a:t>Do you identify with the picture?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How often do you check your social media?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Do you think you’re addicted?</a:t>
            </a:r>
            <a:endParaRPr lang="el-GR" sz="3600" dirty="0">
              <a:solidFill>
                <a:srgbClr val="0070C0"/>
              </a:solidFill>
            </a:endParaRPr>
          </a:p>
        </p:txBody>
      </p:sp>
      <p:pic>
        <p:nvPicPr>
          <p:cNvPr id="4" name="Εικόνα 3" descr="Εικόνα που περιέχει κείμενο, γραμμή, γραμματοσειρά, τρίγω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7C833FD-2186-2497-8ADA-D0CF4D09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0" y="545772"/>
            <a:ext cx="6785046" cy="57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4B4329-CF5B-D589-7013-25E1D45D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1" y="228600"/>
            <a:ext cx="11720945" cy="63904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Watch Sophia talking about what she learned from dropping her phone down the toilet and answer the pop-up questions!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https://edpuzzle.com/media/696b6facba8b64ffdc7410a7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Εικόνα 3" descr="Εικόνα που περιέχει κείμενο, ανθρώπινο πρόσωπο, στιγμιότυπο οθόνης, χαμόγελ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B9739F-32C4-CE9A-381D-4215E3FB4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32" y="1714074"/>
            <a:ext cx="8695173" cy="4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1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BE623F-915E-FE9F-5B13-AE539E9D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73" y="290944"/>
            <a:ext cx="11585863" cy="6317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Jigsaw Reading</a:t>
            </a:r>
          </a:p>
          <a:p>
            <a:pPr marL="0" indent="0">
              <a:buNone/>
            </a:pPr>
            <a:r>
              <a:rPr lang="el-GR" sz="3600" b="1" dirty="0"/>
              <a:t>Φύλλο εργασίας </a:t>
            </a:r>
            <a:r>
              <a:rPr lang="en-US" sz="3600" b="1" dirty="0"/>
              <a:t>1</a:t>
            </a:r>
            <a:endParaRPr lang="el-GR" sz="3600" dirty="0"/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Read the text in groups. The </a:t>
            </a:r>
            <a:r>
              <a:rPr lang="en-US" sz="3600" b="1" dirty="0">
                <a:solidFill>
                  <a:srgbClr val="FF0000"/>
                </a:solidFill>
              </a:rPr>
              <a:t>red group </a:t>
            </a:r>
            <a:r>
              <a:rPr lang="en-US" sz="3600" b="1" dirty="0"/>
              <a:t>reads the </a:t>
            </a:r>
            <a:r>
              <a:rPr lang="en-US" sz="3600" b="1" dirty="0">
                <a:solidFill>
                  <a:srgbClr val="FF0000"/>
                </a:solidFill>
              </a:rPr>
              <a:t>red part</a:t>
            </a:r>
            <a:r>
              <a:rPr lang="en-US" sz="3600" b="1" dirty="0"/>
              <a:t>, the </a:t>
            </a:r>
            <a:r>
              <a:rPr lang="en-US" sz="3600" b="1" dirty="0">
                <a:solidFill>
                  <a:srgbClr val="00B050"/>
                </a:solidFill>
              </a:rPr>
              <a:t>green group </a:t>
            </a:r>
            <a:r>
              <a:rPr lang="en-US" sz="3600" b="1" dirty="0"/>
              <a:t>reads the </a:t>
            </a:r>
            <a:r>
              <a:rPr lang="en-US" sz="3600" b="1" dirty="0">
                <a:solidFill>
                  <a:srgbClr val="00B050"/>
                </a:solidFill>
              </a:rPr>
              <a:t>green part </a:t>
            </a:r>
            <a:r>
              <a:rPr lang="en-US" sz="3600" b="1" dirty="0"/>
              <a:t>and the </a:t>
            </a:r>
            <a:r>
              <a:rPr lang="en-US" sz="3600" b="1" dirty="0">
                <a:solidFill>
                  <a:srgbClr val="0070C0"/>
                </a:solidFill>
              </a:rPr>
              <a:t>blue group </a:t>
            </a:r>
            <a:r>
              <a:rPr lang="en-US" sz="3600" b="1" dirty="0"/>
              <a:t>reads the </a:t>
            </a:r>
            <a:r>
              <a:rPr lang="en-US" sz="3600" b="1" dirty="0">
                <a:solidFill>
                  <a:srgbClr val="0070C0"/>
                </a:solidFill>
              </a:rPr>
              <a:t>blue part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Fill the respective part of the table with the missing information.</a:t>
            </a:r>
          </a:p>
          <a:p>
            <a:r>
              <a:rPr lang="en-US" sz="3600" b="1" dirty="0"/>
              <a:t>Present your findings to the rest of the class.</a:t>
            </a:r>
          </a:p>
          <a:p>
            <a:pPr marL="0" indent="0">
              <a:buNone/>
            </a:pP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375614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21F27909-96BB-347B-7806-05F9F9893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67288"/>
              </p:ext>
            </p:extLst>
          </p:nvPr>
        </p:nvGraphicFramePr>
        <p:xfrm>
          <a:off x="140677" y="140677"/>
          <a:ext cx="11897248" cy="6601766"/>
        </p:xfrm>
        <a:graphic>
          <a:graphicData uri="http://schemas.openxmlformats.org/drawingml/2006/table">
            <a:tbl>
              <a:tblPr firstRow="1" firstCol="1" bandRow="1"/>
              <a:tblGrid>
                <a:gridCol w="5591529">
                  <a:extLst>
                    <a:ext uri="{9D8B030D-6E8A-4147-A177-3AD203B41FA5}">
                      <a16:colId xmlns:a16="http://schemas.microsoft.com/office/drawing/2014/main" val="2449270191"/>
                    </a:ext>
                  </a:extLst>
                </a:gridCol>
                <a:gridCol w="6305719">
                  <a:extLst>
                    <a:ext uri="{9D8B030D-6E8A-4147-A177-3AD203B41FA5}">
                      <a16:colId xmlns:a16="http://schemas.microsoft.com/office/drawing/2014/main" val="2581662878"/>
                    </a:ext>
                  </a:extLst>
                </a:gridCol>
              </a:tblGrid>
              <a:tr h="5170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information from the text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147101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EE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 Group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EE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Problem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3898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 dirty="0">
                          <a:solidFill>
                            <a:srgbClr val="EE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How much time do teens spend on screens? (approx.)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839262"/>
                  </a:ext>
                </a:extLst>
              </a:tr>
              <a:tr h="1539327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EE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Name two negative effects of excessive smartphone use.</a:t>
                      </a:r>
                      <a:br>
                        <a:rPr lang="en-US" sz="1900" b="0" i="0" u="none" strike="noStrike">
                          <a:solidFill>
                            <a:srgbClr val="EE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78579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196B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 Group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196B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Balance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118470"/>
                  </a:ext>
                </a:extLst>
              </a:tr>
              <a:tr h="925967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196B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Why aren’t smartphones considered completely negative?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12320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196B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What is a “phone-free zone”? Give one example.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03639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15608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Blue group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15608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Solutions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3342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15608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Mention two detox strategies from the text.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375917"/>
                  </a:ext>
                </a:extLst>
              </a:tr>
              <a:tr h="51705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i="0" u="none" strike="noStrike">
                          <a:solidFill>
                            <a:srgbClr val="15608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What is the final message about smartphone control?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87" marR="15187" marT="15187" marB="1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03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2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FF23E7-1DF4-FF1E-0B15-AB129149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261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Vocabulary Practice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E5C3BE-B53E-8105-8291-AD7F69BE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2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Play this WORDWALL to practice the text’s vocabulary: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The words are </a:t>
            </a:r>
            <a:r>
              <a:rPr lang="en-US" u="sng" dirty="0">
                <a:highlight>
                  <a:srgbClr val="FFFF00"/>
                </a:highlight>
              </a:rPr>
              <a:t>highlighted</a:t>
            </a:r>
            <a:r>
              <a:rPr lang="en-US" dirty="0"/>
              <a:t> in your text!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https://wordwall.net/resource/105695292</a:t>
            </a:r>
            <a:r>
              <a:rPr lang="en-US" u="sng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3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A893F6-77F5-7AA6-F67D-B350BDD1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5" y="10386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Evaluation (in groups)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427860-CAC0-8081-8332-D24E25ED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004834"/>
            <a:ext cx="11475218" cy="57492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/>
              <a:t>Scan the QR code with your tablet and do the quiz!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Don’t forget to </a:t>
            </a:r>
            <a:r>
              <a:rPr lang="en-US" sz="3200" b="1" u="sng" dirty="0"/>
              <a:t>write your Group’s name </a:t>
            </a:r>
            <a:r>
              <a:rPr lang="en-US" sz="3200" b="1" dirty="0"/>
              <a:t>(Red group, Green group, Blue group) before your start!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Εικόνα 4" descr="Εικόνα που περιέχει μοτίβο, τετράγωνο, σχεδίαση, pixel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004AC9E-75B6-0FBD-FEBA-35C5479D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62" y="2330397"/>
            <a:ext cx="289585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3D8C70-6E55-6383-82B3-7BC60E1F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3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Evaluation </a:t>
            </a:r>
            <a:r>
              <a:rPr lang="el-GR" dirty="0"/>
              <a:t>2</a:t>
            </a:r>
            <a:r>
              <a:rPr lang="en-US" dirty="0"/>
              <a:t>: Find a slogan!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FF2C73-B9E3-6E98-4681-ACD6E48A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142441"/>
            <a:ext cx="10719955" cy="504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Φύλλο εργασίας 2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In groups, think and write one </a:t>
            </a:r>
            <a:r>
              <a:rPr lang="en-US" b="1" u="sng" dirty="0"/>
              <a:t>slogan</a:t>
            </a:r>
            <a:r>
              <a:rPr lang="en-US" b="1" dirty="0"/>
              <a:t> that better represents your part of the text (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b="1" dirty="0"/>
              <a:t> or 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b="1" dirty="0"/>
              <a:t>). Your slogan will be used in a screen DETOX campaign addressed to teenagers.</a:t>
            </a:r>
            <a:endParaRPr lang="el-GR" dirty="0"/>
          </a:p>
          <a:p>
            <a:endParaRPr lang="el-GR" dirty="0"/>
          </a:p>
          <a:p>
            <a:r>
              <a:rPr lang="en-US" b="1" dirty="0">
                <a:solidFill>
                  <a:srgbClr val="FF0000"/>
                </a:solidFill>
              </a:rPr>
              <a:t>RED GROUP: ………………………………………………….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  <a:p>
            <a:r>
              <a:rPr lang="en-US" b="1" dirty="0">
                <a:solidFill>
                  <a:srgbClr val="00B050"/>
                </a:solidFill>
              </a:rPr>
              <a:t>GREEN GROUP: ………………………………………………</a:t>
            </a:r>
            <a:endParaRPr lang="el-GR" dirty="0">
              <a:solidFill>
                <a:srgbClr val="00B050"/>
              </a:solidFill>
            </a:endParaRPr>
          </a:p>
          <a:p>
            <a:endParaRPr lang="el-GR" dirty="0"/>
          </a:p>
          <a:p>
            <a:r>
              <a:rPr lang="en-US" b="1" dirty="0">
                <a:solidFill>
                  <a:srgbClr val="0070C0"/>
                </a:solidFill>
              </a:rPr>
              <a:t>BLUE GROUP: …………………………………………………</a:t>
            </a:r>
            <a:endParaRPr lang="el-GR" dirty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38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E5B7D-B1EE-0AEA-EEBD-59AA61ED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951658-B21D-E595-E1CA-688D0D6B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15100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Exit ticket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14C5DE-57D1-0B6B-595B-79562DA0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Answer the questions anonymously, saying what you think about the lesson! </a:t>
            </a:r>
          </a:p>
        </p:txBody>
      </p:sp>
      <p:pic>
        <p:nvPicPr>
          <p:cNvPr id="4" name="Picture 2" descr="Your opinion matters on speech bubble 22943297 Vector Art at Vecteezy">
            <a:extLst>
              <a:ext uri="{FF2B5EF4-FFF2-40B4-BE49-F238E27FC236}">
                <a16:creationId xmlns:a16="http://schemas.microsoft.com/office/drawing/2014/main" id="{B189D0A5-9913-85C3-FB46-3604F60D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49" y="1476565"/>
            <a:ext cx="4953837" cy="34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725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354</Words>
  <Application>Microsoft Office PowerPoint</Application>
  <PresentationFormat>Ευρεία οθόνη</PresentationFormat>
  <Paragraphs>68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Θέμα του Office</vt:lpstr>
      <vt:lpstr>Smartphone Screen Detox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Vocabulary Practice</vt:lpstr>
      <vt:lpstr>Evaluation (in groups)</vt:lpstr>
      <vt:lpstr>Evaluation 2: Find a slogan! 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Georgiadou</dc:creator>
  <cp:lastModifiedBy>Sofia Georgiadou</cp:lastModifiedBy>
  <cp:revision>18</cp:revision>
  <dcterms:created xsi:type="dcterms:W3CDTF">2026-01-11T10:48:38Z</dcterms:created>
  <dcterms:modified xsi:type="dcterms:W3CDTF">2026-01-17T14:06:01Z</dcterms:modified>
</cp:coreProperties>
</file>